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notesMasterIdLst>
    <p:notesMasterId r:id="rId53"/>
  </p:notesMasterIdLst>
  <p:sldIdLst>
    <p:sldId id="256" r:id="rId6"/>
    <p:sldId id="257" r:id="rId7"/>
    <p:sldId id="311" r:id="rId8"/>
    <p:sldId id="313" r:id="rId9"/>
    <p:sldId id="260" r:id="rId10"/>
    <p:sldId id="314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312" r:id="rId20"/>
    <p:sldId id="270" r:id="rId21"/>
    <p:sldId id="307" r:id="rId22"/>
    <p:sldId id="272" r:id="rId23"/>
    <p:sldId id="302" r:id="rId24"/>
    <p:sldId id="274" r:id="rId25"/>
    <p:sldId id="303" r:id="rId26"/>
    <p:sldId id="304" r:id="rId27"/>
    <p:sldId id="305" r:id="rId28"/>
    <p:sldId id="306" r:id="rId29"/>
    <p:sldId id="279" r:id="rId30"/>
    <p:sldId id="280" r:id="rId31"/>
    <p:sldId id="281" r:id="rId32"/>
    <p:sldId id="282" r:id="rId33"/>
    <p:sldId id="285" r:id="rId34"/>
    <p:sldId id="286" r:id="rId35"/>
    <p:sldId id="287" r:id="rId36"/>
    <p:sldId id="288" r:id="rId37"/>
    <p:sldId id="289" r:id="rId38"/>
    <p:sldId id="308" r:id="rId39"/>
    <p:sldId id="291" r:id="rId40"/>
    <p:sldId id="292" r:id="rId41"/>
    <p:sldId id="293" r:id="rId42"/>
    <p:sldId id="294" r:id="rId43"/>
    <p:sldId id="295" r:id="rId44"/>
    <p:sldId id="296" r:id="rId45"/>
    <p:sldId id="309" r:id="rId46"/>
    <p:sldId id="317" r:id="rId47"/>
    <p:sldId id="310" r:id="rId48"/>
    <p:sldId id="299" r:id="rId49"/>
    <p:sldId id="300" r:id="rId50"/>
    <p:sldId id="301" r:id="rId51"/>
    <p:sldId id="316" r:id="rId52"/>
  </p:sldIdLst>
  <p:sldSz cx="9144000" cy="6858000" type="screen4x3"/>
  <p:notesSz cx="7559675" cy="10691813"/>
  <p:defaultTextStyle>
    <a:defPPr lvl="0">
      <a:defRPr lang="ru-RU"/>
    </a:defPPr>
    <a:lvl1pPr marL="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80CA9F5-6CDD-4A7C-8EC0-5A48168BA17B}">
          <p14:sldIdLst>
            <p14:sldId id="256"/>
            <p14:sldId id="257"/>
            <p14:sldId id="311"/>
            <p14:sldId id="313"/>
            <p14:sldId id="260"/>
            <p14:sldId id="314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312"/>
            <p14:sldId id="270"/>
            <p14:sldId id="307"/>
            <p14:sldId id="272"/>
            <p14:sldId id="302"/>
            <p14:sldId id="274"/>
            <p14:sldId id="303"/>
            <p14:sldId id="304"/>
            <p14:sldId id="305"/>
            <p14:sldId id="306"/>
            <p14:sldId id="279"/>
            <p14:sldId id="280"/>
            <p14:sldId id="281"/>
            <p14:sldId id="282"/>
            <p14:sldId id="285"/>
            <p14:sldId id="286"/>
            <p14:sldId id="287"/>
            <p14:sldId id="288"/>
            <p14:sldId id="289"/>
            <p14:sldId id="308"/>
            <p14:sldId id="291"/>
            <p14:sldId id="292"/>
            <p14:sldId id="293"/>
            <p14:sldId id="294"/>
            <p14:sldId id="295"/>
            <p14:sldId id="296"/>
            <p14:sldId id="309"/>
            <p14:sldId id="317"/>
            <p14:sldId id="310"/>
            <p14:sldId id="299"/>
            <p14:sldId id="300"/>
            <p14:sldId id="301"/>
            <p14:sldId id="31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114"/>
      </p:cViewPr>
      <p:guideLst>
        <p:guide orient="horz" pos="218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tableStyles" Target="tableStyles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План</c:v>
                </c:pt>
              </c:strCache>
            </c:strRef>
          </c:tx>
          <c:spPr>
            <a:pattFill prst="ltDnDiag">
              <a:fgClr>
                <a:srgbClr val="4F81BD"/>
              </a:fgClr>
              <a:bgClr>
                <a:srgbClr val="DCE6F2"/>
              </a:bgClr>
            </a:pattFill>
            <a:ln w="0">
              <a:solidFill>
                <a:srgbClr val="4F81BD"/>
              </a:solidFill>
            </a:ln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000" b="0" i="0" u="none" strike="noStrike" kern="1200" spc="-1" baseline="0">
                    <a:solidFill>
                      <a:srgbClr val="595959"/>
                    </a:solidFill>
                    <a:latin typeface="Calibri" panose="020F0502020204030204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2"/>
                <c:pt idx="0">
                  <c:v>Доходы</c:v>
                </c:pt>
                <c:pt idx="1">
                  <c:v>Расходы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1112042.3</c:v>
                </c:pt>
                <c:pt idx="1">
                  <c:v>1123129.5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08-4F11-81B1-EDCBAE142438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Факт</c:v>
                </c:pt>
              </c:strCache>
            </c:strRef>
          </c:tx>
          <c:spPr>
            <a:pattFill prst="ltDnDiag">
              <a:fgClr>
                <a:srgbClr val="C0504D"/>
              </a:fgClr>
              <a:bgClr>
                <a:srgbClr val="F2DCDB"/>
              </a:bgClr>
            </a:pattFill>
            <a:ln w="0">
              <a:solidFill>
                <a:srgbClr val="C0504D"/>
              </a:solidFill>
            </a:ln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000" b="0" i="0" u="none" strike="noStrike" kern="1200" spc="-1" baseline="0">
                    <a:solidFill>
                      <a:srgbClr val="595959"/>
                    </a:solidFill>
                    <a:latin typeface="Calibri" panose="020F0502020204030204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2"/>
                <c:pt idx="0">
                  <c:v>Доходы</c:v>
                </c:pt>
                <c:pt idx="1">
                  <c:v>Расходы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2"/>
                <c:pt idx="0">
                  <c:v>1104183.3999999999</c:v>
                </c:pt>
                <c:pt idx="1">
                  <c:v>1104137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08-4F11-81B1-EDCBAE14243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1"/>
        </c:dLbls>
        <c:gapWidth val="160"/>
        <c:axId val="111683072"/>
        <c:axId val="111684608"/>
      </c:barChart>
      <c:catAx>
        <c:axId val="1116830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 cap="flat" cmpd="sng" algn="ctr">
            <a:noFill/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ru-RU" sz="1195" b="0" i="0" u="none" strike="noStrike" kern="1200" spc="-1" baseline="0">
                <a:solidFill>
                  <a:srgbClr val="595959"/>
                </a:solidFill>
                <a:latin typeface="Calibri" panose="020F0502020204030204"/>
                <a:ea typeface="+mn-ea"/>
                <a:cs typeface="+mn-cs"/>
              </a:defRPr>
            </a:pPr>
            <a:endParaRPr lang="ru-RU"/>
          </a:p>
        </c:txPr>
        <c:crossAx val="111684608"/>
        <c:crosses val="autoZero"/>
        <c:auto val="1"/>
        <c:lblAlgn val="ctr"/>
        <c:lblOffset val="100"/>
        <c:noMultiLvlLbl val="0"/>
      </c:catAx>
      <c:valAx>
        <c:axId val="111684608"/>
        <c:scaling>
          <c:orientation val="minMax"/>
        </c:scaling>
        <c:delete val="0"/>
        <c:axPos val="l"/>
        <c:numFmt formatCode="#,##0.0" sourceLinked="0"/>
        <c:majorTickMark val="none"/>
        <c:minorTickMark val="none"/>
        <c:tickLblPos val="nextTo"/>
        <c:spPr>
          <a:ln w="9360" cap="flat" cmpd="sng" algn="ctr">
            <a:noFill/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ru-RU" sz="1195" b="0" i="0" u="none" strike="noStrike" kern="1200" spc="-1" baseline="0">
                <a:solidFill>
                  <a:srgbClr val="595959"/>
                </a:solidFill>
                <a:latin typeface="Calibri" panose="020F0502020204030204"/>
                <a:ea typeface="+mn-ea"/>
                <a:cs typeface="+mn-cs"/>
              </a:defRPr>
            </a:pPr>
            <a:endParaRPr lang="ru-RU"/>
          </a:p>
        </c:txPr>
        <c:crossAx val="111683072"/>
        <c:crosses val="autoZero"/>
        <c:crossBetween val="between"/>
      </c:valAx>
      <c:spPr>
        <a:noFill/>
        <a:ln w="0">
          <a:noFill/>
        </a:ln>
      </c:spPr>
    </c:plotArea>
    <c:legend>
      <c:legendPos val="t"/>
      <c:overlay val="0"/>
      <c:spPr>
        <a:noFill/>
        <a:ln w="0">
          <a:noFill/>
        </a:ln>
      </c:spPr>
      <c:txPr>
        <a:bodyPr rot="0" spcFirstLastPara="0" vertOverflow="ellipsis" vert="horz" wrap="square" anchor="ctr" anchorCtr="1"/>
        <a:lstStyle/>
        <a:p>
          <a:pPr>
            <a:defRPr lang="ru-RU" sz="1195" b="0" i="0" u="none" strike="noStrike" kern="1200" spc="-1" baseline="0">
              <a:solidFill>
                <a:srgbClr val="595959"/>
              </a:solidFill>
              <a:latin typeface="Calibri" panose="020F0502020204030204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1"/>
  </c:chart>
  <c:spPr>
    <a:noFill/>
    <a:ln w="9360">
      <a:noFill/>
    </a:ln>
  </c:spPr>
  <c:txPr>
    <a:bodyPr/>
    <a:lstStyle/>
    <a:p>
      <a:pPr>
        <a:defRPr lang="ru-RU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9CE4-4105-8FAA-33D74988C1B4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9CE4-4105-8FAA-33D74988C1B4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9CE4-4105-8FAA-33D74988C1B4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9CE4-4105-8FAA-33D74988C1B4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9CE4-4105-8FAA-33D74988C1B4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9CE4-4105-8FAA-33D74988C1B4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9CE4-4105-8FAA-33D74988C1B4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9CE4-4105-8FAA-33D74988C1B4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8-9CE4-4105-8FAA-33D74988C1B4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9-9CE4-4105-8FAA-33D74988C1B4}"/>
              </c:ext>
            </c:extLst>
          </c:dPt>
          <c:dPt>
            <c:idx val="10"/>
            <c:bubble3D val="0"/>
            <c:extLst>
              <c:ext xmlns:c16="http://schemas.microsoft.com/office/drawing/2014/chart" uri="{C3380CC4-5D6E-409C-BE32-E72D297353CC}">
                <c16:uniqueId val="{0000000A-9CE4-4105-8FAA-33D74988C1B4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B-9CE4-4105-8FAA-33D74988C1B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Лист1!$A$2:$A$13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ЖКХ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СМИ</c:v>
                </c:pt>
                <c:pt idx="11">
                  <c:v>Межбюджетные трансферты общего характера бюджетам бюджетной системы</c:v>
                </c:pt>
              </c:strCache>
            </c:strRef>
          </c:cat>
          <c:val>
            <c:numRef>
              <c:f>Лист1!$B$2:$B$13</c:f>
              <c:numCache>
                <c:formatCode>0.0%</c:formatCode>
                <c:ptCount val="12"/>
                <c:pt idx="0">
                  <c:v>6.7000000000000004E-2</c:v>
                </c:pt>
                <c:pt idx="1">
                  <c:v>0</c:v>
                </c:pt>
                <c:pt idx="2">
                  <c:v>8.0000000000000002E-3</c:v>
                </c:pt>
                <c:pt idx="3">
                  <c:v>1.2E-2</c:v>
                </c:pt>
                <c:pt idx="4">
                  <c:v>1.2999999999999999E-2</c:v>
                </c:pt>
                <c:pt idx="5">
                  <c:v>2E-3</c:v>
                </c:pt>
                <c:pt idx="6">
                  <c:v>0.52500000000000002</c:v>
                </c:pt>
                <c:pt idx="7">
                  <c:v>0.01</c:v>
                </c:pt>
                <c:pt idx="8">
                  <c:v>0.09</c:v>
                </c:pt>
                <c:pt idx="9">
                  <c:v>1E-3</c:v>
                </c:pt>
                <c:pt idx="10">
                  <c:v>2E-3</c:v>
                </c:pt>
                <c:pt idx="11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CE4-4105-8FAA-33D74988C1B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6765100648835896"/>
          <c:y val="0.203427678728128"/>
          <c:w val="0.32028955472184001"/>
          <c:h val="0.754177474644524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ru-RU" sz="8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lang="ru-RU"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8 775,9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28C-440C-9328-F9F748A9629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7 930,2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28C-440C-9328-F9F748A962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 01.01.2021</c:v>
                </c:pt>
                <c:pt idx="1">
                  <c:v>на 01.01.2022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8775.9</c:v>
                </c:pt>
                <c:pt idx="1">
                  <c:v>7930.2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8C-440C-9328-F9F748A9629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52638592"/>
        <c:axId val="152640128"/>
      </c:barChart>
      <c:catAx>
        <c:axId val="1526385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2640128"/>
        <c:crosses val="autoZero"/>
        <c:auto val="1"/>
        <c:lblAlgn val="ctr"/>
        <c:lblOffset val="100"/>
        <c:noMultiLvlLbl val="0"/>
      </c:catAx>
      <c:valAx>
        <c:axId val="152640128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26385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ru-RU"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01.01.2020</c:v>
                </c:pt>
              </c:strCache>
            </c:strRef>
          </c:tx>
          <c:spPr>
            <a:solidFill>
              <a:srgbClr val="4F81BD"/>
            </a:solidFill>
            <a:ln w="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none" lIns="38100" tIns="19050" rIns="38100" bIns="19050" anchor="ctr" anchorCtr="1"/>
              <a:lstStyle/>
              <a:p>
                <a:pPr>
                  <a:defRPr lang="ru-RU" sz="1000" b="0" i="0" u="none" strike="noStrike" kern="1200" spc="-1" baseline="0">
                    <a:solidFill>
                      <a:schemeClr val="tx1"/>
                    </a:solidFill>
                    <a:latin typeface="Arial" panose="020B0604020202020204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3"/>
                <c:pt idx="0">
                  <c:v>Муниципальные гарантии</c:v>
                </c:pt>
                <c:pt idx="1">
                  <c:v>Бюджетный кредит</c:v>
                </c:pt>
                <c:pt idx="2">
                  <c:v>Итого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0</c:v>
                </c:pt>
                <c:pt idx="1">
                  <c:v>10577.9</c:v>
                </c:pt>
                <c:pt idx="2">
                  <c:v>10577.9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2E-4A15-A35C-1CA5D887DF28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01.04.2020</c:v>
                </c:pt>
              </c:strCache>
            </c:strRef>
          </c:tx>
          <c:spPr>
            <a:solidFill>
              <a:srgbClr val="C0504D"/>
            </a:solidFill>
            <a:ln w="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none" lIns="38100" tIns="19050" rIns="38100" bIns="19050" anchor="ctr" anchorCtr="1"/>
              <a:lstStyle/>
              <a:p>
                <a:pPr>
                  <a:defRPr lang="ru-RU" sz="1000" b="0" i="0" u="none" strike="noStrike" kern="1200" spc="-1" baseline="0">
                    <a:solidFill>
                      <a:schemeClr val="tx1"/>
                    </a:solidFill>
                    <a:latin typeface="Arial" panose="020B0604020202020204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3"/>
                <c:pt idx="0">
                  <c:v>Муниципальные гарантии</c:v>
                </c:pt>
                <c:pt idx="1">
                  <c:v>Бюджетный кредит</c:v>
                </c:pt>
                <c:pt idx="2">
                  <c:v>Итого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3"/>
                <c:pt idx="0">
                  <c:v>3000</c:v>
                </c:pt>
                <c:pt idx="1">
                  <c:v>7577.9</c:v>
                </c:pt>
                <c:pt idx="2">
                  <c:v>10577.9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2E-4A15-A35C-1CA5D887DF28}"/>
            </c:ext>
          </c:extLst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01.07.2020</c:v>
                </c:pt>
              </c:strCache>
            </c:strRef>
          </c:tx>
          <c:spPr>
            <a:solidFill>
              <a:srgbClr val="9BBB59"/>
            </a:solidFill>
            <a:ln w="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none" lIns="38100" tIns="19050" rIns="38100" bIns="19050" anchor="ctr" anchorCtr="1"/>
              <a:lstStyle/>
              <a:p>
                <a:pPr>
                  <a:defRPr lang="ru-RU" sz="1000" b="0" i="0" u="none" strike="noStrike" kern="1200" spc="-1" baseline="0">
                    <a:solidFill>
                      <a:schemeClr val="tx1"/>
                    </a:solidFill>
                    <a:latin typeface="Arial" panose="020B0604020202020204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3"/>
                <c:pt idx="0">
                  <c:v>Муниципальные гарантии</c:v>
                </c:pt>
                <c:pt idx="1">
                  <c:v>Бюджетный кредит</c:v>
                </c:pt>
                <c:pt idx="2">
                  <c:v>Итого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3"/>
                <c:pt idx="0">
                  <c:v>845.9</c:v>
                </c:pt>
                <c:pt idx="1">
                  <c:v>7577.9</c:v>
                </c:pt>
                <c:pt idx="2">
                  <c:v>8423.7999999999793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C2E-4A15-A35C-1CA5D887DF28}"/>
            </c:ext>
          </c:extLst>
        </c:ser>
        <c:ser>
          <c:idx val="3"/>
          <c:order val="3"/>
          <c:tx>
            <c:strRef>
              <c:f>label 3</c:f>
              <c:strCache>
                <c:ptCount val="1"/>
                <c:pt idx="0">
                  <c:v>01.10.2020</c:v>
                </c:pt>
              </c:strCache>
            </c:strRef>
          </c:tx>
          <c:spPr>
            <a:solidFill>
              <a:srgbClr val="8064A2"/>
            </a:solidFill>
            <a:ln w="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none" lIns="38100" tIns="19050" rIns="38100" bIns="19050" anchor="ctr" anchorCtr="1"/>
              <a:lstStyle/>
              <a:p>
                <a:pPr>
                  <a:defRPr lang="ru-RU" sz="1000" b="0" i="0" u="none" strike="noStrike" kern="1200" spc="-1" baseline="0">
                    <a:solidFill>
                      <a:schemeClr val="tx1"/>
                    </a:solidFill>
                    <a:latin typeface="Arial" panose="020B0604020202020204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3"/>
                <c:pt idx="0">
                  <c:v>Муниципальные гарантии</c:v>
                </c:pt>
                <c:pt idx="1">
                  <c:v>Бюджетный кредит</c:v>
                </c:pt>
                <c:pt idx="2">
                  <c:v>Итого</c:v>
                </c:pt>
              </c:strCache>
            </c:strRef>
          </c:cat>
          <c:val>
            <c:numRef>
              <c:f>3</c:f>
              <c:numCache>
                <c:formatCode>General</c:formatCode>
                <c:ptCount val="3"/>
                <c:pt idx="0">
                  <c:v>0</c:v>
                </c:pt>
                <c:pt idx="1">
                  <c:v>5526.7</c:v>
                </c:pt>
                <c:pt idx="2">
                  <c:v>5526.7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C2E-4A15-A35C-1CA5D887DF28}"/>
            </c:ext>
          </c:extLst>
        </c:ser>
        <c:ser>
          <c:idx val="4"/>
          <c:order val="4"/>
          <c:tx>
            <c:strRef>
              <c:f>label 4</c:f>
              <c:strCache>
                <c:ptCount val="1"/>
                <c:pt idx="0">
                  <c:v>01.01.2021</c:v>
                </c:pt>
              </c:strCache>
            </c:strRef>
          </c:tx>
          <c:spPr>
            <a:solidFill>
              <a:srgbClr val="4BACC6"/>
            </a:solidFill>
            <a:ln w="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none" lIns="38100" tIns="19050" rIns="38100" bIns="19050" anchor="ctr" anchorCtr="1"/>
              <a:lstStyle/>
              <a:p>
                <a:pPr>
                  <a:defRPr lang="ru-RU" sz="1000" b="0" i="0" u="none" strike="noStrike" kern="1200" spc="-1" baseline="0">
                    <a:solidFill>
                      <a:schemeClr val="tx1"/>
                    </a:solidFill>
                    <a:latin typeface="Arial" panose="020B0604020202020204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3"/>
                <c:pt idx="0">
                  <c:v>Муниципальные гарантии</c:v>
                </c:pt>
                <c:pt idx="1">
                  <c:v>Бюджетный кредит</c:v>
                </c:pt>
                <c:pt idx="2">
                  <c:v>Итого</c:v>
                </c:pt>
              </c:strCache>
            </c:strRef>
          </c:cat>
          <c:val>
            <c:numRef>
              <c:f>4</c:f>
              <c:numCache>
                <c:formatCode>General</c:formatCode>
                <c:ptCount val="3"/>
                <c:pt idx="0">
                  <c:v>0</c:v>
                </c:pt>
                <c:pt idx="1">
                  <c:v>9926.7000000000007</c:v>
                </c:pt>
                <c:pt idx="2">
                  <c:v>9926.7000000000007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C2E-4A15-A35C-1CA5D887DF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1"/>
        </c:dLbls>
        <c:gapWidth val="150"/>
        <c:axId val="115505792"/>
        <c:axId val="115523968"/>
      </c:barChart>
      <c:catAx>
        <c:axId val="1155057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360" cap="flat" cmpd="sng" algn="ctr">
            <a:solidFill>
              <a:srgbClr val="878787"/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ru-RU" sz="1000" b="0" i="0" u="none" strike="noStrike" kern="1200" spc="-1" baseline="0">
                <a:solidFill>
                  <a:srgbClr val="000000"/>
                </a:solidFill>
                <a:latin typeface="Calibri" panose="020F0502020204030204"/>
                <a:ea typeface="+mn-ea"/>
                <a:cs typeface="+mn-cs"/>
              </a:defRPr>
            </a:pPr>
            <a:endParaRPr lang="ru-RU"/>
          </a:p>
        </c:txPr>
        <c:crossAx val="115523968"/>
        <c:crosses val="autoZero"/>
        <c:auto val="1"/>
        <c:lblAlgn val="ctr"/>
        <c:lblOffset val="100"/>
        <c:noMultiLvlLbl val="0"/>
      </c:catAx>
      <c:valAx>
        <c:axId val="115523968"/>
        <c:scaling>
          <c:orientation val="minMax"/>
        </c:scaling>
        <c:delete val="0"/>
        <c:axPos val="l"/>
        <c:majorGridlines>
          <c:spPr>
            <a:ln w="9360" cap="flat" cmpd="sng" algn="ctr">
              <a:solidFill>
                <a:srgbClr val="878787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9360" cap="flat" cmpd="sng" algn="ctr">
            <a:solidFill>
              <a:srgbClr val="878787"/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ru-RU" sz="1800" b="0" i="0" u="none" strike="noStrike" kern="1200" spc="-1" baseline="0">
                <a:solidFill>
                  <a:srgbClr val="000000"/>
                </a:solidFill>
                <a:latin typeface="Calibri" panose="020F0502020204030204"/>
                <a:ea typeface="+mn-ea"/>
                <a:cs typeface="+mn-cs"/>
              </a:defRPr>
            </a:pPr>
            <a:endParaRPr lang="ru-RU"/>
          </a:p>
        </c:txPr>
        <c:crossAx val="115505792"/>
        <c:crosses val="autoZero"/>
        <c:crossBetween val="between"/>
      </c:valAx>
      <c:spPr>
        <a:solidFill>
          <a:srgbClr val="FFFFFF"/>
        </a:solidFill>
        <a:ln w="0">
          <a:noFill/>
        </a:ln>
      </c:spPr>
    </c:plotArea>
    <c:legend>
      <c:legendPos val="r"/>
      <c:overlay val="0"/>
      <c:spPr>
        <a:noFill/>
        <a:ln w="0">
          <a:noFill/>
        </a:ln>
      </c:spPr>
      <c:txPr>
        <a:bodyPr rot="0" spcFirstLastPara="0" vertOverflow="ellipsis" vert="horz" wrap="square" anchor="ctr" anchorCtr="1"/>
        <a:lstStyle/>
        <a:p>
          <a:pPr>
            <a:defRPr lang="ru-RU" sz="1200" b="0" i="0" u="none" strike="noStrike" kern="1200" spc="-1" baseline="0">
              <a:solidFill>
                <a:srgbClr val="000000"/>
              </a:solidFill>
              <a:latin typeface="Calibri" panose="020F0502020204030204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1"/>
  </c:chart>
  <c:spPr>
    <a:noFill/>
    <a:ln w="9360">
      <a:solidFill>
        <a:srgbClr val="D9D9D9"/>
      </a:solidFill>
      <a:round/>
    </a:ln>
  </c:spPr>
  <c:txPr>
    <a:bodyPr/>
    <a:lstStyle/>
    <a:p>
      <a:pPr>
        <a:defRPr lang="ru-RU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55280994819599"/>
          <c:y val="4.5899464916459701E-2"/>
          <c:w val="0.69267260543542297"/>
          <c:h val="0.7483066065693859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ln w="28575" cap="rnd" cmpd="sng" algn="ctr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4.0177047912316001E-2"/>
                  <c:y val="-7.08725756321699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E71-4B17-926F-0F5029ED9207}"/>
                </c:ext>
              </c:extLst>
            </c:dLbl>
            <c:dLbl>
              <c:idx val="1"/>
              <c:layout>
                <c:manualLayout>
                  <c:x val="-3.3480873260263402E-2"/>
                  <c:y val="-6.34123045129940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71-4B17-926F-0F5029ED9207}"/>
                </c:ext>
              </c:extLst>
            </c:dLbl>
            <c:dLbl>
              <c:idx val="2"/>
              <c:layout>
                <c:manualLayout>
                  <c:x val="-2.67846986082107E-2"/>
                  <c:y val="-4.10314911554668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E71-4B17-926F-0F5029ED9207}"/>
                </c:ext>
              </c:extLst>
            </c:dLbl>
            <c:dLbl>
              <c:idx val="3"/>
              <c:layout>
                <c:manualLayout>
                  <c:x val="-1.0044261978079E-2"/>
                  <c:y val="-5.22218978342304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E71-4B17-926F-0F5029ED9207}"/>
                </c:ext>
              </c:extLst>
            </c:dLbl>
            <c:dLbl>
              <c:idx val="4"/>
              <c:layout>
                <c:manualLayout>
                  <c:x val="-2.0088523956158E-2"/>
                  <c:y val="-5.595203339381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E71-4B17-926F-0F5029ED9207}"/>
                </c:ext>
              </c:extLst>
            </c:dLbl>
            <c:dLbl>
              <c:idx val="5"/>
              <c:layout>
                <c:manualLayout>
                  <c:x val="-5.0221309890394897E-3"/>
                  <c:y val="-8.20629823109334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E71-4B17-926F-0F5029ED9207}"/>
                </c:ext>
              </c:extLst>
            </c:dLbl>
            <c:dLbl>
              <c:idx val="6"/>
              <c:layout>
                <c:manualLayout>
                  <c:x val="-8.3702183150658298E-3"/>
                  <c:y val="-9.325338898969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E71-4B17-926F-0F5029ED9207}"/>
                </c:ext>
              </c:extLst>
            </c:dLbl>
            <c:dLbl>
              <c:idx val="7"/>
              <c:layout>
                <c:manualLayout>
                  <c:x val="-6.6961746520527799E-3"/>
                  <c:y val="-0.10071366010887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E71-4B17-926F-0F5029ED9207}"/>
                </c:ext>
              </c:extLst>
            </c:dLbl>
            <c:dLbl>
              <c:idx val="8"/>
              <c:layout>
                <c:manualLayout>
                  <c:x val="-1.22761783799697E-16"/>
                  <c:y val="-5.595203339381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E71-4B17-926F-0F5029ED92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  <c:pt idx="4">
                  <c:v>2018 год</c:v>
                </c:pt>
                <c:pt idx="5">
                  <c:v>2019 год</c:v>
                </c:pt>
                <c:pt idx="6">
                  <c:v>2020 год</c:v>
                </c:pt>
                <c:pt idx="7">
                  <c:v>2021 год</c:v>
                </c:pt>
                <c:pt idx="8">
                  <c:v>2022 год</c:v>
                </c:pt>
              </c:strCache>
            </c:strRef>
          </c:cat>
          <c:val>
            <c:numRef>
              <c:f>Лист1!$B$2:$B$10</c:f>
              <c:numCache>
                <c:formatCode>#\ ##0.0</c:formatCode>
                <c:ptCount val="9"/>
                <c:pt idx="0">
                  <c:v>679685.1</c:v>
                </c:pt>
                <c:pt idx="1">
                  <c:v>660971.30000000005</c:v>
                </c:pt>
                <c:pt idx="2">
                  <c:v>664647.80000000005</c:v>
                </c:pt>
                <c:pt idx="3">
                  <c:v>692747.8</c:v>
                </c:pt>
                <c:pt idx="4">
                  <c:v>755309.7</c:v>
                </c:pt>
                <c:pt idx="5" formatCode="#\ ##0">
                  <c:v>831062</c:v>
                </c:pt>
                <c:pt idx="6">
                  <c:v>971469.4</c:v>
                </c:pt>
                <c:pt idx="7">
                  <c:v>1104183.3999999999</c:v>
                </c:pt>
                <c:pt idx="8">
                  <c:v>1037191.8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4E71-4B17-926F-0F5029ED920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ln w="28575" cap="rnd" cmpd="sng" algn="ctr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 cap="flat" cmpd="sng" algn="ctr">
                <a:solidFill>
                  <a:schemeClr val="accent2"/>
                </a:solidFill>
                <a:prstDash val="solid"/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4.0177047912316001E-2"/>
                  <c:y val="5.96821689534062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E71-4B17-926F-0F5029ED9207}"/>
                </c:ext>
              </c:extLst>
            </c:dLbl>
            <c:dLbl>
              <c:idx val="1"/>
              <c:layout>
                <c:manualLayout>
                  <c:x val="-3.3480873260263301E-3"/>
                  <c:y val="5.595203339381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E71-4B17-926F-0F5029ED9207}"/>
                </c:ext>
              </c:extLst>
            </c:dLbl>
            <c:dLbl>
              <c:idx val="2"/>
              <c:layout>
                <c:manualLayout>
                  <c:x val="-3.6828960586289698E-2"/>
                  <c:y val="4.84917622746424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E71-4B17-926F-0F5029ED9207}"/>
                </c:ext>
              </c:extLst>
            </c:dLbl>
            <c:dLbl>
              <c:idx val="3"/>
              <c:layout>
                <c:manualLayout>
                  <c:x val="-2.17625676191712E-2"/>
                  <c:y val="4.10314911554668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E71-4B17-926F-0F5029ED9207}"/>
                </c:ext>
              </c:extLst>
            </c:dLbl>
            <c:dLbl>
              <c:idx val="4"/>
              <c:layout>
                <c:manualLayout>
                  <c:x val="-2.34366112821844E-2"/>
                  <c:y val="4.47616267150547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E71-4B17-926F-0F5029ED9207}"/>
                </c:ext>
              </c:extLst>
            </c:dLbl>
            <c:dLbl>
              <c:idx val="5"/>
              <c:layout>
                <c:manualLayout>
                  <c:x val="-1.6740436630131701E-2"/>
                  <c:y val="4.84917622746424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E71-4B17-926F-0F5029ED9207}"/>
                </c:ext>
              </c:extLst>
            </c:dLbl>
            <c:dLbl>
              <c:idx val="6"/>
              <c:layout>
                <c:manualLayout>
                  <c:x val="-1.17183056410922E-2"/>
                  <c:y val="5.59520333938183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E71-4B17-926F-0F5029ED9207}"/>
                </c:ext>
              </c:extLst>
            </c:dLbl>
            <c:dLbl>
              <c:idx val="7"/>
              <c:layout>
                <c:manualLayout>
                  <c:x val="-1.5066392967118499E-2"/>
                  <c:y val="5.22218978342304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E71-4B17-926F-0F5029ED92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  <c:pt idx="4">
                  <c:v>2018 год</c:v>
                </c:pt>
                <c:pt idx="5">
                  <c:v>2019 год</c:v>
                </c:pt>
                <c:pt idx="6">
                  <c:v>2020 год</c:v>
                </c:pt>
                <c:pt idx="7">
                  <c:v>2021 год</c:v>
                </c:pt>
                <c:pt idx="8">
                  <c:v>2022 год</c:v>
                </c:pt>
              </c:strCache>
            </c:strRef>
          </c:cat>
          <c:val>
            <c:numRef>
              <c:f>Лист1!$C$2:$C$10</c:f>
              <c:numCache>
                <c:formatCode>#\ ##0.0</c:formatCode>
                <c:ptCount val="9"/>
                <c:pt idx="0">
                  <c:v>686713.8</c:v>
                </c:pt>
                <c:pt idx="1">
                  <c:v>624611.9</c:v>
                </c:pt>
                <c:pt idx="2">
                  <c:v>662522.6</c:v>
                </c:pt>
                <c:pt idx="3">
                  <c:v>675554.1</c:v>
                </c:pt>
                <c:pt idx="4">
                  <c:v>755300.3</c:v>
                </c:pt>
                <c:pt idx="5">
                  <c:v>834949.9</c:v>
                </c:pt>
                <c:pt idx="6" formatCode="#\ ##0.00">
                  <c:v>965621.2</c:v>
                </c:pt>
                <c:pt idx="7">
                  <c:v>1104137</c:v>
                </c:pt>
                <c:pt idx="8">
                  <c:v>1019469.7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4E71-4B17-926F-0F5029ED920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91969536"/>
        <c:axId val="191975424"/>
      </c:lineChart>
      <c:catAx>
        <c:axId val="191969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1975424"/>
        <c:crosses val="autoZero"/>
        <c:auto val="1"/>
        <c:lblAlgn val="ctr"/>
        <c:lblOffset val="100"/>
        <c:noMultiLvlLbl val="0"/>
      </c:catAx>
      <c:valAx>
        <c:axId val="191975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1969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32768047014528"/>
          <c:y val="0.39771762697587099"/>
          <c:w val="0.15139721352137001"/>
          <c:h val="0.195697597029050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ru-RU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4296110713434E-2"/>
          <c:y val="3.84532480314961E-2"/>
          <c:w val="0.736570388928657"/>
          <c:h val="0.7434822834645670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877.7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6CE-46C0-B75C-F54B87454C66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195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Утвержденный прогноз на 2022 год (1031,4)</c:v>
                </c:pt>
                <c:pt idx="1">
                  <c:v>Факт на 01.01.2022 (1104,2)</c:v>
                </c:pt>
                <c:pt idx="2">
                  <c:v>Факт на 01.01.2023 (1137,2)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877.7</c:v>
                </c:pt>
                <c:pt idx="1">
                  <c:v>957.4</c:v>
                </c:pt>
                <c:pt idx="2">
                  <c:v>875.5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CE-46C0-B75C-F54B87454C6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153.7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76CE-46C0-B75C-F54B87454C66}"/>
                </c:ext>
              </c:extLst>
            </c:dLbl>
            <c:dLbl>
              <c:idx val="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6CE-46C0-B75C-F54B87454C66}"/>
                </c:ext>
              </c:extLst>
            </c:dLbl>
            <c:dLbl>
              <c:idx val="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6CE-46C0-B75C-F54B87454C66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195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Утвержденный прогноз на 2022 год (1031,4)</c:v>
                </c:pt>
                <c:pt idx="1">
                  <c:v>Факт на 01.01.2022 (1104,2)</c:v>
                </c:pt>
                <c:pt idx="2">
                  <c:v>Факт на 01.01.2023 (1137,2)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153.69999999999999</c:v>
                </c:pt>
                <c:pt idx="1">
                  <c:v>146.80000000000001</c:v>
                </c:pt>
                <c:pt idx="2">
                  <c:v>161.69999999999999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6CE-46C0-B75C-F54B87454C6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92289024"/>
        <c:axId val="192294912"/>
      </c:barChart>
      <c:catAx>
        <c:axId val="192289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2294912"/>
        <c:crosses val="autoZero"/>
        <c:auto val="1"/>
        <c:lblAlgn val="ctr"/>
        <c:lblOffset val="100"/>
        <c:noMultiLvlLbl val="0"/>
      </c:catAx>
      <c:valAx>
        <c:axId val="192294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2289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3066702457647401"/>
          <c:y val="0.24542519685039399"/>
          <c:w val="0.163272369362921"/>
          <c:h val="0.292074803149606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ru-RU"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"/>
          <c:y val="8.4061867266591705E-2"/>
          <c:w val="0.92255892255892302"/>
          <c:h val="0.6506169853768279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D6E-4527-84FE-FDBEF6AB180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D6E-4527-84FE-FDBEF6AB180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D6E-4527-84FE-FDBEF6AB180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1D6E-4527-84FE-FDBEF6AB180C}"/>
              </c:ext>
            </c:extLst>
          </c:dPt>
          <c:dLbls>
            <c:dLbl>
              <c:idx val="1"/>
              <c:layout>
                <c:manualLayout>
                  <c:x val="-1.6835016835016901E-2"/>
                  <c:y val="6.716417910447759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D6E-4527-84FE-FDBEF6AB180C}"/>
                </c:ext>
              </c:extLst>
            </c:dLbl>
            <c:dLbl>
              <c:idx val="2"/>
              <c:layout>
                <c:manualLayout>
                  <c:x val="0.188552188552189"/>
                  <c:y val="0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D6E-4527-84FE-FDBEF6AB180C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195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Лист1!$A$2:$A$4</c:f>
              <c:strCache>
                <c:ptCount val="3"/>
                <c:pt idx="0">
                  <c:v>Безвозмездные поступления, тыс. руб. (84,4%)</c:v>
                </c:pt>
                <c:pt idx="1">
                  <c:v>Налоговые доходы, тыс. руб. (13,8%)</c:v>
                </c:pt>
                <c:pt idx="2">
                  <c:v>Неналоговые доходы, тыс. руб. (1,8%)</c:v>
                </c:pt>
              </c:strCache>
            </c:strRef>
          </c:cat>
          <c:val>
            <c:numRef>
              <c:f>Лист1!$B$2:$B$4</c:f>
              <c:numCache>
                <c:formatCode>#\ ##0.00</c:formatCode>
                <c:ptCount val="3"/>
                <c:pt idx="0" formatCode="####\ ##0.00">
                  <c:v>875520.1</c:v>
                </c:pt>
                <c:pt idx="1">
                  <c:v>142733.79999999999</c:v>
                </c:pt>
                <c:pt idx="2" formatCode="#,##0.00">
                  <c:v>18937.900000000001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D6E-4527-84FE-FDBEF6AB180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9544765237678696"/>
          <c:y val="0.51632902137232894"/>
          <c:w val="0.269037355179087"/>
          <c:h val="0.4265281214848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ru-RU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flip="none" rotWithShape="1"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solidFill>
                <a:prstClr val="black">
                  <a:lumMod val="50000"/>
                  <a:lumOff val="50000"/>
                </a:prst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195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План на 2022 год</c:v>
                </c:pt>
                <c:pt idx="1">
                  <c:v>Факт  2022 год</c:v>
                </c:pt>
                <c:pt idx="2">
                  <c:v>Факт  2021 год</c:v>
                </c:pt>
              </c:strCache>
            </c:strRef>
          </c:cat>
          <c:val>
            <c:numRef>
              <c:f>Лист1!$B$2:$B$4</c:f>
              <c:numCache>
                <c:formatCode>#\ ##0.0</c:formatCode>
                <c:ptCount val="3"/>
                <c:pt idx="0" formatCode="#\ ##0">
                  <c:v>115270</c:v>
                </c:pt>
                <c:pt idx="1">
                  <c:v>123039.7</c:v>
                </c:pt>
                <c:pt idx="2">
                  <c:v>113347.3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5E-4B41-B1C0-A437FB1104A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93359872"/>
        <c:axId val="193361408"/>
      </c:barChart>
      <c:catAx>
        <c:axId val="193359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3361408"/>
        <c:crosses val="autoZero"/>
        <c:auto val="1"/>
        <c:lblAlgn val="ctr"/>
        <c:lblOffset val="100"/>
        <c:noMultiLvlLbl val="0"/>
      </c:catAx>
      <c:valAx>
        <c:axId val="193361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#\ 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3359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ru-RU"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2200" b="0" i="0" u="none" strike="noStrike" kern="1200" cap="none" spc="0" normalizeH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pPr>
            <a:r>
              <a:rPr lang="ru-RU" baseline="0">
                <a:solidFill>
                  <a:schemeClr val="tx1"/>
                </a:solidFill>
              </a:rPr>
              <a:t>Акцизы, тыс. рублей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2200" b="0" i="0" u="none" strike="noStrike" kern="1200" cap="none" spc="0" normalizeH="0" baseline="0">
              <a:solidFill>
                <a:schemeClr val="tx1"/>
              </a:solidFill>
              <a:latin typeface="+mj-lt"/>
              <a:ea typeface="+mj-ea"/>
              <a:cs typeface="+mj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195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План 2022 год</c:v>
                </c:pt>
                <c:pt idx="1">
                  <c:v>Факт 2022 год</c:v>
                </c:pt>
                <c:pt idx="2">
                  <c:v>Факт 2021 год</c:v>
                </c:pt>
              </c:strCache>
            </c:strRef>
          </c:cat>
          <c:val>
            <c:numRef>
              <c:f>Лист1!$B$2:$B$4</c:f>
              <c:numCache>
                <c:formatCode>#\ ##0.00</c:formatCode>
                <c:ptCount val="3"/>
                <c:pt idx="0" formatCode="#\ ##0">
                  <c:v>2811</c:v>
                </c:pt>
                <c:pt idx="1">
                  <c:v>2924.7</c:v>
                </c:pt>
                <c:pt idx="2">
                  <c:v>2458.6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D7-4508-AF0F-C52474BC920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9"/>
        <c:axId val="193414272"/>
        <c:axId val="193415808"/>
      </c:barChart>
      <c:catAx>
        <c:axId val="193414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195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3415808"/>
        <c:crosses val="autoZero"/>
        <c:auto val="1"/>
        <c:lblAlgn val="ctr"/>
        <c:lblOffset val="100"/>
        <c:noMultiLvlLbl val="0"/>
      </c:catAx>
      <c:valAx>
        <c:axId val="193415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#\ 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195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3414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ru-RU"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061565326381"/>
          <c:y val="3.9115646258503403E-2"/>
          <c:w val="0.83693842861668299"/>
          <c:h val="0.8551224489795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195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План 2022</c:v>
                </c:pt>
                <c:pt idx="1">
                  <c:v>Факт 2022</c:v>
                </c:pt>
                <c:pt idx="2">
                  <c:v>Факт 2021</c:v>
                </c:pt>
              </c:strCache>
            </c:strRef>
          </c:cat>
          <c:val>
            <c:numRef>
              <c:f>Лист1!$B$2:$B$5</c:f>
              <c:numCache>
                <c:formatCode>#\ ##0.0</c:formatCode>
                <c:ptCount val="4"/>
                <c:pt idx="0" formatCode="#\ ##0">
                  <c:v>13504</c:v>
                </c:pt>
                <c:pt idx="1">
                  <c:v>13712.8</c:v>
                </c:pt>
                <c:pt idx="2">
                  <c:v>9876.2999999999993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25-4D78-85CD-6A3D9FCBBD4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3570688"/>
        <c:axId val="193572224"/>
      </c:barChart>
      <c:catAx>
        <c:axId val="193570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3572224"/>
        <c:crosses val="autoZero"/>
        <c:auto val="1"/>
        <c:lblAlgn val="ctr"/>
        <c:lblOffset val="100"/>
        <c:noMultiLvlLbl val="0"/>
      </c:catAx>
      <c:valAx>
        <c:axId val="193572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3570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ru-RU"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3,2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671D-417C-8F38-A9EFFE3AF8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Передача полномочий сельским поселениям по обеспечению безопасности  дорожного движения и иных полномочий в области использования  автомобильных дорог и осуществление дорожной деятельности на  подъездах к населенным пунктам
</c:v>
                </c:pt>
                <c:pt idx="1">
                  <c:v>Текущий и капитальный ремонт дорог и подъездов к населенным пунктам,  находящихся в собственности МР
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0.8</c:v>
                </c:pt>
                <c:pt idx="1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1D-417C-8F38-A9EFFE3AF8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3589120"/>
        <c:axId val="203590656"/>
      </c:barChart>
      <c:catAx>
        <c:axId val="2035891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3590656"/>
        <c:crosses val="autoZero"/>
        <c:auto val="1"/>
        <c:lblAlgn val="ctr"/>
        <c:lblOffset val="100"/>
        <c:noMultiLvlLbl val="0"/>
      </c:catAx>
      <c:valAx>
        <c:axId val="2035906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3589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ru-RU"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8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5783981962619E-3"/>
                  <c:y val="-4.7588792860098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0E4-4EBF-B0AD-7055D7AFB166}"/>
                </c:ext>
              </c:extLst>
            </c:dLbl>
            <c:dLbl>
              <c:idx val="1"/>
              <c:layout>
                <c:manualLayout>
                  <c:x val="7.1567963925236698E-3"/>
                  <c:y val="-4.7588792860098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0E4-4EBF-B0AD-7055D7AFB1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13.4</c:v>
                </c:pt>
                <c:pt idx="1">
                  <c:v>13.4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0E4-4EBF-B0AD-7055D7AFB1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7050415"/>
        <c:axId val="127050831"/>
      </c:barChart>
      <c:catAx>
        <c:axId val="1270504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7050831"/>
        <c:crosses val="autoZero"/>
        <c:auto val="1"/>
        <c:lblAlgn val="ctr"/>
        <c:lblOffset val="100"/>
        <c:noMultiLvlLbl val="0"/>
      </c:catAx>
      <c:valAx>
        <c:axId val="1270508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70504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ru-RU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5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5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5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F91624-A33A-49BF-B60F-2F1E85F8798C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4AB0B8-05D2-4CD8-8780-8CB6B45F212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AB0B8-05D2-4CD8-8780-8CB6B45F2129}" type="slidenum">
              <a:rPr lang="ru-RU" smtClean="0"/>
              <a:t>31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86598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173160" y="4149720"/>
            <a:ext cx="86598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4610520" y="26305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173160" y="41497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4610520" y="41497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27882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3101040" y="2630520"/>
            <a:ext cx="27882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body"/>
          </p:nvPr>
        </p:nvSpPr>
        <p:spPr>
          <a:xfrm>
            <a:off x="6029280" y="2630520"/>
            <a:ext cx="27882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 type="body"/>
          </p:nvPr>
        </p:nvSpPr>
        <p:spPr>
          <a:xfrm>
            <a:off x="173160" y="4149720"/>
            <a:ext cx="27882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49" name="PlaceHolder 6"/>
          <p:cNvSpPr>
            <a:spLocks noGrp="1"/>
          </p:cNvSpPr>
          <p:nvPr>
            <p:ph type="body"/>
          </p:nvPr>
        </p:nvSpPr>
        <p:spPr>
          <a:xfrm>
            <a:off x="3101040" y="4149720"/>
            <a:ext cx="27882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50" name="PlaceHolder 7"/>
          <p:cNvSpPr>
            <a:spLocks noGrp="1"/>
          </p:cNvSpPr>
          <p:nvPr>
            <p:ph type="body"/>
          </p:nvPr>
        </p:nvSpPr>
        <p:spPr>
          <a:xfrm>
            <a:off x="6029280" y="4149720"/>
            <a:ext cx="27882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subTitle"/>
          </p:nvPr>
        </p:nvSpPr>
        <p:spPr>
          <a:xfrm>
            <a:off x="173160" y="2630520"/>
            <a:ext cx="8659800" cy="2908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8659800" cy="290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4225680" cy="290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10520" y="2630520"/>
            <a:ext cx="4225680" cy="290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subTitle"/>
          </p:nvPr>
        </p:nvSpPr>
        <p:spPr>
          <a:xfrm>
            <a:off x="535320" y="214200"/>
            <a:ext cx="8072640" cy="3228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610520" y="2630520"/>
            <a:ext cx="4225680" cy="290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173160" y="41497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subTitle"/>
          </p:nvPr>
        </p:nvSpPr>
        <p:spPr>
          <a:xfrm>
            <a:off x="173160" y="2630520"/>
            <a:ext cx="8659800" cy="2908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4225680" cy="290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610520" y="26305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4610520" y="41497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10520" y="26305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173160" y="4149720"/>
            <a:ext cx="86598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86598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173160" y="4149720"/>
            <a:ext cx="86598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4610520" y="26305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173160" y="41497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93" name="PlaceHolder 5"/>
          <p:cNvSpPr>
            <a:spLocks noGrp="1"/>
          </p:cNvSpPr>
          <p:nvPr>
            <p:ph type="body"/>
          </p:nvPr>
        </p:nvSpPr>
        <p:spPr>
          <a:xfrm>
            <a:off x="4610520" y="41497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27882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3101040" y="2630520"/>
            <a:ext cx="27882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6029280" y="2630520"/>
            <a:ext cx="27882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98" name="PlaceHolder 5"/>
          <p:cNvSpPr>
            <a:spLocks noGrp="1"/>
          </p:cNvSpPr>
          <p:nvPr>
            <p:ph type="body"/>
          </p:nvPr>
        </p:nvSpPr>
        <p:spPr>
          <a:xfrm>
            <a:off x="173160" y="4149720"/>
            <a:ext cx="27882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99" name="PlaceHolder 6"/>
          <p:cNvSpPr>
            <a:spLocks noGrp="1"/>
          </p:cNvSpPr>
          <p:nvPr>
            <p:ph type="body"/>
          </p:nvPr>
        </p:nvSpPr>
        <p:spPr>
          <a:xfrm>
            <a:off x="3101040" y="4149720"/>
            <a:ext cx="27882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00" name="PlaceHolder 7"/>
          <p:cNvSpPr>
            <a:spLocks noGrp="1"/>
          </p:cNvSpPr>
          <p:nvPr>
            <p:ph type="body"/>
          </p:nvPr>
        </p:nvSpPr>
        <p:spPr>
          <a:xfrm>
            <a:off x="6029280" y="4149720"/>
            <a:ext cx="27882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subTitle"/>
          </p:nvPr>
        </p:nvSpPr>
        <p:spPr>
          <a:xfrm>
            <a:off x="173160" y="2630520"/>
            <a:ext cx="8659800" cy="2908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8659800" cy="290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4225680" cy="290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4610520" y="2630520"/>
            <a:ext cx="4225680" cy="290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8659800" cy="290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subTitle"/>
          </p:nvPr>
        </p:nvSpPr>
        <p:spPr>
          <a:xfrm>
            <a:off x="535320" y="214200"/>
            <a:ext cx="8072640" cy="3228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4610520" y="2630520"/>
            <a:ext cx="4225680" cy="290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173160" y="41497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4225680" cy="290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4610520" y="26305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4610520" y="41497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4610520" y="26305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173160" y="4149720"/>
            <a:ext cx="86598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86598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173160" y="4149720"/>
            <a:ext cx="86598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4610520" y="26305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173160" y="41497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38" name="PlaceHolder 5"/>
          <p:cNvSpPr>
            <a:spLocks noGrp="1"/>
          </p:cNvSpPr>
          <p:nvPr>
            <p:ph type="body"/>
          </p:nvPr>
        </p:nvSpPr>
        <p:spPr>
          <a:xfrm>
            <a:off x="4610520" y="41497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27882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3101040" y="2630520"/>
            <a:ext cx="27882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6029280" y="2630520"/>
            <a:ext cx="27882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3" name="PlaceHolder 5"/>
          <p:cNvSpPr>
            <a:spLocks noGrp="1"/>
          </p:cNvSpPr>
          <p:nvPr>
            <p:ph type="body"/>
          </p:nvPr>
        </p:nvSpPr>
        <p:spPr>
          <a:xfrm>
            <a:off x="173160" y="4149720"/>
            <a:ext cx="27882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4" name="PlaceHolder 6"/>
          <p:cNvSpPr>
            <a:spLocks noGrp="1"/>
          </p:cNvSpPr>
          <p:nvPr>
            <p:ph type="body"/>
          </p:nvPr>
        </p:nvSpPr>
        <p:spPr>
          <a:xfrm>
            <a:off x="3101040" y="4149720"/>
            <a:ext cx="27882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5" name="PlaceHolder 7"/>
          <p:cNvSpPr>
            <a:spLocks noGrp="1"/>
          </p:cNvSpPr>
          <p:nvPr>
            <p:ph type="body"/>
          </p:nvPr>
        </p:nvSpPr>
        <p:spPr>
          <a:xfrm>
            <a:off x="6029280" y="4149720"/>
            <a:ext cx="27882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subTitle"/>
          </p:nvPr>
        </p:nvSpPr>
        <p:spPr>
          <a:xfrm>
            <a:off x="173160" y="2630520"/>
            <a:ext cx="8659800" cy="2908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8659800" cy="290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4225680" cy="290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10520" y="2630520"/>
            <a:ext cx="4225680" cy="290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4225680" cy="290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4610520" y="2630520"/>
            <a:ext cx="4225680" cy="290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subTitle"/>
          </p:nvPr>
        </p:nvSpPr>
        <p:spPr>
          <a:xfrm>
            <a:off x="535320" y="214200"/>
            <a:ext cx="8072640" cy="3228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4610520" y="2630520"/>
            <a:ext cx="4225680" cy="290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67" name="PlaceHolder 4"/>
          <p:cNvSpPr>
            <a:spLocks noGrp="1"/>
          </p:cNvSpPr>
          <p:nvPr>
            <p:ph type="body"/>
          </p:nvPr>
        </p:nvSpPr>
        <p:spPr>
          <a:xfrm>
            <a:off x="173160" y="41497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4225680" cy="290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4610520" y="26305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71" name="PlaceHolder 4"/>
          <p:cNvSpPr>
            <a:spLocks noGrp="1"/>
          </p:cNvSpPr>
          <p:nvPr>
            <p:ph type="body"/>
          </p:nvPr>
        </p:nvSpPr>
        <p:spPr>
          <a:xfrm>
            <a:off x="4610520" y="41497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>
          <a:xfrm>
            <a:off x="4610520" y="26305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75" name="PlaceHolder 4"/>
          <p:cNvSpPr>
            <a:spLocks noGrp="1"/>
          </p:cNvSpPr>
          <p:nvPr>
            <p:ph type="body"/>
          </p:nvPr>
        </p:nvSpPr>
        <p:spPr>
          <a:xfrm>
            <a:off x="173160" y="4149720"/>
            <a:ext cx="86598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86598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173160" y="4149720"/>
            <a:ext cx="86598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4610520" y="26305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82" name="PlaceHolder 4"/>
          <p:cNvSpPr>
            <a:spLocks noGrp="1"/>
          </p:cNvSpPr>
          <p:nvPr>
            <p:ph type="body"/>
          </p:nvPr>
        </p:nvSpPr>
        <p:spPr>
          <a:xfrm>
            <a:off x="173160" y="41497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83" name="PlaceHolder 5"/>
          <p:cNvSpPr>
            <a:spLocks noGrp="1"/>
          </p:cNvSpPr>
          <p:nvPr>
            <p:ph type="body"/>
          </p:nvPr>
        </p:nvSpPr>
        <p:spPr>
          <a:xfrm>
            <a:off x="4610520" y="41497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27882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3101040" y="2630520"/>
            <a:ext cx="27882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 type="body"/>
          </p:nvPr>
        </p:nvSpPr>
        <p:spPr>
          <a:xfrm>
            <a:off x="6029280" y="2630520"/>
            <a:ext cx="27882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88" name="PlaceHolder 5"/>
          <p:cNvSpPr>
            <a:spLocks noGrp="1"/>
          </p:cNvSpPr>
          <p:nvPr>
            <p:ph type="body"/>
          </p:nvPr>
        </p:nvSpPr>
        <p:spPr>
          <a:xfrm>
            <a:off x="173160" y="4149720"/>
            <a:ext cx="27882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89" name="PlaceHolder 6"/>
          <p:cNvSpPr>
            <a:spLocks noGrp="1"/>
          </p:cNvSpPr>
          <p:nvPr>
            <p:ph type="body"/>
          </p:nvPr>
        </p:nvSpPr>
        <p:spPr>
          <a:xfrm>
            <a:off x="3101040" y="4149720"/>
            <a:ext cx="27882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90" name="PlaceHolder 7"/>
          <p:cNvSpPr>
            <a:spLocks noGrp="1"/>
          </p:cNvSpPr>
          <p:nvPr>
            <p:ph type="body"/>
          </p:nvPr>
        </p:nvSpPr>
        <p:spPr>
          <a:xfrm>
            <a:off x="6029280" y="4149720"/>
            <a:ext cx="27882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 type="subTitle"/>
          </p:nvPr>
        </p:nvSpPr>
        <p:spPr>
          <a:xfrm>
            <a:off x="173160" y="2630520"/>
            <a:ext cx="8659800" cy="2908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8659800" cy="290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4225680" cy="290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13" name="PlaceHolder 3"/>
          <p:cNvSpPr>
            <a:spLocks noGrp="1"/>
          </p:cNvSpPr>
          <p:nvPr>
            <p:ph type="body"/>
          </p:nvPr>
        </p:nvSpPr>
        <p:spPr>
          <a:xfrm>
            <a:off x="4610520" y="2630520"/>
            <a:ext cx="4225680" cy="290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subTitle"/>
          </p:nvPr>
        </p:nvSpPr>
        <p:spPr>
          <a:xfrm>
            <a:off x="535320" y="214200"/>
            <a:ext cx="8072640" cy="3228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18" name="PlaceHolder 3"/>
          <p:cNvSpPr>
            <a:spLocks noGrp="1"/>
          </p:cNvSpPr>
          <p:nvPr>
            <p:ph type="body"/>
          </p:nvPr>
        </p:nvSpPr>
        <p:spPr>
          <a:xfrm>
            <a:off x="4610520" y="2630520"/>
            <a:ext cx="4225680" cy="290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19" name="PlaceHolder 4"/>
          <p:cNvSpPr>
            <a:spLocks noGrp="1"/>
          </p:cNvSpPr>
          <p:nvPr>
            <p:ph type="body"/>
          </p:nvPr>
        </p:nvSpPr>
        <p:spPr>
          <a:xfrm>
            <a:off x="173160" y="41497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4225680" cy="290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22" name="PlaceHolder 3"/>
          <p:cNvSpPr>
            <a:spLocks noGrp="1"/>
          </p:cNvSpPr>
          <p:nvPr>
            <p:ph type="body"/>
          </p:nvPr>
        </p:nvSpPr>
        <p:spPr>
          <a:xfrm>
            <a:off x="4610520" y="26305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23" name="PlaceHolder 4"/>
          <p:cNvSpPr>
            <a:spLocks noGrp="1"/>
          </p:cNvSpPr>
          <p:nvPr>
            <p:ph type="body"/>
          </p:nvPr>
        </p:nvSpPr>
        <p:spPr>
          <a:xfrm>
            <a:off x="4610520" y="41497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26" name="PlaceHolder 3"/>
          <p:cNvSpPr>
            <a:spLocks noGrp="1"/>
          </p:cNvSpPr>
          <p:nvPr>
            <p:ph type="body"/>
          </p:nvPr>
        </p:nvSpPr>
        <p:spPr>
          <a:xfrm>
            <a:off x="4610520" y="26305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27" name="PlaceHolder 4"/>
          <p:cNvSpPr>
            <a:spLocks noGrp="1"/>
          </p:cNvSpPr>
          <p:nvPr>
            <p:ph type="body"/>
          </p:nvPr>
        </p:nvSpPr>
        <p:spPr>
          <a:xfrm>
            <a:off x="173160" y="4149720"/>
            <a:ext cx="86598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86598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30" name="PlaceHolder 3"/>
          <p:cNvSpPr>
            <a:spLocks noGrp="1"/>
          </p:cNvSpPr>
          <p:nvPr>
            <p:ph type="body"/>
          </p:nvPr>
        </p:nvSpPr>
        <p:spPr>
          <a:xfrm>
            <a:off x="173160" y="4149720"/>
            <a:ext cx="86598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33" name="PlaceHolder 3"/>
          <p:cNvSpPr>
            <a:spLocks noGrp="1"/>
          </p:cNvSpPr>
          <p:nvPr>
            <p:ph type="body"/>
          </p:nvPr>
        </p:nvSpPr>
        <p:spPr>
          <a:xfrm>
            <a:off x="4610520" y="26305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34" name="PlaceHolder 4"/>
          <p:cNvSpPr>
            <a:spLocks noGrp="1"/>
          </p:cNvSpPr>
          <p:nvPr>
            <p:ph type="body"/>
          </p:nvPr>
        </p:nvSpPr>
        <p:spPr>
          <a:xfrm>
            <a:off x="173160" y="41497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35" name="PlaceHolder 5"/>
          <p:cNvSpPr>
            <a:spLocks noGrp="1"/>
          </p:cNvSpPr>
          <p:nvPr>
            <p:ph type="body"/>
          </p:nvPr>
        </p:nvSpPr>
        <p:spPr>
          <a:xfrm>
            <a:off x="4610520" y="41497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subTitle"/>
          </p:nvPr>
        </p:nvSpPr>
        <p:spPr>
          <a:xfrm>
            <a:off x="535320" y="214200"/>
            <a:ext cx="8072640" cy="3228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27882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38" name="PlaceHolder 3"/>
          <p:cNvSpPr>
            <a:spLocks noGrp="1"/>
          </p:cNvSpPr>
          <p:nvPr>
            <p:ph type="body"/>
          </p:nvPr>
        </p:nvSpPr>
        <p:spPr>
          <a:xfrm>
            <a:off x="3101040" y="2630520"/>
            <a:ext cx="27882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39" name="PlaceHolder 4"/>
          <p:cNvSpPr>
            <a:spLocks noGrp="1"/>
          </p:cNvSpPr>
          <p:nvPr>
            <p:ph type="body"/>
          </p:nvPr>
        </p:nvSpPr>
        <p:spPr>
          <a:xfrm>
            <a:off x="6029280" y="2630520"/>
            <a:ext cx="27882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40" name="PlaceHolder 5"/>
          <p:cNvSpPr>
            <a:spLocks noGrp="1"/>
          </p:cNvSpPr>
          <p:nvPr>
            <p:ph type="body"/>
          </p:nvPr>
        </p:nvSpPr>
        <p:spPr>
          <a:xfrm>
            <a:off x="173160" y="4149720"/>
            <a:ext cx="27882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41" name="PlaceHolder 6"/>
          <p:cNvSpPr>
            <a:spLocks noGrp="1"/>
          </p:cNvSpPr>
          <p:nvPr>
            <p:ph type="body"/>
          </p:nvPr>
        </p:nvSpPr>
        <p:spPr>
          <a:xfrm>
            <a:off x="3101040" y="4149720"/>
            <a:ext cx="27882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42" name="PlaceHolder 7"/>
          <p:cNvSpPr>
            <a:spLocks noGrp="1"/>
          </p:cNvSpPr>
          <p:nvPr>
            <p:ph type="body"/>
          </p:nvPr>
        </p:nvSpPr>
        <p:spPr>
          <a:xfrm>
            <a:off x="6029280" y="4149720"/>
            <a:ext cx="27882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10520" y="2630520"/>
            <a:ext cx="4225680" cy="290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173160" y="41497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4225680" cy="290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10520" y="26305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610520" y="41497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610520" y="26305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173160" y="4149720"/>
            <a:ext cx="86598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g object 1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28600" y="228600"/>
            <a:ext cx="8695800" cy="2468160"/>
          </a:xfrm>
          <a:prstGeom prst="rect">
            <a:avLst/>
          </a:prstGeom>
          <a:ln w="0">
            <a:noFill/>
          </a:ln>
        </p:spPr>
      </p:pic>
      <p:sp>
        <p:nvSpPr>
          <p:cNvPr id="16" name="CustomShape 1" hidden="1"/>
          <p:cNvSpPr/>
          <p:nvPr/>
        </p:nvSpPr>
        <p:spPr>
          <a:xfrm>
            <a:off x="6046920" y="1824120"/>
            <a:ext cx="2876040" cy="713880"/>
          </a:xfrm>
          <a:custGeom>
            <a:avLst/>
            <a:gdLst/>
            <a:ahLst/>
            <a:cxnLst/>
            <a:rect l="l" t="t" r="r" b="b"/>
            <a:pathLst>
              <a:path w="2876550" h="714375">
                <a:moveTo>
                  <a:pt x="2876550" y="0"/>
                </a:moveTo>
                <a:lnTo>
                  <a:pt x="2870073" y="0"/>
                </a:lnTo>
                <a:lnTo>
                  <a:pt x="2748915" y="20065"/>
                </a:lnTo>
                <a:lnTo>
                  <a:pt x="2625598" y="42290"/>
                </a:lnTo>
                <a:lnTo>
                  <a:pt x="2500122" y="66928"/>
                </a:lnTo>
                <a:lnTo>
                  <a:pt x="2370454" y="91439"/>
                </a:lnTo>
                <a:lnTo>
                  <a:pt x="2238629" y="120523"/>
                </a:lnTo>
                <a:lnTo>
                  <a:pt x="2102612" y="149478"/>
                </a:lnTo>
                <a:lnTo>
                  <a:pt x="1964435" y="183007"/>
                </a:lnTo>
                <a:lnTo>
                  <a:pt x="1821942" y="216535"/>
                </a:lnTo>
                <a:lnTo>
                  <a:pt x="1564767" y="281177"/>
                </a:lnTo>
                <a:lnTo>
                  <a:pt x="1313815" y="339216"/>
                </a:lnTo>
                <a:lnTo>
                  <a:pt x="841882" y="444246"/>
                </a:lnTo>
                <a:lnTo>
                  <a:pt x="620776" y="488823"/>
                </a:lnTo>
                <a:lnTo>
                  <a:pt x="406019" y="529082"/>
                </a:lnTo>
                <a:lnTo>
                  <a:pt x="199771" y="566927"/>
                </a:lnTo>
                <a:lnTo>
                  <a:pt x="0" y="600456"/>
                </a:lnTo>
                <a:lnTo>
                  <a:pt x="138175" y="620522"/>
                </a:lnTo>
                <a:lnTo>
                  <a:pt x="270001" y="638428"/>
                </a:lnTo>
                <a:lnTo>
                  <a:pt x="397510" y="654050"/>
                </a:lnTo>
                <a:lnTo>
                  <a:pt x="522985" y="667385"/>
                </a:lnTo>
                <a:lnTo>
                  <a:pt x="644144" y="680847"/>
                </a:lnTo>
                <a:lnTo>
                  <a:pt x="761110" y="689737"/>
                </a:lnTo>
                <a:lnTo>
                  <a:pt x="873759" y="698626"/>
                </a:lnTo>
                <a:lnTo>
                  <a:pt x="984250" y="705358"/>
                </a:lnTo>
                <a:lnTo>
                  <a:pt x="1092707" y="709802"/>
                </a:lnTo>
                <a:lnTo>
                  <a:pt x="1296797" y="714375"/>
                </a:lnTo>
                <a:lnTo>
                  <a:pt x="1394587" y="714375"/>
                </a:lnTo>
                <a:lnTo>
                  <a:pt x="1583817" y="709802"/>
                </a:lnTo>
                <a:lnTo>
                  <a:pt x="1673098" y="705358"/>
                </a:lnTo>
                <a:lnTo>
                  <a:pt x="1843277" y="692023"/>
                </a:lnTo>
                <a:lnTo>
                  <a:pt x="1926081" y="683006"/>
                </a:lnTo>
                <a:lnTo>
                  <a:pt x="2083434" y="660781"/>
                </a:lnTo>
                <a:lnTo>
                  <a:pt x="2232279" y="633984"/>
                </a:lnTo>
                <a:lnTo>
                  <a:pt x="2372614" y="602741"/>
                </a:lnTo>
                <a:lnTo>
                  <a:pt x="2440685" y="584835"/>
                </a:lnTo>
                <a:lnTo>
                  <a:pt x="2506599" y="566927"/>
                </a:lnTo>
                <a:lnTo>
                  <a:pt x="2634106" y="526796"/>
                </a:lnTo>
                <a:lnTo>
                  <a:pt x="2755265" y="482091"/>
                </a:lnTo>
                <a:lnTo>
                  <a:pt x="2872231" y="435228"/>
                </a:lnTo>
                <a:lnTo>
                  <a:pt x="2876550" y="433070"/>
                </a:lnTo>
                <a:lnTo>
                  <a:pt x="2876550" y="0"/>
                </a:lnTo>
                <a:close/>
              </a:path>
            </a:pathLst>
          </a:custGeom>
          <a:solidFill>
            <a:srgbClr val="EDEBE0">
              <a:alpha val="29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CustomShape 2" hidden="1"/>
          <p:cNvSpPr/>
          <p:nvPr/>
        </p:nvSpPr>
        <p:spPr>
          <a:xfrm>
            <a:off x="2619360" y="1697040"/>
            <a:ext cx="5543280" cy="849240"/>
          </a:xfrm>
          <a:custGeom>
            <a:avLst/>
            <a:gdLst/>
            <a:ahLst/>
            <a:cxnLst/>
            <a:rect l="l" t="t" r="r" b="b"/>
            <a:pathLst>
              <a:path w="5543550" h="849630">
                <a:moveTo>
                  <a:pt x="852424" y="0"/>
                </a:moveTo>
                <a:lnTo>
                  <a:pt x="684402" y="0"/>
                </a:lnTo>
                <a:lnTo>
                  <a:pt x="527176" y="4445"/>
                </a:lnTo>
                <a:lnTo>
                  <a:pt x="380492" y="11049"/>
                </a:lnTo>
                <a:lnTo>
                  <a:pt x="244475" y="22225"/>
                </a:lnTo>
                <a:lnTo>
                  <a:pt x="116967" y="35560"/>
                </a:lnTo>
                <a:lnTo>
                  <a:pt x="0" y="53466"/>
                </a:lnTo>
                <a:lnTo>
                  <a:pt x="163702" y="73533"/>
                </a:lnTo>
                <a:lnTo>
                  <a:pt x="333756" y="95758"/>
                </a:lnTo>
                <a:lnTo>
                  <a:pt x="510158" y="124713"/>
                </a:lnTo>
                <a:lnTo>
                  <a:pt x="692912" y="155956"/>
                </a:lnTo>
                <a:lnTo>
                  <a:pt x="882141" y="193928"/>
                </a:lnTo>
                <a:lnTo>
                  <a:pt x="1077722" y="234061"/>
                </a:lnTo>
                <a:lnTo>
                  <a:pt x="1281684" y="278638"/>
                </a:lnTo>
                <a:lnTo>
                  <a:pt x="1490090" y="329819"/>
                </a:lnTo>
                <a:lnTo>
                  <a:pt x="1866264" y="421259"/>
                </a:lnTo>
                <a:lnTo>
                  <a:pt x="2223389" y="501523"/>
                </a:lnTo>
                <a:lnTo>
                  <a:pt x="2559177" y="575056"/>
                </a:lnTo>
                <a:lnTo>
                  <a:pt x="2722879" y="606298"/>
                </a:lnTo>
                <a:lnTo>
                  <a:pt x="2878074" y="637539"/>
                </a:lnTo>
                <a:lnTo>
                  <a:pt x="3031109" y="666496"/>
                </a:lnTo>
                <a:lnTo>
                  <a:pt x="3179826" y="691007"/>
                </a:lnTo>
                <a:lnTo>
                  <a:pt x="3324479" y="715518"/>
                </a:lnTo>
                <a:lnTo>
                  <a:pt x="3464687" y="737743"/>
                </a:lnTo>
                <a:lnTo>
                  <a:pt x="3600704" y="755650"/>
                </a:lnTo>
                <a:lnTo>
                  <a:pt x="3732529" y="773429"/>
                </a:lnTo>
                <a:lnTo>
                  <a:pt x="3985514" y="804672"/>
                </a:lnTo>
                <a:lnTo>
                  <a:pt x="4106672" y="815848"/>
                </a:lnTo>
                <a:lnTo>
                  <a:pt x="4223511" y="824738"/>
                </a:lnTo>
                <a:lnTo>
                  <a:pt x="4336160" y="833627"/>
                </a:lnTo>
                <a:lnTo>
                  <a:pt x="4446778" y="840359"/>
                </a:lnTo>
                <a:lnTo>
                  <a:pt x="4659249" y="849249"/>
                </a:lnTo>
                <a:lnTo>
                  <a:pt x="4856988" y="849249"/>
                </a:lnTo>
                <a:lnTo>
                  <a:pt x="5044058" y="844803"/>
                </a:lnTo>
                <a:lnTo>
                  <a:pt x="5133340" y="840359"/>
                </a:lnTo>
                <a:lnTo>
                  <a:pt x="5220461" y="833627"/>
                </a:lnTo>
                <a:lnTo>
                  <a:pt x="5305425" y="824738"/>
                </a:lnTo>
                <a:lnTo>
                  <a:pt x="5466969" y="806958"/>
                </a:lnTo>
                <a:lnTo>
                  <a:pt x="5543550" y="795782"/>
                </a:lnTo>
                <a:lnTo>
                  <a:pt x="5422392" y="780161"/>
                </a:lnTo>
                <a:lnTo>
                  <a:pt x="5297043" y="764539"/>
                </a:lnTo>
                <a:lnTo>
                  <a:pt x="5035550" y="726694"/>
                </a:lnTo>
                <a:lnTo>
                  <a:pt x="4759198" y="679831"/>
                </a:lnTo>
                <a:lnTo>
                  <a:pt x="4467986" y="628523"/>
                </a:lnTo>
                <a:lnTo>
                  <a:pt x="4159757" y="566165"/>
                </a:lnTo>
                <a:lnTo>
                  <a:pt x="3834511" y="497077"/>
                </a:lnTo>
                <a:lnTo>
                  <a:pt x="3492373" y="416813"/>
                </a:lnTo>
                <a:lnTo>
                  <a:pt x="3131058" y="329819"/>
                </a:lnTo>
                <a:lnTo>
                  <a:pt x="2988564" y="296418"/>
                </a:lnTo>
                <a:lnTo>
                  <a:pt x="2850388" y="263016"/>
                </a:lnTo>
                <a:lnTo>
                  <a:pt x="2582545" y="204977"/>
                </a:lnTo>
                <a:lnTo>
                  <a:pt x="2452878" y="180466"/>
                </a:lnTo>
                <a:lnTo>
                  <a:pt x="2327529" y="155956"/>
                </a:lnTo>
                <a:lnTo>
                  <a:pt x="2204212" y="133731"/>
                </a:lnTo>
                <a:lnTo>
                  <a:pt x="2083053" y="113664"/>
                </a:lnTo>
                <a:lnTo>
                  <a:pt x="1966214" y="95758"/>
                </a:lnTo>
                <a:lnTo>
                  <a:pt x="1849247" y="80137"/>
                </a:lnTo>
                <a:lnTo>
                  <a:pt x="1628266" y="51181"/>
                </a:lnTo>
                <a:lnTo>
                  <a:pt x="1417827" y="31114"/>
                </a:lnTo>
                <a:lnTo>
                  <a:pt x="1220089" y="15494"/>
                </a:lnTo>
                <a:lnTo>
                  <a:pt x="1030859" y="4445"/>
                </a:lnTo>
                <a:lnTo>
                  <a:pt x="852424" y="0"/>
                </a:lnTo>
                <a:close/>
              </a:path>
            </a:pathLst>
          </a:custGeom>
          <a:solidFill>
            <a:srgbClr val="EDEBE0">
              <a:alpha val="4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CustomShape 3" hidden="1"/>
          <p:cNvSpPr/>
          <p:nvPr/>
        </p:nvSpPr>
        <p:spPr>
          <a:xfrm>
            <a:off x="2828880" y="1695600"/>
            <a:ext cx="6087960" cy="786960"/>
          </a:xfrm>
          <a:custGeom>
            <a:avLst/>
            <a:gdLst/>
            <a:ahLst/>
            <a:cxnLst/>
            <a:rect l="l" t="t" r="r" b="b"/>
            <a:pathLst>
              <a:path w="6088380" h="787400">
                <a:moveTo>
                  <a:pt x="0" y="90804"/>
                </a:moveTo>
                <a:lnTo>
                  <a:pt x="19176" y="86360"/>
                </a:lnTo>
                <a:lnTo>
                  <a:pt x="76581" y="75184"/>
                </a:lnTo>
                <a:lnTo>
                  <a:pt x="174370" y="59562"/>
                </a:lnTo>
                <a:lnTo>
                  <a:pt x="238125" y="50673"/>
                </a:lnTo>
                <a:lnTo>
                  <a:pt x="312419" y="41783"/>
                </a:lnTo>
                <a:lnTo>
                  <a:pt x="395350" y="35051"/>
                </a:lnTo>
                <a:lnTo>
                  <a:pt x="490982" y="28321"/>
                </a:lnTo>
                <a:lnTo>
                  <a:pt x="595249" y="21589"/>
                </a:lnTo>
                <a:lnTo>
                  <a:pt x="712088" y="17145"/>
                </a:lnTo>
                <a:lnTo>
                  <a:pt x="839597" y="14986"/>
                </a:lnTo>
                <a:lnTo>
                  <a:pt x="977773" y="12700"/>
                </a:lnTo>
                <a:lnTo>
                  <a:pt x="1126616" y="14986"/>
                </a:lnTo>
                <a:lnTo>
                  <a:pt x="1286002" y="19430"/>
                </a:lnTo>
                <a:lnTo>
                  <a:pt x="1458214" y="28321"/>
                </a:lnTo>
                <a:lnTo>
                  <a:pt x="1641094" y="39497"/>
                </a:lnTo>
                <a:lnTo>
                  <a:pt x="1834514" y="57403"/>
                </a:lnTo>
                <a:lnTo>
                  <a:pt x="2040636" y="77470"/>
                </a:lnTo>
                <a:lnTo>
                  <a:pt x="2259584" y="101980"/>
                </a:lnTo>
                <a:lnTo>
                  <a:pt x="2489200" y="131063"/>
                </a:lnTo>
                <a:lnTo>
                  <a:pt x="2731516" y="166750"/>
                </a:lnTo>
                <a:lnTo>
                  <a:pt x="2984500" y="206883"/>
                </a:lnTo>
                <a:lnTo>
                  <a:pt x="3250184" y="253873"/>
                </a:lnTo>
                <a:lnTo>
                  <a:pt x="3528695" y="309625"/>
                </a:lnTo>
                <a:lnTo>
                  <a:pt x="3819905" y="369950"/>
                </a:lnTo>
                <a:lnTo>
                  <a:pt x="4123944" y="436879"/>
                </a:lnTo>
                <a:lnTo>
                  <a:pt x="4440682" y="512825"/>
                </a:lnTo>
                <a:lnTo>
                  <a:pt x="4770120" y="595376"/>
                </a:lnTo>
                <a:lnTo>
                  <a:pt x="5112384" y="686942"/>
                </a:lnTo>
                <a:lnTo>
                  <a:pt x="5467350" y="787400"/>
                </a:lnTo>
                <a:moveTo>
                  <a:pt x="2779776" y="650875"/>
                </a:moveTo>
                <a:lnTo>
                  <a:pt x="2875407" y="624077"/>
                </a:lnTo>
                <a:lnTo>
                  <a:pt x="3136900" y="554989"/>
                </a:lnTo>
                <a:lnTo>
                  <a:pt x="3317621" y="508253"/>
                </a:lnTo>
                <a:lnTo>
                  <a:pt x="3526028" y="456946"/>
                </a:lnTo>
                <a:lnTo>
                  <a:pt x="3757803" y="401192"/>
                </a:lnTo>
                <a:lnTo>
                  <a:pt x="4006469" y="340995"/>
                </a:lnTo>
                <a:lnTo>
                  <a:pt x="4270121" y="283083"/>
                </a:lnTo>
                <a:lnTo>
                  <a:pt x="4540250" y="225171"/>
                </a:lnTo>
                <a:lnTo>
                  <a:pt x="4816602" y="171576"/>
                </a:lnTo>
                <a:lnTo>
                  <a:pt x="5090922" y="120396"/>
                </a:lnTo>
                <a:lnTo>
                  <a:pt x="5226939" y="98044"/>
                </a:lnTo>
                <a:lnTo>
                  <a:pt x="5358765" y="75819"/>
                </a:lnTo>
                <a:lnTo>
                  <a:pt x="5490591" y="57912"/>
                </a:lnTo>
                <a:lnTo>
                  <a:pt x="5618226" y="40132"/>
                </a:lnTo>
                <a:lnTo>
                  <a:pt x="5743575" y="26797"/>
                </a:lnTo>
                <a:lnTo>
                  <a:pt x="5862701" y="15621"/>
                </a:lnTo>
                <a:lnTo>
                  <a:pt x="5977508" y="6730"/>
                </a:lnTo>
                <a:lnTo>
                  <a:pt x="6088126" y="0"/>
                </a:lnTo>
              </a:path>
            </a:pathLst>
          </a:custGeom>
          <a:noFill/>
          <a:ln w="3175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" name="bg object 1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28600" y="228600"/>
            <a:ext cx="8695800" cy="6035400"/>
          </a:xfrm>
          <a:prstGeom prst="rect">
            <a:avLst/>
          </a:prstGeom>
          <a:ln w="0">
            <a:noFill/>
          </a:ln>
        </p:spPr>
      </p:pic>
      <p:sp>
        <p:nvSpPr>
          <p:cNvPr id="5" name="CustomShape 4"/>
          <p:cNvSpPr/>
          <p:nvPr/>
        </p:nvSpPr>
        <p:spPr>
          <a:xfrm>
            <a:off x="6054840" y="5499000"/>
            <a:ext cx="2879280" cy="713880"/>
          </a:xfrm>
          <a:custGeom>
            <a:avLst/>
            <a:gdLst/>
            <a:ahLst/>
            <a:cxnLst/>
            <a:rect l="l" t="t" r="r" b="b"/>
            <a:pathLst>
              <a:path w="2879725" h="714375">
                <a:moveTo>
                  <a:pt x="2879725" y="0"/>
                </a:moveTo>
                <a:lnTo>
                  <a:pt x="2873375" y="0"/>
                </a:lnTo>
                <a:lnTo>
                  <a:pt x="2751963" y="20065"/>
                </a:lnTo>
                <a:lnTo>
                  <a:pt x="2628519" y="42418"/>
                </a:lnTo>
                <a:lnTo>
                  <a:pt x="2503043" y="66928"/>
                </a:lnTo>
                <a:lnTo>
                  <a:pt x="2373122" y="91528"/>
                </a:lnTo>
                <a:lnTo>
                  <a:pt x="2241169" y="120548"/>
                </a:lnTo>
                <a:lnTo>
                  <a:pt x="2105025" y="149567"/>
                </a:lnTo>
                <a:lnTo>
                  <a:pt x="1966595" y="183057"/>
                </a:lnTo>
                <a:lnTo>
                  <a:pt x="1824101" y="216547"/>
                </a:lnTo>
                <a:lnTo>
                  <a:pt x="1566545" y="281279"/>
                </a:lnTo>
                <a:lnTo>
                  <a:pt x="1315339" y="339331"/>
                </a:lnTo>
                <a:lnTo>
                  <a:pt x="1074801" y="392899"/>
                </a:lnTo>
                <a:lnTo>
                  <a:pt x="842899" y="444246"/>
                </a:lnTo>
                <a:lnTo>
                  <a:pt x="621538" y="488899"/>
                </a:lnTo>
                <a:lnTo>
                  <a:pt x="406526" y="529082"/>
                </a:lnTo>
                <a:lnTo>
                  <a:pt x="200025" y="567029"/>
                </a:lnTo>
                <a:lnTo>
                  <a:pt x="0" y="600519"/>
                </a:lnTo>
                <a:lnTo>
                  <a:pt x="138302" y="620610"/>
                </a:lnTo>
                <a:lnTo>
                  <a:pt x="270255" y="638467"/>
                </a:lnTo>
                <a:lnTo>
                  <a:pt x="398017" y="654100"/>
                </a:lnTo>
                <a:lnTo>
                  <a:pt x="523621" y="667499"/>
                </a:lnTo>
                <a:lnTo>
                  <a:pt x="644905" y="680885"/>
                </a:lnTo>
                <a:lnTo>
                  <a:pt x="762000" y="689813"/>
                </a:lnTo>
                <a:lnTo>
                  <a:pt x="874776" y="698754"/>
                </a:lnTo>
                <a:lnTo>
                  <a:pt x="985393" y="705446"/>
                </a:lnTo>
                <a:lnTo>
                  <a:pt x="1093977" y="709904"/>
                </a:lnTo>
                <a:lnTo>
                  <a:pt x="1298321" y="714375"/>
                </a:lnTo>
                <a:lnTo>
                  <a:pt x="1396238" y="714375"/>
                </a:lnTo>
                <a:lnTo>
                  <a:pt x="1585595" y="709904"/>
                </a:lnTo>
                <a:lnTo>
                  <a:pt x="1675002" y="705446"/>
                </a:lnTo>
                <a:lnTo>
                  <a:pt x="1762252" y="698754"/>
                </a:lnTo>
                <a:lnTo>
                  <a:pt x="1845309" y="692048"/>
                </a:lnTo>
                <a:lnTo>
                  <a:pt x="1928368" y="683120"/>
                </a:lnTo>
                <a:lnTo>
                  <a:pt x="2085848" y="660793"/>
                </a:lnTo>
                <a:lnTo>
                  <a:pt x="2234819" y="634009"/>
                </a:lnTo>
                <a:lnTo>
                  <a:pt x="2375280" y="602754"/>
                </a:lnTo>
                <a:lnTo>
                  <a:pt x="2443353" y="584898"/>
                </a:lnTo>
                <a:lnTo>
                  <a:pt x="2509393" y="567029"/>
                </a:lnTo>
                <a:lnTo>
                  <a:pt x="2637028" y="526846"/>
                </a:lnTo>
                <a:lnTo>
                  <a:pt x="2758440" y="482206"/>
                </a:lnTo>
                <a:lnTo>
                  <a:pt x="2875406" y="435317"/>
                </a:lnTo>
                <a:lnTo>
                  <a:pt x="2879725" y="433095"/>
                </a:lnTo>
                <a:lnTo>
                  <a:pt x="2879725" y="0"/>
                </a:lnTo>
                <a:close/>
              </a:path>
            </a:pathLst>
          </a:custGeom>
          <a:solidFill>
            <a:srgbClr val="EDEBE0">
              <a:alpha val="29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CustomShape 5"/>
          <p:cNvSpPr/>
          <p:nvPr/>
        </p:nvSpPr>
        <p:spPr>
          <a:xfrm>
            <a:off x="2622600" y="5372280"/>
            <a:ext cx="5551560" cy="849240"/>
          </a:xfrm>
          <a:custGeom>
            <a:avLst/>
            <a:gdLst/>
            <a:ahLst/>
            <a:cxnLst/>
            <a:rect l="l" t="t" r="r" b="b"/>
            <a:pathLst>
              <a:path w="5551805" h="849629">
                <a:moveTo>
                  <a:pt x="853566" y="0"/>
                </a:moveTo>
                <a:lnTo>
                  <a:pt x="685419" y="0"/>
                </a:lnTo>
                <a:lnTo>
                  <a:pt x="527938" y="4444"/>
                </a:lnTo>
                <a:lnTo>
                  <a:pt x="381000" y="11175"/>
                </a:lnTo>
                <a:lnTo>
                  <a:pt x="244856" y="22352"/>
                </a:lnTo>
                <a:lnTo>
                  <a:pt x="117093" y="35687"/>
                </a:lnTo>
                <a:lnTo>
                  <a:pt x="0" y="53466"/>
                </a:lnTo>
                <a:lnTo>
                  <a:pt x="163956" y="73533"/>
                </a:lnTo>
                <a:lnTo>
                  <a:pt x="334137" y="95884"/>
                </a:lnTo>
                <a:lnTo>
                  <a:pt x="510920" y="124840"/>
                </a:lnTo>
                <a:lnTo>
                  <a:pt x="693927" y="156083"/>
                </a:lnTo>
                <a:lnTo>
                  <a:pt x="883412" y="193928"/>
                </a:lnTo>
                <a:lnTo>
                  <a:pt x="1079246" y="234061"/>
                </a:lnTo>
                <a:lnTo>
                  <a:pt x="1283589" y="278650"/>
                </a:lnTo>
                <a:lnTo>
                  <a:pt x="1492123" y="329920"/>
                </a:lnTo>
                <a:lnTo>
                  <a:pt x="1868932" y="421309"/>
                </a:lnTo>
                <a:lnTo>
                  <a:pt x="2226564" y="501561"/>
                </a:lnTo>
                <a:lnTo>
                  <a:pt x="2562860" y="575119"/>
                </a:lnTo>
                <a:lnTo>
                  <a:pt x="2726816" y="606336"/>
                </a:lnTo>
                <a:lnTo>
                  <a:pt x="2882138" y="637540"/>
                </a:lnTo>
                <a:lnTo>
                  <a:pt x="3035427" y="666521"/>
                </a:lnTo>
                <a:lnTo>
                  <a:pt x="3184398" y="691045"/>
                </a:lnTo>
                <a:lnTo>
                  <a:pt x="3329178" y="715568"/>
                </a:lnTo>
                <a:lnTo>
                  <a:pt x="3469640" y="737857"/>
                </a:lnTo>
                <a:lnTo>
                  <a:pt x="3605911" y="755688"/>
                </a:lnTo>
                <a:lnTo>
                  <a:pt x="3737864" y="773518"/>
                </a:lnTo>
                <a:lnTo>
                  <a:pt x="3865626" y="789127"/>
                </a:lnTo>
                <a:lnTo>
                  <a:pt x="3991229" y="804735"/>
                </a:lnTo>
                <a:lnTo>
                  <a:pt x="4112514" y="815873"/>
                </a:lnTo>
                <a:lnTo>
                  <a:pt x="4229608" y="824788"/>
                </a:lnTo>
                <a:lnTo>
                  <a:pt x="4342383" y="833704"/>
                </a:lnTo>
                <a:lnTo>
                  <a:pt x="4453128" y="840397"/>
                </a:lnTo>
                <a:lnTo>
                  <a:pt x="4665980" y="849312"/>
                </a:lnTo>
                <a:lnTo>
                  <a:pt x="4863973" y="849312"/>
                </a:lnTo>
                <a:lnTo>
                  <a:pt x="5051298" y="844854"/>
                </a:lnTo>
                <a:lnTo>
                  <a:pt x="5140706" y="840397"/>
                </a:lnTo>
                <a:lnTo>
                  <a:pt x="5227955" y="833704"/>
                </a:lnTo>
                <a:lnTo>
                  <a:pt x="5313045" y="824788"/>
                </a:lnTo>
                <a:lnTo>
                  <a:pt x="5474843" y="806958"/>
                </a:lnTo>
                <a:lnTo>
                  <a:pt x="5551424" y="795807"/>
                </a:lnTo>
                <a:lnTo>
                  <a:pt x="5430139" y="780211"/>
                </a:lnTo>
                <a:lnTo>
                  <a:pt x="5304535" y="764603"/>
                </a:lnTo>
                <a:lnTo>
                  <a:pt x="5042789" y="726706"/>
                </a:lnTo>
                <a:lnTo>
                  <a:pt x="4766056" y="679894"/>
                </a:lnTo>
                <a:lnTo>
                  <a:pt x="4474336" y="628624"/>
                </a:lnTo>
                <a:lnTo>
                  <a:pt x="4165727" y="566204"/>
                </a:lnTo>
                <a:lnTo>
                  <a:pt x="3840099" y="497103"/>
                </a:lnTo>
                <a:lnTo>
                  <a:pt x="3497326" y="416852"/>
                </a:lnTo>
                <a:lnTo>
                  <a:pt x="3135503" y="329920"/>
                </a:lnTo>
                <a:lnTo>
                  <a:pt x="2992882" y="296481"/>
                </a:lnTo>
                <a:lnTo>
                  <a:pt x="2854452" y="263042"/>
                </a:lnTo>
                <a:lnTo>
                  <a:pt x="2586354" y="205105"/>
                </a:lnTo>
                <a:lnTo>
                  <a:pt x="2456434" y="180594"/>
                </a:lnTo>
                <a:lnTo>
                  <a:pt x="2330830" y="156083"/>
                </a:lnTo>
                <a:lnTo>
                  <a:pt x="2207387" y="133731"/>
                </a:lnTo>
                <a:lnTo>
                  <a:pt x="2086102" y="113665"/>
                </a:lnTo>
                <a:lnTo>
                  <a:pt x="1969008" y="95884"/>
                </a:lnTo>
                <a:lnTo>
                  <a:pt x="1851914" y="80263"/>
                </a:lnTo>
                <a:lnTo>
                  <a:pt x="1630552" y="51308"/>
                </a:lnTo>
                <a:lnTo>
                  <a:pt x="1419860" y="31241"/>
                </a:lnTo>
                <a:lnTo>
                  <a:pt x="1221866" y="15621"/>
                </a:lnTo>
                <a:lnTo>
                  <a:pt x="1032383" y="4444"/>
                </a:lnTo>
                <a:lnTo>
                  <a:pt x="853566" y="0"/>
                </a:lnTo>
                <a:close/>
              </a:path>
            </a:pathLst>
          </a:custGeom>
          <a:solidFill>
            <a:srgbClr val="EDEBE0">
              <a:alpha val="4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6"/>
          <p:cNvSpPr/>
          <p:nvPr/>
        </p:nvSpPr>
        <p:spPr>
          <a:xfrm>
            <a:off x="2832120" y="5370480"/>
            <a:ext cx="6095520" cy="786960"/>
          </a:xfrm>
          <a:custGeom>
            <a:avLst/>
            <a:gdLst/>
            <a:ahLst/>
            <a:cxnLst/>
            <a:rect l="l" t="t" r="r" b="b"/>
            <a:pathLst>
              <a:path w="6096000" h="787400">
                <a:moveTo>
                  <a:pt x="0" y="90805"/>
                </a:moveTo>
                <a:lnTo>
                  <a:pt x="19176" y="86360"/>
                </a:lnTo>
                <a:lnTo>
                  <a:pt x="76581" y="75184"/>
                </a:lnTo>
                <a:lnTo>
                  <a:pt x="174498" y="59562"/>
                </a:lnTo>
                <a:lnTo>
                  <a:pt x="238379" y="50546"/>
                </a:lnTo>
                <a:lnTo>
                  <a:pt x="312800" y="41656"/>
                </a:lnTo>
                <a:lnTo>
                  <a:pt x="395858" y="34925"/>
                </a:lnTo>
                <a:lnTo>
                  <a:pt x="491616" y="28321"/>
                </a:lnTo>
                <a:lnTo>
                  <a:pt x="595884" y="21590"/>
                </a:lnTo>
                <a:lnTo>
                  <a:pt x="712977" y="17145"/>
                </a:lnTo>
                <a:lnTo>
                  <a:pt x="840613" y="14859"/>
                </a:lnTo>
                <a:lnTo>
                  <a:pt x="978915" y="12700"/>
                </a:lnTo>
                <a:lnTo>
                  <a:pt x="1127887" y="14859"/>
                </a:lnTo>
                <a:lnTo>
                  <a:pt x="1287526" y="19304"/>
                </a:lnTo>
                <a:lnTo>
                  <a:pt x="1459991" y="28321"/>
                </a:lnTo>
                <a:lnTo>
                  <a:pt x="1642999" y="39370"/>
                </a:lnTo>
                <a:lnTo>
                  <a:pt x="1836674" y="57277"/>
                </a:lnTo>
                <a:lnTo>
                  <a:pt x="2043049" y="77343"/>
                </a:lnTo>
                <a:lnTo>
                  <a:pt x="2262251" y="101981"/>
                </a:lnTo>
                <a:lnTo>
                  <a:pt x="2492121" y="130937"/>
                </a:lnTo>
                <a:lnTo>
                  <a:pt x="2734691" y="166624"/>
                </a:lnTo>
                <a:lnTo>
                  <a:pt x="2987929" y="206883"/>
                </a:lnTo>
                <a:lnTo>
                  <a:pt x="3253994" y="253758"/>
                </a:lnTo>
                <a:lnTo>
                  <a:pt x="3532759" y="309562"/>
                </a:lnTo>
                <a:lnTo>
                  <a:pt x="3824351" y="369849"/>
                </a:lnTo>
                <a:lnTo>
                  <a:pt x="4128643" y="436829"/>
                </a:lnTo>
                <a:lnTo>
                  <a:pt x="4445761" y="512737"/>
                </a:lnTo>
                <a:lnTo>
                  <a:pt x="4775708" y="595337"/>
                </a:lnTo>
                <a:lnTo>
                  <a:pt x="5118354" y="686866"/>
                </a:lnTo>
                <a:lnTo>
                  <a:pt x="5473700" y="787336"/>
                </a:lnTo>
                <a:moveTo>
                  <a:pt x="2784475" y="650811"/>
                </a:moveTo>
                <a:lnTo>
                  <a:pt x="2880233" y="624065"/>
                </a:lnTo>
                <a:lnTo>
                  <a:pt x="3141979" y="554964"/>
                </a:lnTo>
                <a:lnTo>
                  <a:pt x="3322954" y="508152"/>
                </a:lnTo>
                <a:lnTo>
                  <a:pt x="3531489" y="456882"/>
                </a:lnTo>
                <a:lnTo>
                  <a:pt x="3763518" y="401154"/>
                </a:lnTo>
                <a:lnTo>
                  <a:pt x="4012438" y="340982"/>
                </a:lnTo>
                <a:lnTo>
                  <a:pt x="4276344" y="283019"/>
                </a:lnTo>
                <a:lnTo>
                  <a:pt x="4546600" y="225069"/>
                </a:lnTo>
                <a:lnTo>
                  <a:pt x="4823333" y="171577"/>
                </a:lnTo>
                <a:lnTo>
                  <a:pt x="5097907" y="120268"/>
                </a:lnTo>
                <a:lnTo>
                  <a:pt x="5234051" y="98043"/>
                </a:lnTo>
                <a:lnTo>
                  <a:pt x="5366004" y="75692"/>
                </a:lnTo>
                <a:lnTo>
                  <a:pt x="5497957" y="57912"/>
                </a:lnTo>
                <a:lnTo>
                  <a:pt x="5625719" y="40005"/>
                </a:lnTo>
                <a:lnTo>
                  <a:pt x="5751195" y="26670"/>
                </a:lnTo>
                <a:lnTo>
                  <a:pt x="5870448" y="15493"/>
                </a:lnTo>
                <a:lnTo>
                  <a:pt x="5985383" y="6604"/>
                </a:lnTo>
                <a:lnTo>
                  <a:pt x="6096000" y="0"/>
                </a:lnTo>
              </a:path>
            </a:pathLst>
          </a:custGeom>
          <a:noFill/>
          <a:ln w="3175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CustomShape 7"/>
          <p:cNvSpPr/>
          <p:nvPr/>
        </p:nvSpPr>
        <p:spPr>
          <a:xfrm>
            <a:off x="210960" y="5354640"/>
            <a:ext cx="8723160" cy="1329840"/>
          </a:xfrm>
          <a:custGeom>
            <a:avLst/>
            <a:gdLst/>
            <a:ahLst/>
            <a:cxnLst/>
            <a:rect l="l" t="t" r="r" b="b"/>
            <a:pathLst>
              <a:path w="8723630" h="1330325">
                <a:moveTo>
                  <a:pt x="1556067" y="0"/>
                </a:moveTo>
                <a:lnTo>
                  <a:pt x="1402778" y="0"/>
                </a:lnTo>
                <a:lnTo>
                  <a:pt x="1257998" y="4445"/>
                </a:lnTo>
                <a:lnTo>
                  <a:pt x="1121854" y="11049"/>
                </a:lnTo>
                <a:lnTo>
                  <a:pt x="994092" y="22225"/>
                </a:lnTo>
                <a:lnTo>
                  <a:pt x="874890" y="33401"/>
                </a:lnTo>
                <a:lnTo>
                  <a:pt x="762063" y="49021"/>
                </a:lnTo>
                <a:lnTo>
                  <a:pt x="659891" y="64643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68" y="120523"/>
                </a:lnTo>
                <a:lnTo>
                  <a:pt x="327812" y="140589"/>
                </a:lnTo>
                <a:lnTo>
                  <a:pt x="206476" y="178562"/>
                </a:lnTo>
                <a:lnTo>
                  <a:pt x="157518" y="196342"/>
                </a:lnTo>
                <a:lnTo>
                  <a:pt x="51092" y="241007"/>
                </a:lnTo>
                <a:lnTo>
                  <a:pt x="0" y="267792"/>
                </a:lnTo>
                <a:lnTo>
                  <a:pt x="0" y="1330261"/>
                </a:lnTo>
                <a:lnTo>
                  <a:pt x="8718994" y="1330261"/>
                </a:lnTo>
                <a:lnTo>
                  <a:pt x="8723312" y="1323568"/>
                </a:lnTo>
                <a:lnTo>
                  <a:pt x="8723312" y="569125"/>
                </a:lnTo>
                <a:lnTo>
                  <a:pt x="8718994" y="571347"/>
                </a:lnTo>
                <a:lnTo>
                  <a:pt x="8638222" y="604837"/>
                </a:lnTo>
                <a:lnTo>
                  <a:pt x="8557323" y="636079"/>
                </a:lnTo>
                <a:lnTo>
                  <a:pt x="8472106" y="665099"/>
                </a:lnTo>
                <a:lnTo>
                  <a:pt x="8384857" y="691883"/>
                </a:lnTo>
                <a:lnTo>
                  <a:pt x="8295449" y="718667"/>
                </a:lnTo>
                <a:lnTo>
                  <a:pt x="8201850" y="743216"/>
                </a:lnTo>
                <a:lnTo>
                  <a:pt x="8105965" y="763308"/>
                </a:lnTo>
                <a:lnTo>
                  <a:pt x="8005889" y="783399"/>
                </a:lnTo>
                <a:lnTo>
                  <a:pt x="7901622" y="801255"/>
                </a:lnTo>
                <a:lnTo>
                  <a:pt x="7793037" y="814654"/>
                </a:lnTo>
                <a:lnTo>
                  <a:pt x="7680261" y="828040"/>
                </a:lnTo>
                <a:lnTo>
                  <a:pt x="7563167" y="836968"/>
                </a:lnTo>
                <a:lnTo>
                  <a:pt x="7441882" y="845896"/>
                </a:lnTo>
                <a:lnTo>
                  <a:pt x="7314120" y="850366"/>
                </a:lnTo>
                <a:lnTo>
                  <a:pt x="7182167" y="850366"/>
                </a:lnTo>
                <a:lnTo>
                  <a:pt x="7043737" y="848131"/>
                </a:lnTo>
                <a:lnTo>
                  <a:pt x="6899084" y="843661"/>
                </a:lnTo>
                <a:lnTo>
                  <a:pt x="6749986" y="836968"/>
                </a:lnTo>
                <a:lnTo>
                  <a:pt x="6594665" y="825804"/>
                </a:lnTo>
                <a:lnTo>
                  <a:pt x="6430708" y="810183"/>
                </a:lnTo>
                <a:lnTo>
                  <a:pt x="6260401" y="792327"/>
                </a:lnTo>
                <a:lnTo>
                  <a:pt x="6083744" y="770001"/>
                </a:lnTo>
                <a:lnTo>
                  <a:pt x="5900737" y="745451"/>
                </a:lnTo>
                <a:lnTo>
                  <a:pt x="5709094" y="716432"/>
                </a:lnTo>
                <a:lnTo>
                  <a:pt x="5509069" y="682955"/>
                </a:lnTo>
                <a:lnTo>
                  <a:pt x="5302567" y="645007"/>
                </a:lnTo>
                <a:lnTo>
                  <a:pt x="5085397" y="602602"/>
                </a:lnTo>
                <a:lnTo>
                  <a:pt x="4861877" y="557961"/>
                </a:lnTo>
                <a:lnTo>
                  <a:pt x="4627689" y="506615"/>
                </a:lnTo>
                <a:lnTo>
                  <a:pt x="4387151" y="453047"/>
                </a:lnTo>
                <a:lnTo>
                  <a:pt x="4136072" y="395020"/>
                </a:lnTo>
                <a:lnTo>
                  <a:pt x="3874198" y="330288"/>
                </a:lnTo>
                <a:lnTo>
                  <a:pt x="3614483" y="267792"/>
                </a:lnTo>
                <a:lnTo>
                  <a:pt x="3363277" y="214249"/>
                </a:lnTo>
                <a:lnTo>
                  <a:pt x="3122739" y="165100"/>
                </a:lnTo>
                <a:lnTo>
                  <a:pt x="2892869" y="124968"/>
                </a:lnTo>
                <a:lnTo>
                  <a:pt x="2673667" y="91440"/>
                </a:lnTo>
                <a:lnTo>
                  <a:pt x="2462847" y="62484"/>
                </a:lnTo>
                <a:lnTo>
                  <a:pt x="2262822" y="40132"/>
                </a:lnTo>
                <a:lnTo>
                  <a:pt x="2073338" y="22225"/>
                </a:lnTo>
                <a:lnTo>
                  <a:pt x="1890204" y="11049"/>
                </a:lnTo>
                <a:lnTo>
                  <a:pt x="1720024" y="2159"/>
                </a:lnTo>
                <a:lnTo>
                  <a:pt x="1556067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" name="bg object 21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0" name="PlaceHolder 8"/>
          <p:cNvSpPr>
            <a:spLocks noGrp="1"/>
          </p:cNvSpPr>
          <p:nvPr>
            <p:ph type="title"/>
          </p:nvPr>
        </p:nvSpPr>
        <p:spPr>
          <a:xfrm>
            <a:off x="985320" y="1660680"/>
            <a:ext cx="7173000" cy="1145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r>
              <a:rPr lang="ru-RU" sz="3600" b="0" strike="noStrike" spc="-1">
                <a:solidFill>
                  <a:srgbClr val="000000"/>
                </a:solidFill>
                <a:latin typeface="Calibri" panose="020F0502020204030204"/>
              </a:rPr>
              <a:t>Для правки текста заглавия щёлкните мышью</a:t>
            </a:r>
          </a:p>
        </p:txBody>
      </p:sp>
      <p:sp>
        <p:nvSpPr>
          <p:cNvPr id="11" name="PlaceHolder 9"/>
          <p:cNvSpPr>
            <a:spLocks noGrp="1"/>
          </p:cNvSpPr>
          <p:nvPr>
            <p:ph type="ftr"/>
          </p:nvPr>
        </p:nvSpPr>
        <p:spPr>
          <a:xfrm>
            <a:off x="3108960" y="6378120"/>
            <a:ext cx="2925720" cy="342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400" b="0" strike="noStrike" spc="-1">
              <a:latin typeface="Times New Roman" panose="02020603050405020304"/>
            </a:endParaRPr>
          </a:p>
        </p:txBody>
      </p:sp>
      <p:sp>
        <p:nvSpPr>
          <p:cNvPr id="12" name="PlaceHolder 10"/>
          <p:cNvSpPr>
            <a:spLocks noGrp="1"/>
          </p:cNvSpPr>
          <p:nvPr>
            <p:ph type="dt"/>
          </p:nvPr>
        </p:nvSpPr>
        <p:spPr>
          <a:xfrm>
            <a:off x="457200" y="6378120"/>
            <a:ext cx="2102760" cy="342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fld id="{C1C6B335-B579-4AF9-8D16-4AF4BDC1DCBC}" type="datetime">
              <a:rPr lang="en-US" sz="1800" b="0" strike="noStrike" spc="-1">
                <a:solidFill>
                  <a:srgbClr val="B2B2B2"/>
                </a:solidFill>
                <a:latin typeface="Calibri" panose="020F0502020204030204"/>
              </a:rPr>
              <a:t>4/20/2023</a:t>
            </a:fld>
            <a:endParaRPr lang="ru-RU" sz="1800" b="0" strike="noStrike" spc="-1">
              <a:latin typeface="Times New Roman" panose="02020603050405020304"/>
            </a:endParaRPr>
          </a:p>
        </p:txBody>
      </p:sp>
      <p:sp>
        <p:nvSpPr>
          <p:cNvPr id="13" name="PlaceHolder 11"/>
          <p:cNvSpPr>
            <a:spLocks noGrp="1"/>
          </p:cNvSpPr>
          <p:nvPr>
            <p:ph type="sldNum"/>
          </p:nvPr>
        </p:nvSpPr>
        <p:spPr>
          <a:xfrm>
            <a:off x="6583680" y="6378120"/>
            <a:ext cx="2102760" cy="342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</a:pPr>
            <a:fld id="{8B19DC0E-899B-4271-A786-D30EA3BAACFE}" type="slidenum">
              <a:rPr lang="ru-RU" sz="1800" b="0" strike="noStrike" spc="-1">
                <a:solidFill>
                  <a:srgbClr val="B2B2B2"/>
                </a:solidFill>
                <a:latin typeface="Calibri" panose="020F0502020204030204"/>
              </a:rPr>
              <a:t>‹#›</a:t>
            </a:fld>
            <a:endParaRPr lang="ru-RU" sz="1800" b="0" strike="noStrike" spc="-1">
              <a:latin typeface="Times New Roman" panose="02020603050405020304"/>
            </a:endParaRPr>
          </a:p>
        </p:txBody>
      </p:sp>
      <p:sp>
        <p:nvSpPr>
          <p:cNvPr id="14" name="PlaceHolder 1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Для правки структуры щёлкните мышью</a:t>
            </a: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Второй уровень структуры</a:t>
            </a: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Третий уровень структуры</a:t>
            </a: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Четвёртый уровень структуры</a:t>
            </a: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 panose="020F0502020204030204"/>
              </a:rPr>
              <a:t>Пятый уровень структуры</a:t>
            </a: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 panose="020F0502020204030204"/>
              </a:rPr>
              <a:t>Шестой уровень структуры</a:t>
            </a: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 panose="020F0502020204030204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bg object 1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28600" y="228600"/>
            <a:ext cx="8695800" cy="2468160"/>
          </a:xfrm>
          <a:prstGeom prst="rect">
            <a:avLst/>
          </a:prstGeom>
          <a:ln w="0">
            <a:noFill/>
          </a:ln>
        </p:spPr>
      </p:pic>
      <p:sp>
        <p:nvSpPr>
          <p:cNvPr id="52" name="CustomShape 1" hidden="1"/>
          <p:cNvSpPr/>
          <p:nvPr/>
        </p:nvSpPr>
        <p:spPr>
          <a:xfrm>
            <a:off x="6046920" y="1824120"/>
            <a:ext cx="2876040" cy="713880"/>
          </a:xfrm>
          <a:custGeom>
            <a:avLst/>
            <a:gdLst/>
            <a:ahLst/>
            <a:cxnLst/>
            <a:rect l="l" t="t" r="r" b="b"/>
            <a:pathLst>
              <a:path w="2876550" h="714375">
                <a:moveTo>
                  <a:pt x="2876550" y="0"/>
                </a:moveTo>
                <a:lnTo>
                  <a:pt x="2870073" y="0"/>
                </a:lnTo>
                <a:lnTo>
                  <a:pt x="2748915" y="20065"/>
                </a:lnTo>
                <a:lnTo>
                  <a:pt x="2625598" y="42290"/>
                </a:lnTo>
                <a:lnTo>
                  <a:pt x="2500122" y="66928"/>
                </a:lnTo>
                <a:lnTo>
                  <a:pt x="2370454" y="91439"/>
                </a:lnTo>
                <a:lnTo>
                  <a:pt x="2238629" y="120523"/>
                </a:lnTo>
                <a:lnTo>
                  <a:pt x="2102612" y="149478"/>
                </a:lnTo>
                <a:lnTo>
                  <a:pt x="1964435" y="183007"/>
                </a:lnTo>
                <a:lnTo>
                  <a:pt x="1821942" y="216535"/>
                </a:lnTo>
                <a:lnTo>
                  <a:pt x="1564767" y="281177"/>
                </a:lnTo>
                <a:lnTo>
                  <a:pt x="1313815" y="339216"/>
                </a:lnTo>
                <a:lnTo>
                  <a:pt x="841882" y="444246"/>
                </a:lnTo>
                <a:lnTo>
                  <a:pt x="620776" y="488823"/>
                </a:lnTo>
                <a:lnTo>
                  <a:pt x="406019" y="529082"/>
                </a:lnTo>
                <a:lnTo>
                  <a:pt x="199771" y="566927"/>
                </a:lnTo>
                <a:lnTo>
                  <a:pt x="0" y="600456"/>
                </a:lnTo>
                <a:lnTo>
                  <a:pt x="138175" y="620522"/>
                </a:lnTo>
                <a:lnTo>
                  <a:pt x="270001" y="638428"/>
                </a:lnTo>
                <a:lnTo>
                  <a:pt x="397510" y="654050"/>
                </a:lnTo>
                <a:lnTo>
                  <a:pt x="522985" y="667385"/>
                </a:lnTo>
                <a:lnTo>
                  <a:pt x="644144" y="680847"/>
                </a:lnTo>
                <a:lnTo>
                  <a:pt x="761110" y="689737"/>
                </a:lnTo>
                <a:lnTo>
                  <a:pt x="873759" y="698626"/>
                </a:lnTo>
                <a:lnTo>
                  <a:pt x="984250" y="705358"/>
                </a:lnTo>
                <a:lnTo>
                  <a:pt x="1092707" y="709802"/>
                </a:lnTo>
                <a:lnTo>
                  <a:pt x="1296797" y="714375"/>
                </a:lnTo>
                <a:lnTo>
                  <a:pt x="1394587" y="714375"/>
                </a:lnTo>
                <a:lnTo>
                  <a:pt x="1583817" y="709802"/>
                </a:lnTo>
                <a:lnTo>
                  <a:pt x="1673098" y="705358"/>
                </a:lnTo>
                <a:lnTo>
                  <a:pt x="1843277" y="692023"/>
                </a:lnTo>
                <a:lnTo>
                  <a:pt x="1926081" y="683006"/>
                </a:lnTo>
                <a:lnTo>
                  <a:pt x="2083434" y="660781"/>
                </a:lnTo>
                <a:lnTo>
                  <a:pt x="2232279" y="633984"/>
                </a:lnTo>
                <a:lnTo>
                  <a:pt x="2372614" y="602741"/>
                </a:lnTo>
                <a:lnTo>
                  <a:pt x="2440685" y="584835"/>
                </a:lnTo>
                <a:lnTo>
                  <a:pt x="2506599" y="566927"/>
                </a:lnTo>
                <a:lnTo>
                  <a:pt x="2634106" y="526796"/>
                </a:lnTo>
                <a:lnTo>
                  <a:pt x="2755265" y="482091"/>
                </a:lnTo>
                <a:lnTo>
                  <a:pt x="2872231" y="435228"/>
                </a:lnTo>
                <a:lnTo>
                  <a:pt x="2876550" y="433070"/>
                </a:lnTo>
                <a:lnTo>
                  <a:pt x="2876550" y="0"/>
                </a:lnTo>
                <a:close/>
              </a:path>
            </a:pathLst>
          </a:custGeom>
          <a:solidFill>
            <a:srgbClr val="EDEBE0">
              <a:alpha val="29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" name="CustomShape 2" hidden="1"/>
          <p:cNvSpPr/>
          <p:nvPr/>
        </p:nvSpPr>
        <p:spPr>
          <a:xfrm>
            <a:off x="2619360" y="1697040"/>
            <a:ext cx="5543280" cy="849240"/>
          </a:xfrm>
          <a:custGeom>
            <a:avLst/>
            <a:gdLst/>
            <a:ahLst/>
            <a:cxnLst/>
            <a:rect l="l" t="t" r="r" b="b"/>
            <a:pathLst>
              <a:path w="5543550" h="849630">
                <a:moveTo>
                  <a:pt x="852424" y="0"/>
                </a:moveTo>
                <a:lnTo>
                  <a:pt x="684402" y="0"/>
                </a:lnTo>
                <a:lnTo>
                  <a:pt x="527176" y="4445"/>
                </a:lnTo>
                <a:lnTo>
                  <a:pt x="380492" y="11049"/>
                </a:lnTo>
                <a:lnTo>
                  <a:pt x="244475" y="22225"/>
                </a:lnTo>
                <a:lnTo>
                  <a:pt x="116967" y="35560"/>
                </a:lnTo>
                <a:lnTo>
                  <a:pt x="0" y="53466"/>
                </a:lnTo>
                <a:lnTo>
                  <a:pt x="163702" y="73533"/>
                </a:lnTo>
                <a:lnTo>
                  <a:pt x="333756" y="95758"/>
                </a:lnTo>
                <a:lnTo>
                  <a:pt x="510158" y="124713"/>
                </a:lnTo>
                <a:lnTo>
                  <a:pt x="692912" y="155956"/>
                </a:lnTo>
                <a:lnTo>
                  <a:pt x="882141" y="193928"/>
                </a:lnTo>
                <a:lnTo>
                  <a:pt x="1077722" y="234061"/>
                </a:lnTo>
                <a:lnTo>
                  <a:pt x="1281684" y="278638"/>
                </a:lnTo>
                <a:lnTo>
                  <a:pt x="1490090" y="329819"/>
                </a:lnTo>
                <a:lnTo>
                  <a:pt x="1866264" y="421259"/>
                </a:lnTo>
                <a:lnTo>
                  <a:pt x="2223389" y="501523"/>
                </a:lnTo>
                <a:lnTo>
                  <a:pt x="2559177" y="575056"/>
                </a:lnTo>
                <a:lnTo>
                  <a:pt x="2722879" y="606298"/>
                </a:lnTo>
                <a:lnTo>
                  <a:pt x="2878074" y="637539"/>
                </a:lnTo>
                <a:lnTo>
                  <a:pt x="3031109" y="666496"/>
                </a:lnTo>
                <a:lnTo>
                  <a:pt x="3179826" y="691007"/>
                </a:lnTo>
                <a:lnTo>
                  <a:pt x="3324479" y="715518"/>
                </a:lnTo>
                <a:lnTo>
                  <a:pt x="3464687" y="737743"/>
                </a:lnTo>
                <a:lnTo>
                  <a:pt x="3600704" y="755650"/>
                </a:lnTo>
                <a:lnTo>
                  <a:pt x="3732529" y="773429"/>
                </a:lnTo>
                <a:lnTo>
                  <a:pt x="3985514" y="804672"/>
                </a:lnTo>
                <a:lnTo>
                  <a:pt x="4106672" y="815848"/>
                </a:lnTo>
                <a:lnTo>
                  <a:pt x="4223511" y="824738"/>
                </a:lnTo>
                <a:lnTo>
                  <a:pt x="4336160" y="833627"/>
                </a:lnTo>
                <a:lnTo>
                  <a:pt x="4446778" y="840359"/>
                </a:lnTo>
                <a:lnTo>
                  <a:pt x="4659249" y="849249"/>
                </a:lnTo>
                <a:lnTo>
                  <a:pt x="4856988" y="849249"/>
                </a:lnTo>
                <a:lnTo>
                  <a:pt x="5044058" y="844803"/>
                </a:lnTo>
                <a:lnTo>
                  <a:pt x="5133340" y="840359"/>
                </a:lnTo>
                <a:lnTo>
                  <a:pt x="5220461" y="833627"/>
                </a:lnTo>
                <a:lnTo>
                  <a:pt x="5305425" y="824738"/>
                </a:lnTo>
                <a:lnTo>
                  <a:pt x="5466969" y="806958"/>
                </a:lnTo>
                <a:lnTo>
                  <a:pt x="5543550" y="795782"/>
                </a:lnTo>
                <a:lnTo>
                  <a:pt x="5422392" y="780161"/>
                </a:lnTo>
                <a:lnTo>
                  <a:pt x="5297043" y="764539"/>
                </a:lnTo>
                <a:lnTo>
                  <a:pt x="5035550" y="726694"/>
                </a:lnTo>
                <a:lnTo>
                  <a:pt x="4759198" y="679831"/>
                </a:lnTo>
                <a:lnTo>
                  <a:pt x="4467986" y="628523"/>
                </a:lnTo>
                <a:lnTo>
                  <a:pt x="4159757" y="566165"/>
                </a:lnTo>
                <a:lnTo>
                  <a:pt x="3834511" y="497077"/>
                </a:lnTo>
                <a:lnTo>
                  <a:pt x="3492373" y="416813"/>
                </a:lnTo>
                <a:lnTo>
                  <a:pt x="3131058" y="329819"/>
                </a:lnTo>
                <a:lnTo>
                  <a:pt x="2988564" y="296418"/>
                </a:lnTo>
                <a:lnTo>
                  <a:pt x="2850388" y="263016"/>
                </a:lnTo>
                <a:lnTo>
                  <a:pt x="2582545" y="204977"/>
                </a:lnTo>
                <a:lnTo>
                  <a:pt x="2452878" y="180466"/>
                </a:lnTo>
                <a:lnTo>
                  <a:pt x="2327529" y="155956"/>
                </a:lnTo>
                <a:lnTo>
                  <a:pt x="2204212" y="133731"/>
                </a:lnTo>
                <a:lnTo>
                  <a:pt x="2083053" y="113664"/>
                </a:lnTo>
                <a:lnTo>
                  <a:pt x="1966214" y="95758"/>
                </a:lnTo>
                <a:lnTo>
                  <a:pt x="1849247" y="80137"/>
                </a:lnTo>
                <a:lnTo>
                  <a:pt x="1628266" y="51181"/>
                </a:lnTo>
                <a:lnTo>
                  <a:pt x="1417827" y="31114"/>
                </a:lnTo>
                <a:lnTo>
                  <a:pt x="1220089" y="15494"/>
                </a:lnTo>
                <a:lnTo>
                  <a:pt x="1030859" y="4445"/>
                </a:lnTo>
                <a:lnTo>
                  <a:pt x="852424" y="0"/>
                </a:lnTo>
                <a:close/>
              </a:path>
            </a:pathLst>
          </a:custGeom>
          <a:solidFill>
            <a:srgbClr val="EDEBE0">
              <a:alpha val="4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" name="CustomShape 3" hidden="1"/>
          <p:cNvSpPr/>
          <p:nvPr/>
        </p:nvSpPr>
        <p:spPr>
          <a:xfrm>
            <a:off x="2828880" y="1695600"/>
            <a:ext cx="6087960" cy="786960"/>
          </a:xfrm>
          <a:custGeom>
            <a:avLst/>
            <a:gdLst/>
            <a:ahLst/>
            <a:cxnLst/>
            <a:rect l="l" t="t" r="r" b="b"/>
            <a:pathLst>
              <a:path w="6088380" h="787400">
                <a:moveTo>
                  <a:pt x="0" y="90804"/>
                </a:moveTo>
                <a:lnTo>
                  <a:pt x="19176" y="86360"/>
                </a:lnTo>
                <a:lnTo>
                  <a:pt x="76581" y="75184"/>
                </a:lnTo>
                <a:lnTo>
                  <a:pt x="174370" y="59562"/>
                </a:lnTo>
                <a:lnTo>
                  <a:pt x="238125" y="50673"/>
                </a:lnTo>
                <a:lnTo>
                  <a:pt x="312419" y="41783"/>
                </a:lnTo>
                <a:lnTo>
                  <a:pt x="395350" y="35051"/>
                </a:lnTo>
                <a:lnTo>
                  <a:pt x="490982" y="28321"/>
                </a:lnTo>
                <a:lnTo>
                  <a:pt x="595249" y="21589"/>
                </a:lnTo>
                <a:lnTo>
                  <a:pt x="712088" y="17145"/>
                </a:lnTo>
                <a:lnTo>
                  <a:pt x="839597" y="14986"/>
                </a:lnTo>
                <a:lnTo>
                  <a:pt x="977773" y="12700"/>
                </a:lnTo>
                <a:lnTo>
                  <a:pt x="1126616" y="14986"/>
                </a:lnTo>
                <a:lnTo>
                  <a:pt x="1286002" y="19430"/>
                </a:lnTo>
                <a:lnTo>
                  <a:pt x="1458214" y="28321"/>
                </a:lnTo>
                <a:lnTo>
                  <a:pt x="1641094" y="39497"/>
                </a:lnTo>
                <a:lnTo>
                  <a:pt x="1834514" y="57403"/>
                </a:lnTo>
                <a:lnTo>
                  <a:pt x="2040636" y="77470"/>
                </a:lnTo>
                <a:lnTo>
                  <a:pt x="2259584" y="101980"/>
                </a:lnTo>
                <a:lnTo>
                  <a:pt x="2489200" y="131063"/>
                </a:lnTo>
                <a:lnTo>
                  <a:pt x="2731516" y="166750"/>
                </a:lnTo>
                <a:lnTo>
                  <a:pt x="2984500" y="206883"/>
                </a:lnTo>
                <a:lnTo>
                  <a:pt x="3250184" y="253873"/>
                </a:lnTo>
                <a:lnTo>
                  <a:pt x="3528695" y="309625"/>
                </a:lnTo>
                <a:lnTo>
                  <a:pt x="3819905" y="369950"/>
                </a:lnTo>
                <a:lnTo>
                  <a:pt x="4123944" y="436879"/>
                </a:lnTo>
                <a:lnTo>
                  <a:pt x="4440682" y="512825"/>
                </a:lnTo>
                <a:lnTo>
                  <a:pt x="4770120" y="595376"/>
                </a:lnTo>
                <a:lnTo>
                  <a:pt x="5112384" y="686942"/>
                </a:lnTo>
                <a:lnTo>
                  <a:pt x="5467350" y="787400"/>
                </a:lnTo>
                <a:moveTo>
                  <a:pt x="2779776" y="650875"/>
                </a:moveTo>
                <a:lnTo>
                  <a:pt x="2875407" y="624077"/>
                </a:lnTo>
                <a:lnTo>
                  <a:pt x="3136900" y="554989"/>
                </a:lnTo>
                <a:lnTo>
                  <a:pt x="3317621" y="508253"/>
                </a:lnTo>
                <a:lnTo>
                  <a:pt x="3526028" y="456946"/>
                </a:lnTo>
                <a:lnTo>
                  <a:pt x="3757803" y="401192"/>
                </a:lnTo>
                <a:lnTo>
                  <a:pt x="4006469" y="340995"/>
                </a:lnTo>
                <a:lnTo>
                  <a:pt x="4270121" y="283083"/>
                </a:lnTo>
                <a:lnTo>
                  <a:pt x="4540250" y="225171"/>
                </a:lnTo>
                <a:lnTo>
                  <a:pt x="4816602" y="171576"/>
                </a:lnTo>
                <a:lnTo>
                  <a:pt x="5090922" y="120396"/>
                </a:lnTo>
                <a:lnTo>
                  <a:pt x="5226939" y="98044"/>
                </a:lnTo>
                <a:lnTo>
                  <a:pt x="5358765" y="75819"/>
                </a:lnTo>
                <a:lnTo>
                  <a:pt x="5490591" y="57912"/>
                </a:lnTo>
                <a:lnTo>
                  <a:pt x="5618226" y="40132"/>
                </a:lnTo>
                <a:lnTo>
                  <a:pt x="5743575" y="26797"/>
                </a:lnTo>
                <a:lnTo>
                  <a:pt x="5862701" y="15621"/>
                </a:lnTo>
                <a:lnTo>
                  <a:pt x="5977508" y="6730"/>
                </a:lnTo>
                <a:lnTo>
                  <a:pt x="6088126" y="0"/>
                </a:lnTo>
              </a:path>
            </a:pathLst>
          </a:custGeom>
          <a:noFill/>
          <a:ln w="3175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5" name="bg object 1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28600" y="228600"/>
            <a:ext cx="8695800" cy="2468160"/>
          </a:xfrm>
          <a:prstGeom prst="rect">
            <a:avLst/>
          </a:prstGeom>
          <a:ln w="0">
            <a:noFill/>
          </a:ln>
        </p:spPr>
      </p:pic>
      <p:sp>
        <p:nvSpPr>
          <p:cNvPr id="56" name="CustomShape 4"/>
          <p:cNvSpPr/>
          <p:nvPr/>
        </p:nvSpPr>
        <p:spPr>
          <a:xfrm>
            <a:off x="6046920" y="1824120"/>
            <a:ext cx="2876040" cy="713880"/>
          </a:xfrm>
          <a:custGeom>
            <a:avLst/>
            <a:gdLst/>
            <a:ahLst/>
            <a:cxnLst/>
            <a:rect l="l" t="t" r="r" b="b"/>
            <a:pathLst>
              <a:path w="2876550" h="714375">
                <a:moveTo>
                  <a:pt x="2876550" y="0"/>
                </a:moveTo>
                <a:lnTo>
                  <a:pt x="2870073" y="0"/>
                </a:lnTo>
                <a:lnTo>
                  <a:pt x="2748915" y="20065"/>
                </a:lnTo>
                <a:lnTo>
                  <a:pt x="2625598" y="42290"/>
                </a:lnTo>
                <a:lnTo>
                  <a:pt x="2500122" y="66928"/>
                </a:lnTo>
                <a:lnTo>
                  <a:pt x="2370454" y="91439"/>
                </a:lnTo>
                <a:lnTo>
                  <a:pt x="2238629" y="120523"/>
                </a:lnTo>
                <a:lnTo>
                  <a:pt x="2102612" y="149478"/>
                </a:lnTo>
                <a:lnTo>
                  <a:pt x="1964435" y="183007"/>
                </a:lnTo>
                <a:lnTo>
                  <a:pt x="1821942" y="216535"/>
                </a:lnTo>
                <a:lnTo>
                  <a:pt x="1564767" y="281177"/>
                </a:lnTo>
                <a:lnTo>
                  <a:pt x="1313815" y="339216"/>
                </a:lnTo>
                <a:lnTo>
                  <a:pt x="841882" y="444246"/>
                </a:lnTo>
                <a:lnTo>
                  <a:pt x="620776" y="488823"/>
                </a:lnTo>
                <a:lnTo>
                  <a:pt x="406019" y="529082"/>
                </a:lnTo>
                <a:lnTo>
                  <a:pt x="199771" y="566927"/>
                </a:lnTo>
                <a:lnTo>
                  <a:pt x="0" y="600456"/>
                </a:lnTo>
                <a:lnTo>
                  <a:pt x="138175" y="620522"/>
                </a:lnTo>
                <a:lnTo>
                  <a:pt x="270001" y="638428"/>
                </a:lnTo>
                <a:lnTo>
                  <a:pt x="397510" y="654050"/>
                </a:lnTo>
                <a:lnTo>
                  <a:pt x="522985" y="667385"/>
                </a:lnTo>
                <a:lnTo>
                  <a:pt x="644144" y="680847"/>
                </a:lnTo>
                <a:lnTo>
                  <a:pt x="761110" y="689737"/>
                </a:lnTo>
                <a:lnTo>
                  <a:pt x="873759" y="698626"/>
                </a:lnTo>
                <a:lnTo>
                  <a:pt x="984250" y="705358"/>
                </a:lnTo>
                <a:lnTo>
                  <a:pt x="1092707" y="709802"/>
                </a:lnTo>
                <a:lnTo>
                  <a:pt x="1296797" y="714375"/>
                </a:lnTo>
                <a:lnTo>
                  <a:pt x="1394587" y="714375"/>
                </a:lnTo>
                <a:lnTo>
                  <a:pt x="1583817" y="709802"/>
                </a:lnTo>
                <a:lnTo>
                  <a:pt x="1673098" y="705358"/>
                </a:lnTo>
                <a:lnTo>
                  <a:pt x="1843277" y="692023"/>
                </a:lnTo>
                <a:lnTo>
                  <a:pt x="1926081" y="683006"/>
                </a:lnTo>
                <a:lnTo>
                  <a:pt x="2083434" y="660781"/>
                </a:lnTo>
                <a:lnTo>
                  <a:pt x="2232279" y="633984"/>
                </a:lnTo>
                <a:lnTo>
                  <a:pt x="2372614" y="602741"/>
                </a:lnTo>
                <a:lnTo>
                  <a:pt x="2440685" y="584835"/>
                </a:lnTo>
                <a:lnTo>
                  <a:pt x="2506599" y="566927"/>
                </a:lnTo>
                <a:lnTo>
                  <a:pt x="2634106" y="526796"/>
                </a:lnTo>
                <a:lnTo>
                  <a:pt x="2755265" y="482091"/>
                </a:lnTo>
                <a:lnTo>
                  <a:pt x="2872231" y="435228"/>
                </a:lnTo>
                <a:lnTo>
                  <a:pt x="2876550" y="433070"/>
                </a:lnTo>
                <a:lnTo>
                  <a:pt x="2876550" y="0"/>
                </a:lnTo>
                <a:close/>
              </a:path>
            </a:pathLst>
          </a:custGeom>
          <a:solidFill>
            <a:srgbClr val="EDEBE0">
              <a:alpha val="29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" name="CustomShape 5"/>
          <p:cNvSpPr/>
          <p:nvPr/>
        </p:nvSpPr>
        <p:spPr>
          <a:xfrm>
            <a:off x="2619360" y="1697040"/>
            <a:ext cx="5543280" cy="849240"/>
          </a:xfrm>
          <a:custGeom>
            <a:avLst/>
            <a:gdLst/>
            <a:ahLst/>
            <a:cxnLst/>
            <a:rect l="l" t="t" r="r" b="b"/>
            <a:pathLst>
              <a:path w="5543550" h="849630">
                <a:moveTo>
                  <a:pt x="852424" y="0"/>
                </a:moveTo>
                <a:lnTo>
                  <a:pt x="684402" y="0"/>
                </a:lnTo>
                <a:lnTo>
                  <a:pt x="527176" y="4445"/>
                </a:lnTo>
                <a:lnTo>
                  <a:pt x="380492" y="11049"/>
                </a:lnTo>
                <a:lnTo>
                  <a:pt x="244475" y="22225"/>
                </a:lnTo>
                <a:lnTo>
                  <a:pt x="116967" y="35560"/>
                </a:lnTo>
                <a:lnTo>
                  <a:pt x="0" y="53466"/>
                </a:lnTo>
                <a:lnTo>
                  <a:pt x="163702" y="73533"/>
                </a:lnTo>
                <a:lnTo>
                  <a:pt x="333756" y="95758"/>
                </a:lnTo>
                <a:lnTo>
                  <a:pt x="510158" y="124713"/>
                </a:lnTo>
                <a:lnTo>
                  <a:pt x="692912" y="155956"/>
                </a:lnTo>
                <a:lnTo>
                  <a:pt x="882141" y="193928"/>
                </a:lnTo>
                <a:lnTo>
                  <a:pt x="1077722" y="234061"/>
                </a:lnTo>
                <a:lnTo>
                  <a:pt x="1281684" y="278638"/>
                </a:lnTo>
                <a:lnTo>
                  <a:pt x="1490090" y="329819"/>
                </a:lnTo>
                <a:lnTo>
                  <a:pt x="1866264" y="421259"/>
                </a:lnTo>
                <a:lnTo>
                  <a:pt x="2223389" y="501523"/>
                </a:lnTo>
                <a:lnTo>
                  <a:pt x="2559177" y="575056"/>
                </a:lnTo>
                <a:lnTo>
                  <a:pt x="2722879" y="606298"/>
                </a:lnTo>
                <a:lnTo>
                  <a:pt x="2878074" y="637539"/>
                </a:lnTo>
                <a:lnTo>
                  <a:pt x="3031109" y="666496"/>
                </a:lnTo>
                <a:lnTo>
                  <a:pt x="3179826" y="691007"/>
                </a:lnTo>
                <a:lnTo>
                  <a:pt x="3324479" y="715518"/>
                </a:lnTo>
                <a:lnTo>
                  <a:pt x="3464687" y="737743"/>
                </a:lnTo>
                <a:lnTo>
                  <a:pt x="3600704" y="755650"/>
                </a:lnTo>
                <a:lnTo>
                  <a:pt x="3732529" y="773429"/>
                </a:lnTo>
                <a:lnTo>
                  <a:pt x="3985514" y="804672"/>
                </a:lnTo>
                <a:lnTo>
                  <a:pt x="4106672" y="815848"/>
                </a:lnTo>
                <a:lnTo>
                  <a:pt x="4223511" y="824738"/>
                </a:lnTo>
                <a:lnTo>
                  <a:pt x="4336160" y="833627"/>
                </a:lnTo>
                <a:lnTo>
                  <a:pt x="4446778" y="840359"/>
                </a:lnTo>
                <a:lnTo>
                  <a:pt x="4659249" y="849249"/>
                </a:lnTo>
                <a:lnTo>
                  <a:pt x="4856988" y="849249"/>
                </a:lnTo>
                <a:lnTo>
                  <a:pt x="5044058" y="844803"/>
                </a:lnTo>
                <a:lnTo>
                  <a:pt x="5133340" y="840359"/>
                </a:lnTo>
                <a:lnTo>
                  <a:pt x="5220461" y="833627"/>
                </a:lnTo>
                <a:lnTo>
                  <a:pt x="5305425" y="824738"/>
                </a:lnTo>
                <a:lnTo>
                  <a:pt x="5466969" y="806958"/>
                </a:lnTo>
                <a:lnTo>
                  <a:pt x="5543550" y="795782"/>
                </a:lnTo>
                <a:lnTo>
                  <a:pt x="5422392" y="780161"/>
                </a:lnTo>
                <a:lnTo>
                  <a:pt x="5297043" y="764539"/>
                </a:lnTo>
                <a:lnTo>
                  <a:pt x="5035550" y="726694"/>
                </a:lnTo>
                <a:lnTo>
                  <a:pt x="4759198" y="679831"/>
                </a:lnTo>
                <a:lnTo>
                  <a:pt x="4467986" y="628523"/>
                </a:lnTo>
                <a:lnTo>
                  <a:pt x="4159757" y="566165"/>
                </a:lnTo>
                <a:lnTo>
                  <a:pt x="3834511" y="497077"/>
                </a:lnTo>
                <a:lnTo>
                  <a:pt x="3492373" y="416813"/>
                </a:lnTo>
                <a:lnTo>
                  <a:pt x="3131058" y="329819"/>
                </a:lnTo>
                <a:lnTo>
                  <a:pt x="2988564" y="296418"/>
                </a:lnTo>
                <a:lnTo>
                  <a:pt x="2850388" y="263016"/>
                </a:lnTo>
                <a:lnTo>
                  <a:pt x="2582545" y="204977"/>
                </a:lnTo>
                <a:lnTo>
                  <a:pt x="2452878" y="180466"/>
                </a:lnTo>
                <a:lnTo>
                  <a:pt x="2327529" y="155956"/>
                </a:lnTo>
                <a:lnTo>
                  <a:pt x="2204212" y="133731"/>
                </a:lnTo>
                <a:lnTo>
                  <a:pt x="2083053" y="113664"/>
                </a:lnTo>
                <a:lnTo>
                  <a:pt x="1966214" y="95758"/>
                </a:lnTo>
                <a:lnTo>
                  <a:pt x="1849247" y="80137"/>
                </a:lnTo>
                <a:lnTo>
                  <a:pt x="1628266" y="51181"/>
                </a:lnTo>
                <a:lnTo>
                  <a:pt x="1417827" y="31114"/>
                </a:lnTo>
                <a:lnTo>
                  <a:pt x="1220089" y="15494"/>
                </a:lnTo>
                <a:lnTo>
                  <a:pt x="1030859" y="4445"/>
                </a:lnTo>
                <a:lnTo>
                  <a:pt x="852424" y="0"/>
                </a:lnTo>
                <a:close/>
              </a:path>
            </a:pathLst>
          </a:custGeom>
          <a:solidFill>
            <a:srgbClr val="EDEBE0">
              <a:alpha val="4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" name="CustomShape 6"/>
          <p:cNvSpPr/>
          <p:nvPr/>
        </p:nvSpPr>
        <p:spPr>
          <a:xfrm>
            <a:off x="2828880" y="1695600"/>
            <a:ext cx="6087960" cy="786960"/>
          </a:xfrm>
          <a:custGeom>
            <a:avLst/>
            <a:gdLst/>
            <a:ahLst/>
            <a:cxnLst/>
            <a:rect l="l" t="t" r="r" b="b"/>
            <a:pathLst>
              <a:path w="6088380" h="787400">
                <a:moveTo>
                  <a:pt x="0" y="90804"/>
                </a:moveTo>
                <a:lnTo>
                  <a:pt x="19176" y="86360"/>
                </a:lnTo>
                <a:lnTo>
                  <a:pt x="76581" y="75184"/>
                </a:lnTo>
                <a:lnTo>
                  <a:pt x="174370" y="59562"/>
                </a:lnTo>
                <a:lnTo>
                  <a:pt x="238125" y="50673"/>
                </a:lnTo>
                <a:lnTo>
                  <a:pt x="312419" y="41783"/>
                </a:lnTo>
                <a:lnTo>
                  <a:pt x="395350" y="35051"/>
                </a:lnTo>
                <a:lnTo>
                  <a:pt x="490982" y="28321"/>
                </a:lnTo>
                <a:lnTo>
                  <a:pt x="595249" y="21589"/>
                </a:lnTo>
                <a:lnTo>
                  <a:pt x="712088" y="17145"/>
                </a:lnTo>
                <a:lnTo>
                  <a:pt x="839597" y="14986"/>
                </a:lnTo>
                <a:lnTo>
                  <a:pt x="977773" y="12700"/>
                </a:lnTo>
                <a:lnTo>
                  <a:pt x="1126616" y="14986"/>
                </a:lnTo>
                <a:lnTo>
                  <a:pt x="1286002" y="19430"/>
                </a:lnTo>
                <a:lnTo>
                  <a:pt x="1458214" y="28321"/>
                </a:lnTo>
                <a:lnTo>
                  <a:pt x="1641094" y="39497"/>
                </a:lnTo>
                <a:lnTo>
                  <a:pt x="1834514" y="57403"/>
                </a:lnTo>
                <a:lnTo>
                  <a:pt x="2040636" y="77470"/>
                </a:lnTo>
                <a:lnTo>
                  <a:pt x="2259584" y="101980"/>
                </a:lnTo>
                <a:lnTo>
                  <a:pt x="2489200" y="131063"/>
                </a:lnTo>
                <a:lnTo>
                  <a:pt x="2731516" y="166750"/>
                </a:lnTo>
                <a:lnTo>
                  <a:pt x="2984500" y="206883"/>
                </a:lnTo>
                <a:lnTo>
                  <a:pt x="3250184" y="253873"/>
                </a:lnTo>
                <a:lnTo>
                  <a:pt x="3528695" y="309625"/>
                </a:lnTo>
                <a:lnTo>
                  <a:pt x="3819905" y="369950"/>
                </a:lnTo>
                <a:lnTo>
                  <a:pt x="4123944" y="436879"/>
                </a:lnTo>
                <a:lnTo>
                  <a:pt x="4440682" y="512825"/>
                </a:lnTo>
                <a:lnTo>
                  <a:pt x="4770120" y="595376"/>
                </a:lnTo>
                <a:lnTo>
                  <a:pt x="5112384" y="686942"/>
                </a:lnTo>
                <a:lnTo>
                  <a:pt x="5467350" y="787400"/>
                </a:lnTo>
                <a:moveTo>
                  <a:pt x="2779776" y="650875"/>
                </a:moveTo>
                <a:lnTo>
                  <a:pt x="2875407" y="624077"/>
                </a:lnTo>
                <a:lnTo>
                  <a:pt x="3136900" y="554989"/>
                </a:lnTo>
                <a:lnTo>
                  <a:pt x="3317621" y="508253"/>
                </a:lnTo>
                <a:lnTo>
                  <a:pt x="3526028" y="456946"/>
                </a:lnTo>
                <a:lnTo>
                  <a:pt x="3757803" y="401192"/>
                </a:lnTo>
                <a:lnTo>
                  <a:pt x="4006469" y="340995"/>
                </a:lnTo>
                <a:lnTo>
                  <a:pt x="4270121" y="283083"/>
                </a:lnTo>
                <a:lnTo>
                  <a:pt x="4540250" y="225171"/>
                </a:lnTo>
                <a:lnTo>
                  <a:pt x="4816602" y="171576"/>
                </a:lnTo>
                <a:lnTo>
                  <a:pt x="5090922" y="120396"/>
                </a:lnTo>
                <a:lnTo>
                  <a:pt x="5226939" y="98044"/>
                </a:lnTo>
                <a:lnTo>
                  <a:pt x="5358765" y="75819"/>
                </a:lnTo>
                <a:lnTo>
                  <a:pt x="5490591" y="57912"/>
                </a:lnTo>
                <a:lnTo>
                  <a:pt x="5618226" y="40132"/>
                </a:lnTo>
                <a:lnTo>
                  <a:pt x="5743575" y="26797"/>
                </a:lnTo>
                <a:lnTo>
                  <a:pt x="5862701" y="15621"/>
                </a:lnTo>
                <a:lnTo>
                  <a:pt x="5977508" y="6730"/>
                </a:lnTo>
                <a:lnTo>
                  <a:pt x="6088126" y="0"/>
                </a:lnTo>
              </a:path>
            </a:pathLst>
          </a:custGeom>
          <a:noFill/>
          <a:ln w="3175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" name="CustomShape 7"/>
          <p:cNvSpPr/>
          <p:nvPr/>
        </p:nvSpPr>
        <p:spPr>
          <a:xfrm>
            <a:off x="210960" y="1679400"/>
            <a:ext cx="8723160" cy="1329840"/>
          </a:xfrm>
          <a:custGeom>
            <a:avLst/>
            <a:gdLst/>
            <a:ahLst/>
            <a:cxnLst/>
            <a:rect l="l" t="t" r="r" b="b"/>
            <a:pathLst>
              <a:path w="8723630" h="1330325">
                <a:moveTo>
                  <a:pt x="1556067" y="0"/>
                </a:moveTo>
                <a:lnTo>
                  <a:pt x="1402778" y="0"/>
                </a:lnTo>
                <a:lnTo>
                  <a:pt x="1257998" y="4445"/>
                </a:lnTo>
                <a:lnTo>
                  <a:pt x="1121854" y="11175"/>
                </a:lnTo>
                <a:lnTo>
                  <a:pt x="994092" y="22351"/>
                </a:lnTo>
                <a:lnTo>
                  <a:pt x="874890" y="33527"/>
                </a:lnTo>
                <a:lnTo>
                  <a:pt x="762063" y="49149"/>
                </a:lnTo>
                <a:lnTo>
                  <a:pt x="659891" y="64770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68" y="120523"/>
                </a:lnTo>
                <a:lnTo>
                  <a:pt x="327812" y="140588"/>
                </a:lnTo>
                <a:lnTo>
                  <a:pt x="206476" y="178562"/>
                </a:lnTo>
                <a:lnTo>
                  <a:pt x="157518" y="196469"/>
                </a:lnTo>
                <a:lnTo>
                  <a:pt x="51092" y="241046"/>
                </a:lnTo>
                <a:lnTo>
                  <a:pt x="0" y="267842"/>
                </a:lnTo>
                <a:lnTo>
                  <a:pt x="0" y="1330325"/>
                </a:lnTo>
                <a:lnTo>
                  <a:pt x="8718994" y="1330325"/>
                </a:lnTo>
                <a:lnTo>
                  <a:pt x="8723312" y="1323594"/>
                </a:lnTo>
                <a:lnTo>
                  <a:pt x="8723312" y="569213"/>
                </a:lnTo>
                <a:lnTo>
                  <a:pt x="8718994" y="571373"/>
                </a:lnTo>
                <a:lnTo>
                  <a:pt x="8638222" y="604901"/>
                </a:lnTo>
                <a:lnTo>
                  <a:pt x="8557323" y="636142"/>
                </a:lnTo>
                <a:lnTo>
                  <a:pt x="8472106" y="665099"/>
                </a:lnTo>
                <a:lnTo>
                  <a:pt x="8384857" y="691896"/>
                </a:lnTo>
                <a:lnTo>
                  <a:pt x="8295449" y="718692"/>
                </a:lnTo>
                <a:lnTo>
                  <a:pt x="8201850" y="743330"/>
                </a:lnTo>
                <a:lnTo>
                  <a:pt x="8105965" y="763397"/>
                </a:lnTo>
                <a:lnTo>
                  <a:pt x="8005889" y="783463"/>
                </a:lnTo>
                <a:lnTo>
                  <a:pt x="7901622" y="801370"/>
                </a:lnTo>
                <a:lnTo>
                  <a:pt x="7793037" y="814704"/>
                </a:lnTo>
                <a:lnTo>
                  <a:pt x="7680261" y="828166"/>
                </a:lnTo>
                <a:lnTo>
                  <a:pt x="7563167" y="837057"/>
                </a:lnTo>
                <a:lnTo>
                  <a:pt x="7441882" y="845947"/>
                </a:lnTo>
                <a:lnTo>
                  <a:pt x="7314120" y="850391"/>
                </a:lnTo>
                <a:lnTo>
                  <a:pt x="7182167" y="850391"/>
                </a:lnTo>
                <a:lnTo>
                  <a:pt x="7043737" y="848233"/>
                </a:lnTo>
                <a:lnTo>
                  <a:pt x="6899084" y="843788"/>
                </a:lnTo>
                <a:lnTo>
                  <a:pt x="6749986" y="837057"/>
                </a:lnTo>
                <a:lnTo>
                  <a:pt x="6594665" y="825880"/>
                </a:lnTo>
                <a:lnTo>
                  <a:pt x="6430708" y="810260"/>
                </a:lnTo>
                <a:lnTo>
                  <a:pt x="6260401" y="792352"/>
                </a:lnTo>
                <a:lnTo>
                  <a:pt x="6083744" y="770127"/>
                </a:lnTo>
                <a:lnTo>
                  <a:pt x="5900737" y="745489"/>
                </a:lnTo>
                <a:lnTo>
                  <a:pt x="5709094" y="716534"/>
                </a:lnTo>
                <a:lnTo>
                  <a:pt x="5509069" y="683005"/>
                </a:lnTo>
                <a:lnTo>
                  <a:pt x="5302567" y="645033"/>
                </a:lnTo>
                <a:lnTo>
                  <a:pt x="5085397" y="602614"/>
                </a:lnTo>
                <a:lnTo>
                  <a:pt x="4861877" y="558038"/>
                </a:lnTo>
                <a:lnTo>
                  <a:pt x="4627689" y="506729"/>
                </a:lnTo>
                <a:lnTo>
                  <a:pt x="4387151" y="453136"/>
                </a:lnTo>
                <a:lnTo>
                  <a:pt x="4136072" y="395097"/>
                </a:lnTo>
                <a:lnTo>
                  <a:pt x="3874198" y="330326"/>
                </a:lnTo>
                <a:lnTo>
                  <a:pt x="3614483" y="267842"/>
                </a:lnTo>
                <a:lnTo>
                  <a:pt x="3363277" y="214249"/>
                </a:lnTo>
                <a:lnTo>
                  <a:pt x="3122739" y="165226"/>
                </a:lnTo>
                <a:lnTo>
                  <a:pt x="2892869" y="124967"/>
                </a:lnTo>
                <a:lnTo>
                  <a:pt x="2673667" y="91566"/>
                </a:lnTo>
                <a:lnTo>
                  <a:pt x="2462847" y="62484"/>
                </a:lnTo>
                <a:lnTo>
                  <a:pt x="2262822" y="40132"/>
                </a:lnTo>
                <a:lnTo>
                  <a:pt x="2073338" y="22351"/>
                </a:lnTo>
                <a:lnTo>
                  <a:pt x="1890204" y="11175"/>
                </a:lnTo>
                <a:lnTo>
                  <a:pt x="1720024" y="2286"/>
                </a:lnTo>
                <a:lnTo>
                  <a:pt x="1556067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" name="PlaceHolder 8"/>
          <p:cNvSpPr>
            <a:spLocks noGrp="1"/>
          </p:cNvSpPr>
          <p:nvPr>
            <p:ph type="ftr"/>
          </p:nvPr>
        </p:nvSpPr>
        <p:spPr>
          <a:xfrm>
            <a:off x="3108960" y="6378120"/>
            <a:ext cx="2925720" cy="342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400" b="0" strike="noStrike" spc="-1">
              <a:latin typeface="Times New Roman" panose="02020603050405020304"/>
            </a:endParaRPr>
          </a:p>
        </p:txBody>
      </p:sp>
      <p:sp>
        <p:nvSpPr>
          <p:cNvPr id="61" name="PlaceHolder 9"/>
          <p:cNvSpPr>
            <a:spLocks noGrp="1"/>
          </p:cNvSpPr>
          <p:nvPr>
            <p:ph type="dt"/>
          </p:nvPr>
        </p:nvSpPr>
        <p:spPr>
          <a:xfrm>
            <a:off x="457200" y="6378120"/>
            <a:ext cx="2102760" cy="342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fld id="{EFA8A558-099F-4929-AE62-D0BA552CA862}" type="datetime">
              <a:rPr lang="en-US" sz="1800" b="0" strike="noStrike" spc="-1">
                <a:solidFill>
                  <a:srgbClr val="B2B2B2"/>
                </a:solidFill>
                <a:latin typeface="Calibri" panose="020F0502020204030204"/>
              </a:rPr>
              <a:t>4/20/2023</a:t>
            </a:fld>
            <a:endParaRPr lang="ru-RU" sz="1800" b="0" strike="noStrike" spc="-1">
              <a:latin typeface="Times New Roman" panose="02020603050405020304"/>
            </a:endParaRPr>
          </a:p>
        </p:txBody>
      </p:sp>
      <p:sp>
        <p:nvSpPr>
          <p:cNvPr id="62" name="PlaceHolder 10"/>
          <p:cNvSpPr>
            <a:spLocks noGrp="1"/>
          </p:cNvSpPr>
          <p:nvPr>
            <p:ph type="sldNum"/>
          </p:nvPr>
        </p:nvSpPr>
        <p:spPr>
          <a:xfrm>
            <a:off x="6583680" y="6378120"/>
            <a:ext cx="2102760" cy="342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</a:pPr>
            <a:fld id="{7141EA81-A8EC-4558-9845-B964D0A25CDA}" type="slidenum">
              <a:rPr lang="ru-RU" sz="1800" b="0" strike="noStrike" spc="-1">
                <a:solidFill>
                  <a:srgbClr val="B2B2B2"/>
                </a:solidFill>
                <a:latin typeface="Calibri" panose="020F0502020204030204"/>
              </a:rPr>
              <a:t>‹#›</a:t>
            </a:fld>
            <a:endParaRPr lang="ru-RU" sz="1800" b="0" strike="noStrike" spc="-1">
              <a:latin typeface="Times New Roman" panose="02020603050405020304"/>
            </a:endParaRPr>
          </a:p>
        </p:txBody>
      </p:sp>
      <p:sp>
        <p:nvSpPr>
          <p:cNvPr id="63" name="PlaceHolder 1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Для правки текста заглавия щёлкните мышью</a:t>
            </a:r>
          </a:p>
        </p:txBody>
      </p:sp>
      <p:sp>
        <p:nvSpPr>
          <p:cNvPr id="64" name="PlaceHolder 1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Для правки структуры щёлкните мышью</a:t>
            </a: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Второй уровень структуры</a:t>
            </a: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Третий уровень структуры</a:t>
            </a: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Четвёртый уровень структуры</a:t>
            </a: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 panose="020F0502020204030204"/>
              </a:rPr>
              <a:t>Пятый уровень структуры</a:t>
            </a: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 panose="020F0502020204030204"/>
              </a:rPr>
              <a:t>Шестой уровень структуры</a:t>
            </a: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 panose="020F0502020204030204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bg object 1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28600" y="228600"/>
            <a:ext cx="8695800" cy="2468160"/>
          </a:xfrm>
          <a:prstGeom prst="rect">
            <a:avLst/>
          </a:prstGeom>
          <a:ln w="0">
            <a:noFill/>
          </a:ln>
        </p:spPr>
      </p:pic>
      <p:sp>
        <p:nvSpPr>
          <p:cNvPr id="102" name="CustomShape 1"/>
          <p:cNvSpPr/>
          <p:nvPr/>
        </p:nvSpPr>
        <p:spPr>
          <a:xfrm>
            <a:off x="6046920" y="1824120"/>
            <a:ext cx="2876040" cy="713880"/>
          </a:xfrm>
          <a:custGeom>
            <a:avLst/>
            <a:gdLst/>
            <a:ahLst/>
            <a:cxnLst/>
            <a:rect l="l" t="t" r="r" b="b"/>
            <a:pathLst>
              <a:path w="2876550" h="714375">
                <a:moveTo>
                  <a:pt x="2876550" y="0"/>
                </a:moveTo>
                <a:lnTo>
                  <a:pt x="2870073" y="0"/>
                </a:lnTo>
                <a:lnTo>
                  <a:pt x="2748915" y="20065"/>
                </a:lnTo>
                <a:lnTo>
                  <a:pt x="2625598" y="42290"/>
                </a:lnTo>
                <a:lnTo>
                  <a:pt x="2500122" y="66928"/>
                </a:lnTo>
                <a:lnTo>
                  <a:pt x="2370454" y="91439"/>
                </a:lnTo>
                <a:lnTo>
                  <a:pt x="2238629" y="120523"/>
                </a:lnTo>
                <a:lnTo>
                  <a:pt x="2102612" y="149478"/>
                </a:lnTo>
                <a:lnTo>
                  <a:pt x="1964435" y="183007"/>
                </a:lnTo>
                <a:lnTo>
                  <a:pt x="1821942" y="216535"/>
                </a:lnTo>
                <a:lnTo>
                  <a:pt x="1564767" y="281177"/>
                </a:lnTo>
                <a:lnTo>
                  <a:pt x="1313815" y="339216"/>
                </a:lnTo>
                <a:lnTo>
                  <a:pt x="841882" y="444246"/>
                </a:lnTo>
                <a:lnTo>
                  <a:pt x="620776" y="488823"/>
                </a:lnTo>
                <a:lnTo>
                  <a:pt x="406019" y="529082"/>
                </a:lnTo>
                <a:lnTo>
                  <a:pt x="199771" y="566927"/>
                </a:lnTo>
                <a:lnTo>
                  <a:pt x="0" y="600456"/>
                </a:lnTo>
                <a:lnTo>
                  <a:pt x="138175" y="620522"/>
                </a:lnTo>
                <a:lnTo>
                  <a:pt x="270001" y="638428"/>
                </a:lnTo>
                <a:lnTo>
                  <a:pt x="397510" y="654050"/>
                </a:lnTo>
                <a:lnTo>
                  <a:pt x="522985" y="667385"/>
                </a:lnTo>
                <a:lnTo>
                  <a:pt x="644144" y="680847"/>
                </a:lnTo>
                <a:lnTo>
                  <a:pt x="761110" y="689737"/>
                </a:lnTo>
                <a:lnTo>
                  <a:pt x="873759" y="698626"/>
                </a:lnTo>
                <a:lnTo>
                  <a:pt x="984250" y="705358"/>
                </a:lnTo>
                <a:lnTo>
                  <a:pt x="1092707" y="709802"/>
                </a:lnTo>
                <a:lnTo>
                  <a:pt x="1296797" y="714375"/>
                </a:lnTo>
                <a:lnTo>
                  <a:pt x="1394587" y="714375"/>
                </a:lnTo>
                <a:lnTo>
                  <a:pt x="1583817" y="709802"/>
                </a:lnTo>
                <a:lnTo>
                  <a:pt x="1673098" y="705358"/>
                </a:lnTo>
                <a:lnTo>
                  <a:pt x="1843277" y="692023"/>
                </a:lnTo>
                <a:lnTo>
                  <a:pt x="1926081" y="683006"/>
                </a:lnTo>
                <a:lnTo>
                  <a:pt x="2083434" y="660781"/>
                </a:lnTo>
                <a:lnTo>
                  <a:pt x="2232279" y="633984"/>
                </a:lnTo>
                <a:lnTo>
                  <a:pt x="2372614" y="602741"/>
                </a:lnTo>
                <a:lnTo>
                  <a:pt x="2440685" y="584835"/>
                </a:lnTo>
                <a:lnTo>
                  <a:pt x="2506599" y="566927"/>
                </a:lnTo>
                <a:lnTo>
                  <a:pt x="2634106" y="526796"/>
                </a:lnTo>
                <a:lnTo>
                  <a:pt x="2755265" y="482091"/>
                </a:lnTo>
                <a:lnTo>
                  <a:pt x="2872231" y="435228"/>
                </a:lnTo>
                <a:lnTo>
                  <a:pt x="2876550" y="433070"/>
                </a:lnTo>
                <a:lnTo>
                  <a:pt x="2876550" y="0"/>
                </a:lnTo>
                <a:close/>
              </a:path>
            </a:pathLst>
          </a:custGeom>
          <a:solidFill>
            <a:srgbClr val="EDEBE0">
              <a:alpha val="29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3" name="CustomShape 2"/>
          <p:cNvSpPr/>
          <p:nvPr/>
        </p:nvSpPr>
        <p:spPr>
          <a:xfrm>
            <a:off x="2619360" y="1697040"/>
            <a:ext cx="5543280" cy="849240"/>
          </a:xfrm>
          <a:custGeom>
            <a:avLst/>
            <a:gdLst/>
            <a:ahLst/>
            <a:cxnLst/>
            <a:rect l="l" t="t" r="r" b="b"/>
            <a:pathLst>
              <a:path w="5543550" h="849630">
                <a:moveTo>
                  <a:pt x="852424" y="0"/>
                </a:moveTo>
                <a:lnTo>
                  <a:pt x="684402" y="0"/>
                </a:lnTo>
                <a:lnTo>
                  <a:pt x="527176" y="4445"/>
                </a:lnTo>
                <a:lnTo>
                  <a:pt x="380492" y="11049"/>
                </a:lnTo>
                <a:lnTo>
                  <a:pt x="244475" y="22225"/>
                </a:lnTo>
                <a:lnTo>
                  <a:pt x="116967" y="35560"/>
                </a:lnTo>
                <a:lnTo>
                  <a:pt x="0" y="53466"/>
                </a:lnTo>
                <a:lnTo>
                  <a:pt x="163702" y="73533"/>
                </a:lnTo>
                <a:lnTo>
                  <a:pt x="333756" y="95758"/>
                </a:lnTo>
                <a:lnTo>
                  <a:pt x="510158" y="124713"/>
                </a:lnTo>
                <a:lnTo>
                  <a:pt x="692912" y="155956"/>
                </a:lnTo>
                <a:lnTo>
                  <a:pt x="882141" y="193928"/>
                </a:lnTo>
                <a:lnTo>
                  <a:pt x="1077722" y="234061"/>
                </a:lnTo>
                <a:lnTo>
                  <a:pt x="1281684" y="278638"/>
                </a:lnTo>
                <a:lnTo>
                  <a:pt x="1490090" y="329819"/>
                </a:lnTo>
                <a:lnTo>
                  <a:pt x="1866264" y="421259"/>
                </a:lnTo>
                <a:lnTo>
                  <a:pt x="2223389" y="501523"/>
                </a:lnTo>
                <a:lnTo>
                  <a:pt x="2559177" y="575056"/>
                </a:lnTo>
                <a:lnTo>
                  <a:pt x="2722879" y="606298"/>
                </a:lnTo>
                <a:lnTo>
                  <a:pt x="2878074" y="637539"/>
                </a:lnTo>
                <a:lnTo>
                  <a:pt x="3031109" y="666496"/>
                </a:lnTo>
                <a:lnTo>
                  <a:pt x="3179826" y="691007"/>
                </a:lnTo>
                <a:lnTo>
                  <a:pt x="3324479" y="715518"/>
                </a:lnTo>
                <a:lnTo>
                  <a:pt x="3464687" y="737743"/>
                </a:lnTo>
                <a:lnTo>
                  <a:pt x="3600704" y="755650"/>
                </a:lnTo>
                <a:lnTo>
                  <a:pt x="3732529" y="773429"/>
                </a:lnTo>
                <a:lnTo>
                  <a:pt x="3985514" y="804672"/>
                </a:lnTo>
                <a:lnTo>
                  <a:pt x="4106672" y="815848"/>
                </a:lnTo>
                <a:lnTo>
                  <a:pt x="4223511" y="824738"/>
                </a:lnTo>
                <a:lnTo>
                  <a:pt x="4336160" y="833627"/>
                </a:lnTo>
                <a:lnTo>
                  <a:pt x="4446778" y="840359"/>
                </a:lnTo>
                <a:lnTo>
                  <a:pt x="4659249" y="849249"/>
                </a:lnTo>
                <a:lnTo>
                  <a:pt x="4856988" y="849249"/>
                </a:lnTo>
                <a:lnTo>
                  <a:pt x="5044058" y="844803"/>
                </a:lnTo>
                <a:lnTo>
                  <a:pt x="5133340" y="840359"/>
                </a:lnTo>
                <a:lnTo>
                  <a:pt x="5220461" y="833627"/>
                </a:lnTo>
                <a:lnTo>
                  <a:pt x="5305425" y="824738"/>
                </a:lnTo>
                <a:lnTo>
                  <a:pt x="5466969" y="806958"/>
                </a:lnTo>
                <a:lnTo>
                  <a:pt x="5543550" y="795782"/>
                </a:lnTo>
                <a:lnTo>
                  <a:pt x="5422392" y="780161"/>
                </a:lnTo>
                <a:lnTo>
                  <a:pt x="5297043" y="764539"/>
                </a:lnTo>
                <a:lnTo>
                  <a:pt x="5035550" y="726694"/>
                </a:lnTo>
                <a:lnTo>
                  <a:pt x="4759198" y="679831"/>
                </a:lnTo>
                <a:lnTo>
                  <a:pt x="4467986" y="628523"/>
                </a:lnTo>
                <a:lnTo>
                  <a:pt x="4159757" y="566165"/>
                </a:lnTo>
                <a:lnTo>
                  <a:pt x="3834511" y="497077"/>
                </a:lnTo>
                <a:lnTo>
                  <a:pt x="3492373" y="416813"/>
                </a:lnTo>
                <a:lnTo>
                  <a:pt x="3131058" y="329819"/>
                </a:lnTo>
                <a:lnTo>
                  <a:pt x="2988564" y="296418"/>
                </a:lnTo>
                <a:lnTo>
                  <a:pt x="2850388" y="263016"/>
                </a:lnTo>
                <a:lnTo>
                  <a:pt x="2582545" y="204977"/>
                </a:lnTo>
                <a:lnTo>
                  <a:pt x="2452878" y="180466"/>
                </a:lnTo>
                <a:lnTo>
                  <a:pt x="2327529" y="155956"/>
                </a:lnTo>
                <a:lnTo>
                  <a:pt x="2204212" y="133731"/>
                </a:lnTo>
                <a:lnTo>
                  <a:pt x="2083053" y="113664"/>
                </a:lnTo>
                <a:lnTo>
                  <a:pt x="1966214" y="95758"/>
                </a:lnTo>
                <a:lnTo>
                  <a:pt x="1849247" y="80137"/>
                </a:lnTo>
                <a:lnTo>
                  <a:pt x="1628266" y="51181"/>
                </a:lnTo>
                <a:lnTo>
                  <a:pt x="1417827" y="31114"/>
                </a:lnTo>
                <a:lnTo>
                  <a:pt x="1220089" y="15494"/>
                </a:lnTo>
                <a:lnTo>
                  <a:pt x="1030859" y="4445"/>
                </a:lnTo>
                <a:lnTo>
                  <a:pt x="852424" y="0"/>
                </a:lnTo>
                <a:close/>
              </a:path>
            </a:pathLst>
          </a:custGeom>
          <a:solidFill>
            <a:srgbClr val="EDEBE0">
              <a:alpha val="4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4" name="CustomShape 3"/>
          <p:cNvSpPr/>
          <p:nvPr/>
        </p:nvSpPr>
        <p:spPr>
          <a:xfrm>
            <a:off x="2828880" y="1695600"/>
            <a:ext cx="6087960" cy="786960"/>
          </a:xfrm>
          <a:custGeom>
            <a:avLst/>
            <a:gdLst/>
            <a:ahLst/>
            <a:cxnLst/>
            <a:rect l="l" t="t" r="r" b="b"/>
            <a:pathLst>
              <a:path w="6088380" h="787400">
                <a:moveTo>
                  <a:pt x="0" y="90804"/>
                </a:moveTo>
                <a:lnTo>
                  <a:pt x="19176" y="86360"/>
                </a:lnTo>
                <a:lnTo>
                  <a:pt x="76581" y="75184"/>
                </a:lnTo>
                <a:lnTo>
                  <a:pt x="174370" y="59562"/>
                </a:lnTo>
                <a:lnTo>
                  <a:pt x="238125" y="50673"/>
                </a:lnTo>
                <a:lnTo>
                  <a:pt x="312419" y="41783"/>
                </a:lnTo>
                <a:lnTo>
                  <a:pt x="395350" y="35051"/>
                </a:lnTo>
                <a:lnTo>
                  <a:pt x="490982" y="28321"/>
                </a:lnTo>
                <a:lnTo>
                  <a:pt x="595249" y="21589"/>
                </a:lnTo>
                <a:lnTo>
                  <a:pt x="712088" y="17145"/>
                </a:lnTo>
                <a:lnTo>
                  <a:pt x="839597" y="14986"/>
                </a:lnTo>
                <a:lnTo>
                  <a:pt x="977773" y="12700"/>
                </a:lnTo>
                <a:lnTo>
                  <a:pt x="1126616" y="14986"/>
                </a:lnTo>
                <a:lnTo>
                  <a:pt x="1286002" y="19430"/>
                </a:lnTo>
                <a:lnTo>
                  <a:pt x="1458214" y="28321"/>
                </a:lnTo>
                <a:lnTo>
                  <a:pt x="1641094" y="39497"/>
                </a:lnTo>
                <a:lnTo>
                  <a:pt x="1834514" y="57403"/>
                </a:lnTo>
                <a:lnTo>
                  <a:pt x="2040636" y="77470"/>
                </a:lnTo>
                <a:lnTo>
                  <a:pt x="2259584" y="101980"/>
                </a:lnTo>
                <a:lnTo>
                  <a:pt x="2489200" y="131063"/>
                </a:lnTo>
                <a:lnTo>
                  <a:pt x="2731516" y="166750"/>
                </a:lnTo>
                <a:lnTo>
                  <a:pt x="2984500" y="206883"/>
                </a:lnTo>
                <a:lnTo>
                  <a:pt x="3250184" y="253873"/>
                </a:lnTo>
                <a:lnTo>
                  <a:pt x="3528695" y="309625"/>
                </a:lnTo>
                <a:lnTo>
                  <a:pt x="3819905" y="369950"/>
                </a:lnTo>
                <a:lnTo>
                  <a:pt x="4123944" y="436879"/>
                </a:lnTo>
                <a:lnTo>
                  <a:pt x="4440682" y="512825"/>
                </a:lnTo>
                <a:lnTo>
                  <a:pt x="4770120" y="595376"/>
                </a:lnTo>
                <a:lnTo>
                  <a:pt x="5112384" y="686942"/>
                </a:lnTo>
                <a:lnTo>
                  <a:pt x="5467350" y="787400"/>
                </a:lnTo>
                <a:moveTo>
                  <a:pt x="2779776" y="650875"/>
                </a:moveTo>
                <a:lnTo>
                  <a:pt x="2875407" y="624077"/>
                </a:lnTo>
                <a:lnTo>
                  <a:pt x="3136900" y="554989"/>
                </a:lnTo>
                <a:lnTo>
                  <a:pt x="3317621" y="508253"/>
                </a:lnTo>
                <a:lnTo>
                  <a:pt x="3526028" y="456946"/>
                </a:lnTo>
                <a:lnTo>
                  <a:pt x="3757803" y="401192"/>
                </a:lnTo>
                <a:lnTo>
                  <a:pt x="4006469" y="340995"/>
                </a:lnTo>
                <a:lnTo>
                  <a:pt x="4270121" y="283083"/>
                </a:lnTo>
                <a:lnTo>
                  <a:pt x="4540250" y="225171"/>
                </a:lnTo>
                <a:lnTo>
                  <a:pt x="4816602" y="171576"/>
                </a:lnTo>
                <a:lnTo>
                  <a:pt x="5090922" y="120396"/>
                </a:lnTo>
                <a:lnTo>
                  <a:pt x="5226939" y="98044"/>
                </a:lnTo>
                <a:lnTo>
                  <a:pt x="5358765" y="75819"/>
                </a:lnTo>
                <a:lnTo>
                  <a:pt x="5490591" y="57912"/>
                </a:lnTo>
                <a:lnTo>
                  <a:pt x="5618226" y="40132"/>
                </a:lnTo>
                <a:lnTo>
                  <a:pt x="5743575" y="26797"/>
                </a:lnTo>
                <a:lnTo>
                  <a:pt x="5862701" y="15621"/>
                </a:lnTo>
                <a:lnTo>
                  <a:pt x="5977508" y="6730"/>
                </a:lnTo>
                <a:lnTo>
                  <a:pt x="6088126" y="0"/>
                </a:lnTo>
              </a:path>
            </a:pathLst>
          </a:custGeom>
          <a:noFill/>
          <a:ln w="3175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5" name="PlaceHolder 4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Для правки текста заглавия щёлкните мышью</a:t>
            </a: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173160" y="2630520"/>
            <a:ext cx="8659800" cy="29084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431800" indent="-323850" algn="ctr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Для правки структуры щёлкните мышью</a:t>
            </a:r>
          </a:p>
          <a:p>
            <a:pPr marL="864235" lvl="1" indent="-323850" algn="ctr">
              <a:spcBef>
                <a:spcPts val="113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Второй уровень структуры</a:t>
            </a:r>
          </a:p>
          <a:p>
            <a:pPr marL="1296035" lvl="2" indent="-288290" algn="ctr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Третий уровень структуры</a:t>
            </a:r>
          </a:p>
          <a:p>
            <a:pPr marL="1727835" lvl="3" indent="-215900" algn="ctr">
              <a:spcBef>
                <a:spcPts val="56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Четвёртый уровень структуры</a:t>
            </a:r>
          </a:p>
          <a:p>
            <a:pPr marL="2160270" lvl="4" indent="-215900" algn="ctr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Пятый уровень структуры</a:t>
            </a:r>
          </a:p>
          <a:p>
            <a:pPr marL="2592070" lvl="5" indent="-215900" algn="ctr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Шестой уровень структуры</a:t>
            </a:r>
          </a:p>
          <a:p>
            <a:pPr marL="3023870" lvl="6" indent="-215900" algn="ctr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Седьмой уровень структуры</a:t>
            </a:r>
          </a:p>
        </p:txBody>
      </p:sp>
      <p:sp>
        <p:nvSpPr>
          <p:cNvPr id="107" name="PlaceHolder 6"/>
          <p:cNvSpPr>
            <a:spLocks noGrp="1"/>
          </p:cNvSpPr>
          <p:nvPr>
            <p:ph type="ftr"/>
          </p:nvPr>
        </p:nvSpPr>
        <p:spPr>
          <a:xfrm>
            <a:off x="3108960" y="6378120"/>
            <a:ext cx="2925720" cy="342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400" b="0" strike="noStrike" spc="-1">
              <a:latin typeface="Times New Roman" panose="02020603050405020304"/>
            </a:endParaRPr>
          </a:p>
        </p:txBody>
      </p:sp>
      <p:sp>
        <p:nvSpPr>
          <p:cNvPr id="108" name="PlaceHolder 7"/>
          <p:cNvSpPr>
            <a:spLocks noGrp="1"/>
          </p:cNvSpPr>
          <p:nvPr>
            <p:ph type="dt"/>
          </p:nvPr>
        </p:nvSpPr>
        <p:spPr>
          <a:xfrm>
            <a:off x="457200" y="6378120"/>
            <a:ext cx="2102760" cy="342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fld id="{BB189F90-1361-4D51-87A8-572173BE460C}" type="datetime">
              <a:rPr lang="en-US" sz="1800" b="0" strike="noStrike" spc="-1">
                <a:solidFill>
                  <a:srgbClr val="B2B2B2"/>
                </a:solidFill>
                <a:latin typeface="Calibri" panose="020F0502020204030204"/>
              </a:rPr>
              <a:t>4/20/2023</a:t>
            </a:fld>
            <a:endParaRPr lang="ru-RU" sz="1800" b="0" strike="noStrike" spc="-1">
              <a:latin typeface="Times New Roman" panose="02020603050405020304"/>
            </a:endParaRPr>
          </a:p>
        </p:txBody>
      </p:sp>
      <p:sp>
        <p:nvSpPr>
          <p:cNvPr id="109" name="PlaceHolder 8"/>
          <p:cNvSpPr>
            <a:spLocks noGrp="1"/>
          </p:cNvSpPr>
          <p:nvPr>
            <p:ph type="sldNum"/>
          </p:nvPr>
        </p:nvSpPr>
        <p:spPr>
          <a:xfrm>
            <a:off x="6583680" y="6378120"/>
            <a:ext cx="2102760" cy="342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</a:pPr>
            <a:fld id="{6CDE1F72-7DA0-4BFF-B12D-53A057CE8853}" type="slidenum">
              <a:rPr lang="ru-RU" sz="1800" b="0" strike="noStrike" spc="-1">
                <a:solidFill>
                  <a:srgbClr val="B2B2B2"/>
                </a:solidFill>
                <a:latin typeface="Calibri" panose="020F0502020204030204"/>
              </a:rPr>
              <a:t>‹#›</a:t>
            </a:fld>
            <a:endParaRPr lang="ru-RU" sz="1800" b="0" strike="noStrike" spc="-1">
              <a:latin typeface="Times New Roman" panose="020206030504050203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bg object 1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28600" y="228600"/>
            <a:ext cx="8695800" cy="2468160"/>
          </a:xfrm>
          <a:prstGeom prst="rect">
            <a:avLst/>
          </a:prstGeom>
          <a:ln w="0">
            <a:noFill/>
          </a:ln>
        </p:spPr>
      </p:pic>
      <p:sp>
        <p:nvSpPr>
          <p:cNvPr id="147" name="CustomShape 1"/>
          <p:cNvSpPr/>
          <p:nvPr/>
        </p:nvSpPr>
        <p:spPr>
          <a:xfrm>
            <a:off x="6046920" y="1824120"/>
            <a:ext cx="2876040" cy="713880"/>
          </a:xfrm>
          <a:custGeom>
            <a:avLst/>
            <a:gdLst/>
            <a:ahLst/>
            <a:cxnLst/>
            <a:rect l="l" t="t" r="r" b="b"/>
            <a:pathLst>
              <a:path w="2876550" h="714375">
                <a:moveTo>
                  <a:pt x="2876550" y="0"/>
                </a:moveTo>
                <a:lnTo>
                  <a:pt x="2870073" y="0"/>
                </a:lnTo>
                <a:lnTo>
                  <a:pt x="2748915" y="20065"/>
                </a:lnTo>
                <a:lnTo>
                  <a:pt x="2625598" y="42290"/>
                </a:lnTo>
                <a:lnTo>
                  <a:pt x="2500122" y="66928"/>
                </a:lnTo>
                <a:lnTo>
                  <a:pt x="2370454" y="91439"/>
                </a:lnTo>
                <a:lnTo>
                  <a:pt x="2238629" y="120523"/>
                </a:lnTo>
                <a:lnTo>
                  <a:pt x="2102612" y="149478"/>
                </a:lnTo>
                <a:lnTo>
                  <a:pt x="1964435" y="183007"/>
                </a:lnTo>
                <a:lnTo>
                  <a:pt x="1821942" y="216535"/>
                </a:lnTo>
                <a:lnTo>
                  <a:pt x="1564767" y="281177"/>
                </a:lnTo>
                <a:lnTo>
                  <a:pt x="1313815" y="339216"/>
                </a:lnTo>
                <a:lnTo>
                  <a:pt x="841882" y="444246"/>
                </a:lnTo>
                <a:lnTo>
                  <a:pt x="620776" y="488823"/>
                </a:lnTo>
                <a:lnTo>
                  <a:pt x="406019" y="529082"/>
                </a:lnTo>
                <a:lnTo>
                  <a:pt x="199771" y="566927"/>
                </a:lnTo>
                <a:lnTo>
                  <a:pt x="0" y="600456"/>
                </a:lnTo>
                <a:lnTo>
                  <a:pt x="138175" y="620522"/>
                </a:lnTo>
                <a:lnTo>
                  <a:pt x="270001" y="638428"/>
                </a:lnTo>
                <a:lnTo>
                  <a:pt x="397510" y="654050"/>
                </a:lnTo>
                <a:lnTo>
                  <a:pt x="522985" y="667385"/>
                </a:lnTo>
                <a:lnTo>
                  <a:pt x="644144" y="680847"/>
                </a:lnTo>
                <a:lnTo>
                  <a:pt x="761110" y="689737"/>
                </a:lnTo>
                <a:lnTo>
                  <a:pt x="873759" y="698626"/>
                </a:lnTo>
                <a:lnTo>
                  <a:pt x="984250" y="705358"/>
                </a:lnTo>
                <a:lnTo>
                  <a:pt x="1092707" y="709802"/>
                </a:lnTo>
                <a:lnTo>
                  <a:pt x="1296797" y="714375"/>
                </a:lnTo>
                <a:lnTo>
                  <a:pt x="1394587" y="714375"/>
                </a:lnTo>
                <a:lnTo>
                  <a:pt x="1583817" y="709802"/>
                </a:lnTo>
                <a:lnTo>
                  <a:pt x="1673098" y="705358"/>
                </a:lnTo>
                <a:lnTo>
                  <a:pt x="1843277" y="692023"/>
                </a:lnTo>
                <a:lnTo>
                  <a:pt x="1926081" y="683006"/>
                </a:lnTo>
                <a:lnTo>
                  <a:pt x="2083434" y="660781"/>
                </a:lnTo>
                <a:lnTo>
                  <a:pt x="2232279" y="633984"/>
                </a:lnTo>
                <a:lnTo>
                  <a:pt x="2372614" y="602741"/>
                </a:lnTo>
                <a:lnTo>
                  <a:pt x="2440685" y="584835"/>
                </a:lnTo>
                <a:lnTo>
                  <a:pt x="2506599" y="566927"/>
                </a:lnTo>
                <a:lnTo>
                  <a:pt x="2634106" y="526796"/>
                </a:lnTo>
                <a:lnTo>
                  <a:pt x="2755265" y="482091"/>
                </a:lnTo>
                <a:lnTo>
                  <a:pt x="2872231" y="435228"/>
                </a:lnTo>
                <a:lnTo>
                  <a:pt x="2876550" y="433070"/>
                </a:lnTo>
                <a:lnTo>
                  <a:pt x="2876550" y="0"/>
                </a:lnTo>
                <a:close/>
              </a:path>
            </a:pathLst>
          </a:custGeom>
          <a:solidFill>
            <a:srgbClr val="EDEBE0">
              <a:alpha val="29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8" name="CustomShape 2"/>
          <p:cNvSpPr/>
          <p:nvPr/>
        </p:nvSpPr>
        <p:spPr>
          <a:xfrm>
            <a:off x="2619360" y="1697040"/>
            <a:ext cx="5543280" cy="849240"/>
          </a:xfrm>
          <a:custGeom>
            <a:avLst/>
            <a:gdLst/>
            <a:ahLst/>
            <a:cxnLst/>
            <a:rect l="l" t="t" r="r" b="b"/>
            <a:pathLst>
              <a:path w="5543550" h="849630">
                <a:moveTo>
                  <a:pt x="852424" y="0"/>
                </a:moveTo>
                <a:lnTo>
                  <a:pt x="684402" y="0"/>
                </a:lnTo>
                <a:lnTo>
                  <a:pt x="527176" y="4445"/>
                </a:lnTo>
                <a:lnTo>
                  <a:pt x="380492" y="11049"/>
                </a:lnTo>
                <a:lnTo>
                  <a:pt x="244475" y="22225"/>
                </a:lnTo>
                <a:lnTo>
                  <a:pt x="116967" y="35560"/>
                </a:lnTo>
                <a:lnTo>
                  <a:pt x="0" y="53466"/>
                </a:lnTo>
                <a:lnTo>
                  <a:pt x="163702" y="73533"/>
                </a:lnTo>
                <a:lnTo>
                  <a:pt x="333756" y="95758"/>
                </a:lnTo>
                <a:lnTo>
                  <a:pt x="510158" y="124713"/>
                </a:lnTo>
                <a:lnTo>
                  <a:pt x="692912" y="155956"/>
                </a:lnTo>
                <a:lnTo>
                  <a:pt x="882141" y="193928"/>
                </a:lnTo>
                <a:lnTo>
                  <a:pt x="1077722" y="234061"/>
                </a:lnTo>
                <a:lnTo>
                  <a:pt x="1281684" y="278638"/>
                </a:lnTo>
                <a:lnTo>
                  <a:pt x="1490090" y="329819"/>
                </a:lnTo>
                <a:lnTo>
                  <a:pt x="1866264" y="421259"/>
                </a:lnTo>
                <a:lnTo>
                  <a:pt x="2223389" y="501523"/>
                </a:lnTo>
                <a:lnTo>
                  <a:pt x="2559177" y="575056"/>
                </a:lnTo>
                <a:lnTo>
                  <a:pt x="2722879" y="606298"/>
                </a:lnTo>
                <a:lnTo>
                  <a:pt x="2878074" y="637539"/>
                </a:lnTo>
                <a:lnTo>
                  <a:pt x="3031109" y="666496"/>
                </a:lnTo>
                <a:lnTo>
                  <a:pt x="3179826" y="691007"/>
                </a:lnTo>
                <a:lnTo>
                  <a:pt x="3324479" y="715518"/>
                </a:lnTo>
                <a:lnTo>
                  <a:pt x="3464687" y="737743"/>
                </a:lnTo>
                <a:lnTo>
                  <a:pt x="3600704" y="755650"/>
                </a:lnTo>
                <a:lnTo>
                  <a:pt x="3732529" y="773429"/>
                </a:lnTo>
                <a:lnTo>
                  <a:pt x="3985514" y="804672"/>
                </a:lnTo>
                <a:lnTo>
                  <a:pt x="4106672" y="815848"/>
                </a:lnTo>
                <a:lnTo>
                  <a:pt x="4223511" y="824738"/>
                </a:lnTo>
                <a:lnTo>
                  <a:pt x="4336160" y="833627"/>
                </a:lnTo>
                <a:lnTo>
                  <a:pt x="4446778" y="840359"/>
                </a:lnTo>
                <a:lnTo>
                  <a:pt x="4659249" y="849249"/>
                </a:lnTo>
                <a:lnTo>
                  <a:pt x="4856988" y="849249"/>
                </a:lnTo>
                <a:lnTo>
                  <a:pt x="5044058" y="844803"/>
                </a:lnTo>
                <a:lnTo>
                  <a:pt x="5133340" y="840359"/>
                </a:lnTo>
                <a:lnTo>
                  <a:pt x="5220461" y="833627"/>
                </a:lnTo>
                <a:lnTo>
                  <a:pt x="5305425" y="824738"/>
                </a:lnTo>
                <a:lnTo>
                  <a:pt x="5466969" y="806958"/>
                </a:lnTo>
                <a:lnTo>
                  <a:pt x="5543550" y="795782"/>
                </a:lnTo>
                <a:lnTo>
                  <a:pt x="5422392" y="780161"/>
                </a:lnTo>
                <a:lnTo>
                  <a:pt x="5297043" y="764539"/>
                </a:lnTo>
                <a:lnTo>
                  <a:pt x="5035550" y="726694"/>
                </a:lnTo>
                <a:lnTo>
                  <a:pt x="4759198" y="679831"/>
                </a:lnTo>
                <a:lnTo>
                  <a:pt x="4467986" y="628523"/>
                </a:lnTo>
                <a:lnTo>
                  <a:pt x="4159757" y="566165"/>
                </a:lnTo>
                <a:lnTo>
                  <a:pt x="3834511" y="497077"/>
                </a:lnTo>
                <a:lnTo>
                  <a:pt x="3492373" y="416813"/>
                </a:lnTo>
                <a:lnTo>
                  <a:pt x="3131058" y="329819"/>
                </a:lnTo>
                <a:lnTo>
                  <a:pt x="2988564" y="296418"/>
                </a:lnTo>
                <a:lnTo>
                  <a:pt x="2850388" y="263016"/>
                </a:lnTo>
                <a:lnTo>
                  <a:pt x="2582545" y="204977"/>
                </a:lnTo>
                <a:lnTo>
                  <a:pt x="2452878" y="180466"/>
                </a:lnTo>
                <a:lnTo>
                  <a:pt x="2327529" y="155956"/>
                </a:lnTo>
                <a:lnTo>
                  <a:pt x="2204212" y="133731"/>
                </a:lnTo>
                <a:lnTo>
                  <a:pt x="2083053" y="113664"/>
                </a:lnTo>
                <a:lnTo>
                  <a:pt x="1966214" y="95758"/>
                </a:lnTo>
                <a:lnTo>
                  <a:pt x="1849247" y="80137"/>
                </a:lnTo>
                <a:lnTo>
                  <a:pt x="1628266" y="51181"/>
                </a:lnTo>
                <a:lnTo>
                  <a:pt x="1417827" y="31114"/>
                </a:lnTo>
                <a:lnTo>
                  <a:pt x="1220089" y="15494"/>
                </a:lnTo>
                <a:lnTo>
                  <a:pt x="1030859" y="4445"/>
                </a:lnTo>
                <a:lnTo>
                  <a:pt x="852424" y="0"/>
                </a:lnTo>
                <a:close/>
              </a:path>
            </a:pathLst>
          </a:custGeom>
          <a:solidFill>
            <a:srgbClr val="EDEBE0">
              <a:alpha val="4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9" name="CustomShape 3"/>
          <p:cNvSpPr/>
          <p:nvPr/>
        </p:nvSpPr>
        <p:spPr>
          <a:xfrm>
            <a:off x="2828880" y="1695600"/>
            <a:ext cx="6087960" cy="786960"/>
          </a:xfrm>
          <a:custGeom>
            <a:avLst/>
            <a:gdLst/>
            <a:ahLst/>
            <a:cxnLst/>
            <a:rect l="l" t="t" r="r" b="b"/>
            <a:pathLst>
              <a:path w="6088380" h="787400">
                <a:moveTo>
                  <a:pt x="0" y="90804"/>
                </a:moveTo>
                <a:lnTo>
                  <a:pt x="19176" y="86360"/>
                </a:lnTo>
                <a:lnTo>
                  <a:pt x="76581" y="75184"/>
                </a:lnTo>
                <a:lnTo>
                  <a:pt x="174370" y="59562"/>
                </a:lnTo>
                <a:lnTo>
                  <a:pt x="238125" y="50673"/>
                </a:lnTo>
                <a:lnTo>
                  <a:pt x="312419" y="41783"/>
                </a:lnTo>
                <a:lnTo>
                  <a:pt x="395350" y="35051"/>
                </a:lnTo>
                <a:lnTo>
                  <a:pt x="490982" y="28321"/>
                </a:lnTo>
                <a:lnTo>
                  <a:pt x="595249" y="21589"/>
                </a:lnTo>
                <a:lnTo>
                  <a:pt x="712088" y="17145"/>
                </a:lnTo>
                <a:lnTo>
                  <a:pt x="839597" y="14986"/>
                </a:lnTo>
                <a:lnTo>
                  <a:pt x="977773" y="12700"/>
                </a:lnTo>
                <a:lnTo>
                  <a:pt x="1126616" y="14986"/>
                </a:lnTo>
                <a:lnTo>
                  <a:pt x="1286002" y="19430"/>
                </a:lnTo>
                <a:lnTo>
                  <a:pt x="1458214" y="28321"/>
                </a:lnTo>
                <a:lnTo>
                  <a:pt x="1641094" y="39497"/>
                </a:lnTo>
                <a:lnTo>
                  <a:pt x="1834514" y="57403"/>
                </a:lnTo>
                <a:lnTo>
                  <a:pt x="2040636" y="77470"/>
                </a:lnTo>
                <a:lnTo>
                  <a:pt x="2259584" y="101980"/>
                </a:lnTo>
                <a:lnTo>
                  <a:pt x="2489200" y="131063"/>
                </a:lnTo>
                <a:lnTo>
                  <a:pt x="2731516" y="166750"/>
                </a:lnTo>
                <a:lnTo>
                  <a:pt x="2984500" y="206883"/>
                </a:lnTo>
                <a:lnTo>
                  <a:pt x="3250184" y="253873"/>
                </a:lnTo>
                <a:lnTo>
                  <a:pt x="3528695" y="309625"/>
                </a:lnTo>
                <a:lnTo>
                  <a:pt x="3819905" y="369950"/>
                </a:lnTo>
                <a:lnTo>
                  <a:pt x="4123944" y="436879"/>
                </a:lnTo>
                <a:lnTo>
                  <a:pt x="4440682" y="512825"/>
                </a:lnTo>
                <a:lnTo>
                  <a:pt x="4770120" y="595376"/>
                </a:lnTo>
                <a:lnTo>
                  <a:pt x="5112384" y="686942"/>
                </a:lnTo>
                <a:lnTo>
                  <a:pt x="5467350" y="787400"/>
                </a:lnTo>
                <a:moveTo>
                  <a:pt x="2779776" y="650875"/>
                </a:moveTo>
                <a:lnTo>
                  <a:pt x="2875407" y="624077"/>
                </a:lnTo>
                <a:lnTo>
                  <a:pt x="3136900" y="554989"/>
                </a:lnTo>
                <a:lnTo>
                  <a:pt x="3317621" y="508253"/>
                </a:lnTo>
                <a:lnTo>
                  <a:pt x="3526028" y="456946"/>
                </a:lnTo>
                <a:lnTo>
                  <a:pt x="3757803" y="401192"/>
                </a:lnTo>
                <a:lnTo>
                  <a:pt x="4006469" y="340995"/>
                </a:lnTo>
                <a:lnTo>
                  <a:pt x="4270121" y="283083"/>
                </a:lnTo>
                <a:lnTo>
                  <a:pt x="4540250" y="225171"/>
                </a:lnTo>
                <a:lnTo>
                  <a:pt x="4816602" y="171576"/>
                </a:lnTo>
                <a:lnTo>
                  <a:pt x="5090922" y="120396"/>
                </a:lnTo>
                <a:lnTo>
                  <a:pt x="5226939" y="98044"/>
                </a:lnTo>
                <a:lnTo>
                  <a:pt x="5358765" y="75819"/>
                </a:lnTo>
                <a:lnTo>
                  <a:pt x="5490591" y="57912"/>
                </a:lnTo>
                <a:lnTo>
                  <a:pt x="5618226" y="40132"/>
                </a:lnTo>
                <a:lnTo>
                  <a:pt x="5743575" y="26797"/>
                </a:lnTo>
                <a:lnTo>
                  <a:pt x="5862701" y="15621"/>
                </a:lnTo>
                <a:lnTo>
                  <a:pt x="5977508" y="6730"/>
                </a:lnTo>
                <a:lnTo>
                  <a:pt x="6088126" y="0"/>
                </a:lnTo>
              </a:path>
            </a:pathLst>
          </a:custGeom>
          <a:noFill/>
          <a:ln w="3175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0" name="PlaceHolder 4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Для правки текста заглавия щёлкните мышью</a:t>
            </a:r>
          </a:p>
        </p:txBody>
      </p:sp>
      <p:sp>
        <p:nvSpPr>
          <p:cNvPr id="151" name="PlaceHolder 5"/>
          <p:cNvSpPr>
            <a:spLocks noGrp="1"/>
          </p:cNvSpPr>
          <p:nvPr>
            <p:ph type="ftr"/>
          </p:nvPr>
        </p:nvSpPr>
        <p:spPr>
          <a:xfrm>
            <a:off x="3108960" y="6378120"/>
            <a:ext cx="2925720" cy="342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400" b="0" strike="noStrike" spc="-1">
              <a:latin typeface="Times New Roman" panose="02020603050405020304"/>
            </a:endParaRPr>
          </a:p>
        </p:txBody>
      </p:sp>
      <p:sp>
        <p:nvSpPr>
          <p:cNvPr id="152" name="PlaceHolder 6"/>
          <p:cNvSpPr>
            <a:spLocks noGrp="1"/>
          </p:cNvSpPr>
          <p:nvPr>
            <p:ph type="dt"/>
          </p:nvPr>
        </p:nvSpPr>
        <p:spPr>
          <a:xfrm>
            <a:off x="457200" y="6378120"/>
            <a:ext cx="2102760" cy="342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fld id="{D5B1146C-1932-4717-ADAC-76C6255565EE}" type="datetime">
              <a:rPr lang="en-US" sz="1800" b="0" strike="noStrike" spc="-1">
                <a:solidFill>
                  <a:srgbClr val="B2B2B2"/>
                </a:solidFill>
                <a:latin typeface="Calibri" panose="020F0502020204030204"/>
              </a:rPr>
              <a:t>4/20/2023</a:t>
            </a:fld>
            <a:endParaRPr lang="ru-RU" sz="1800" b="0" strike="noStrike" spc="-1">
              <a:latin typeface="Times New Roman" panose="02020603050405020304"/>
            </a:endParaRPr>
          </a:p>
        </p:txBody>
      </p:sp>
      <p:sp>
        <p:nvSpPr>
          <p:cNvPr id="153" name="PlaceHolder 7"/>
          <p:cNvSpPr>
            <a:spLocks noGrp="1"/>
          </p:cNvSpPr>
          <p:nvPr>
            <p:ph type="sldNum"/>
          </p:nvPr>
        </p:nvSpPr>
        <p:spPr>
          <a:xfrm>
            <a:off x="6583680" y="6378120"/>
            <a:ext cx="2102760" cy="342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</a:pPr>
            <a:fld id="{6D1499CB-19F9-4AC5-8488-4035CCEF2471}" type="slidenum">
              <a:rPr lang="ru-RU" sz="1800" b="0" strike="noStrike" spc="-1">
                <a:solidFill>
                  <a:srgbClr val="B2B2B2"/>
                </a:solidFill>
                <a:latin typeface="Calibri" panose="020F0502020204030204"/>
              </a:rPr>
              <a:t>‹#›</a:t>
            </a:fld>
            <a:endParaRPr lang="ru-RU" sz="1800" b="0" strike="noStrike" spc="-1">
              <a:latin typeface="Times New Roman" panose="02020603050405020304"/>
            </a:endParaRPr>
          </a:p>
        </p:txBody>
      </p:sp>
      <p:sp>
        <p:nvSpPr>
          <p:cNvPr id="154" name="PlaceHolder 8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Для правки структуры щёлкните мышью</a:t>
            </a: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Второй уровень структуры</a:t>
            </a: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Третий уровень структуры</a:t>
            </a: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Четвёртый уровень структуры</a:t>
            </a: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 panose="020F0502020204030204"/>
              </a:rPr>
              <a:t>Пятый уровень структуры</a:t>
            </a: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 panose="020F0502020204030204"/>
              </a:rPr>
              <a:t>Шестой уровень структуры</a:t>
            </a: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 panose="020F0502020204030204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bg object 1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28600" y="228600"/>
            <a:ext cx="8695800" cy="2468160"/>
          </a:xfrm>
          <a:prstGeom prst="rect">
            <a:avLst/>
          </a:prstGeom>
          <a:ln w="0">
            <a:noFill/>
          </a:ln>
        </p:spPr>
      </p:pic>
      <p:sp>
        <p:nvSpPr>
          <p:cNvPr id="192" name="CustomShape 1" hidden="1"/>
          <p:cNvSpPr/>
          <p:nvPr/>
        </p:nvSpPr>
        <p:spPr>
          <a:xfrm>
            <a:off x="6046920" y="1824120"/>
            <a:ext cx="2876040" cy="713880"/>
          </a:xfrm>
          <a:custGeom>
            <a:avLst/>
            <a:gdLst/>
            <a:ahLst/>
            <a:cxnLst/>
            <a:rect l="l" t="t" r="r" b="b"/>
            <a:pathLst>
              <a:path w="2876550" h="714375">
                <a:moveTo>
                  <a:pt x="2876550" y="0"/>
                </a:moveTo>
                <a:lnTo>
                  <a:pt x="2870073" y="0"/>
                </a:lnTo>
                <a:lnTo>
                  <a:pt x="2748915" y="20065"/>
                </a:lnTo>
                <a:lnTo>
                  <a:pt x="2625598" y="42290"/>
                </a:lnTo>
                <a:lnTo>
                  <a:pt x="2500122" y="66928"/>
                </a:lnTo>
                <a:lnTo>
                  <a:pt x="2370454" y="91439"/>
                </a:lnTo>
                <a:lnTo>
                  <a:pt x="2238629" y="120523"/>
                </a:lnTo>
                <a:lnTo>
                  <a:pt x="2102612" y="149478"/>
                </a:lnTo>
                <a:lnTo>
                  <a:pt x="1964435" y="183007"/>
                </a:lnTo>
                <a:lnTo>
                  <a:pt x="1821942" y="216535"/>
                </a:lnTo>
                <a:lnTo>
                  <a:pt x="1564767" y="281177"/>
                </a:lnTo>
                <a:lnTo>
                  <a:pt x="1313815" y="339216"/>
                </a:lnTo>
                <a:lnTo>
                  <a:pt x="841882" y="444246"/>
                </a:lnTo>
                <a:lnTo>
                  <a:pt x="620776" y="488823"/>
                </a:lnTo>
                <a:lnTo>
                  <a:pt x="406019" y="529082"/>
                </a:lnTo>
                <a:lnTo>
                  <a:pt x="199771" y="566927"/>
                </a:lnTo>
                <a:lnTo>
                  <a:pt x="0" y="600456"/>
                </a:lnTo>
                <a:lnTo>
                  <a:pt x="138175" y="620522"/>
                </a:lnTo>
                <a:lnTo>
                  <a:pt x="270001" y="638428"/>
                </a:lnTo>
                <a:lnTo>
                  <a:pt x="397510" y="654050"/>
                </a:lnTo>
                <a:lnTo>
                  <a:pt x="522985" y="667385"/>
                </a:lnTo>
                <a:lnTo>
                  <a:pt x="644144" y="680847"/>
                </a:lnTo>
                <a:lnTo>
                  <a:pt x="761110" y="689737"/>
                </a:lnTo>
                <a:lnTo>
                  <a:pt x="873759" y="698626"/>
                </a:lnTo>
                <a:lnTo>
                  <a:pt x="984250" y="705358"/>
                </a:lnTo>
                <a:lnTo>
                  <a:pt x="1092707" y="709802"/>
                </a:lnTo>
                <a:lnTo>
                  <a:pt x="1296797" y="714375"/>
                </a:lnTo>
                <a:lnTo>
                  <a:pt x="1394587" y="714375"/>
                </a:lnTo>
                <a:lnTo>
                  <a:pt x="1583817" y="709802"/>
                </a:lnTo>
                <a:lnTo>
                  <a:pt x="1673098" y="705358"/>
                </a:lnTo>
                <a:lnTo>
                  <a:pt x="1843277" y="692023"/>
                </a:lnTo>
                <a:lnTo>
                  <a:pt x="1926081" y="683006"/>
                </a:lnTo>
                <a:lnTo>
                  <a:pt x="2083434" y="660781"/>
                </a:lnTo>
                <a:lnTo>
                  <a:pt x="2232279" y="633984"/>
                </a:lnTo>
                <a:lnTo>
                  <a:pt x="2372614" y="602741"/>
                </a:lnTo>
                <a:lnTo>
                  <a:pt x="2440685" y="584835"/>
                </a:lnTo>
                <a:lnTo>
                  <a:pt x="2506599" y="566927"/>
                </a:lnTo>
                <a:lnTo>
                  <a:pt x="2634106" y="526796"/>
                </a:lnTo>
                <a:lnTo>
                  <a:pt x="2755265" y="482091"/>
                </a:lnTo>
                <a:lnTo>
                  <a:pt x="2872231" y="435228"/>
                </a:lnTo>
                <a:lnTo>
                  <a:pt x="2876550" y="433070"/>
                </a:lnTo>
                <a:lnTo>
                  <a:pt x="2876550" y="0"/>
                </a:lnTo>
                <a:close/>
              </a:path>
            </a:pathLst>
          </a:custGeom>
          <a:solidFill>
            <a:srgbClr val="EDEBE0">
              <a:alpha val="29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3" name="CustomShape 2" hidden="1"/>
          <p:cNvSpPr/>
          <p:nvPr/>
        </p:nvSpPr>
        <p:spPr>
          <a:xfrm>
            <a:off x="2619360" y="1697040"/>
            <a:ext cx="5543280" cy="849240"/>
          </a:xfrm>
          <a:custGeom>
            <a:avLst/>
            <a:gdLst/>
            <a:ahLst/>
            <a:cxnLst/>
            <a:rect l="l" t="t" r="r" b="b"/>
            <a:pathLst>
              <a:path w="5543550" h="849630">
                <a:moveTo>
                  <a:pt x="852424" y="0"/>
                </a:moveTo>
                <a:lnTo>
                  <a:pt x="684402" y="0"/>
                </a:lnTo>
                <a:lnTo>
                  <a:pt x="527176" y="4445"/>
                </a:lnTo>
                <a:lnTo>
                  <a:pt x="380492" y="11049"/>
                </a:lnTo>
                <a:lnTo>
                  <a:pt x="244475" y="22225"/>
                </a:lnTo>
                <a:lnTo>
                  <a:pt x="116967" y="35560"/>
                </a:lnTo>
                <a:lnTo>
                  <a:pt x="0" y="53466"/>
                </a:lnTo>
                <a:lnTo>
                  <a:pt x="163702" y="73533"/>
                </a:lnTo>
                <a:lnTo>
                  <a:pt x="333756" y="95758"/>
                </a:lnTo>
                <a:lnTo>
                  <a:pt x="510158" y="124713"/>
                </a:lnTo>
                <a:lnTo>
                  <a:pt x="692912" y="155956"/>
                </a:lnTo>
                <a:lnTo>
                  <a:pt x="882141" y="193928"/>
                </a:lnTo>
                <a:lnTo>
                  <a:pt x="1077722" y="234061"/>
                </a:lnTo>
                <a:lnTo>
                  <a:pt x="1281684" y="278638"/>
                </a:lnTo>
                <a:lnTo>
                  <a:pt x="1490090" y="329819"/>
                </a:lnTo>
                <a:lnTo>
                  <a:pt x="1866264" y="421259"/>
                </a:lnTo>
                <a:lnTo>
                  <a:pt x="2223389" y="501523"/>
                </a:lnTo>
                <a:lnTo>
                  <a:pt x="2559177" y="575056"/>
                </a:lnTo>
                <a:lnTo>
                  <a:pt x="2722879" y="606298"/>
                </a:lnTo>
                <a:lnTo>
                  <a:pt x="2878074" y="637539"/>
                </a:lnTo>
                <a:lnTo>
                  <a:pt x="3031109" y="666496"/>
                </a:lnTo>
                <a:lnTo>
                  <a:pt x="3179826" y="691007"/>
                </a:lnTo>
                <a:lnTo>
                  <a:pt x="3324479" y="715518"/>
                </a:lnTo>
                <a:lnTo>
                  <a:pt x="3464687" y="737743"/>
                </a:lnTo>
                <a:lnTo>
                  <a:pt x="3600704" y="755650"/>
                </a:lnTo>
                <a:lnTo>
                  <a:pt x="3732529" y="773429"/>
                </a:lnTo>
                <a:lnTo>
                  <a:pt x="3985514" y="804672"/>
                </a:lnTo>
                <a:lnTo>
                  <a:pt x="4106672" y="815848"/>
                </a:lnTo>
                <a:lnTo>
                  <a:pt x="4223511" y="824738"/>
                </a:lnTo>
                <a:lnTo>
                  <a:pt x="4336160" y="833627"/>
                </a:lnTo>
                <a:lnTo>
                  <a:pt x="4446778" y="840359"/>
                </a:lnTo>
                <a:lnTo>
                  <a:pt x="4659249" y="849249"/>
                </a:lnTo>
                <a:lnTo>
                  <a:pt x="4856988" y="849249"/>
                </a:lnTo>
                <a:lnTo>
                  <a:pt x="5044058" y="844803"/>
                </a:lnTo>
                <a:lnTo>
                  <a:pt x="5133340" y="840359"/>
                </a:lnTo>
                <a:lnTo>
                  <a:pt x="5220461" y="833627"/>
                </a:lnTo>
                <a:lnTo>
                  <a:pt x="5305425" y="824738"/>
                </a:lnTo>
                <a:lnTo>
                  <a:pt x="5466969" y="806958"/>
                </a:lnTo>
                <a:lnTo>
                  <a:pt x="5543550" y="795782"/>
                </a:lnTo>
                <a:lnTo>
                  <a:pt x="5422392" y="780161"/>
                </a:lnTo>
                <a:lnTo>
                  <a:pt x="5297043" y="764539"/>
                </a:lnTo>
                <a:lnTo>
                  <a:pt x="5035550" y="726694"/>
                </a:lnTo>
                <a:lnTo>
                  <a:pt x="4759198" y="679831"/>
                </a:lnTo>
                <a:lnTo>
                  <a:pt x="4467986" y="628523"/>
                </a:lnTo>
                <a:lnTo>
                  <a:pt x="4159757" y="566165"/>
                </a:lnTo>
                <a:lnTo>
                  <a:pt x="3834511" y="497077"/>
                </a:lnTo>
                <a:lnTo>
                  <a:pt x="3492373" y="416813"/>
                </a:lnTo>
                <a:lnTo>
                  <a:pt x="3131058" y="329819"/>
                </a:lnTo>
                <a:lnTo>
                  <a:pt x="2988564" y="296418"/>
                </a:lnTo>
                <a:lnTo>
                  <a:pt x="2850388" y="263016"/>
                </a:lnTo>
                <a:lnTo>
                  <a:pt x="2582545" y="204977"/>
                </a:lnTo>
                <a:lnTo>
                  <a:pt x="2452878" y="180466"/>
                </a:lnTo>
                <a:lnTo>
                  <a:pt x="2327529" y="155956"/>
                </a:lnTo>
                <a:lnTo>
                  <a:pt x="2204212" y="133731"/>
                </a:lnTo>
                <a:lnTo>
                  <a:pt x="2083053" y="113664"/>
                </a:lnTo>
                <a:lnTo>
                  <a:pt x="1966214" y="95758"/>
                </a:lnTo>
                <a:lnTo>
                  <a:pt x="1849247" y="80137"/>
                </a:lnTo>
                <a:lnTo>
                  <a:pt x="1628266" y="51181"/>
                </a:lnTo>
                <a:lnTo>
                  <a:pt x="1417827" y="31114"/>
                </a:lnTo>
                <a:lnTo>
                  <a:pt x="1220089" y="15494"/>
                </a:lnTo>
                <a:lnTo>
                  <a:pt x="1030859" y="4445"/>
                </a:lnTo>
                <a:lnTo>
                  <a:pt x="852424" y="0"/>
                </a:lnTo>
                <a:close/>
              </a:path>
            </a:pathLst>
          </a:custGeom>
          <a:solidFill>
            <a:srgbClr val="EDEBE0">
              <a:alpha val="4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4" name="CustomShape 3" hidden="1"/>
          <p:cNvSpPr/>
          <p:nvPr/>
        </p:nvSpPr>
        <p:spPr>
          <a:xfrm>
            <a:off x="2828880" y="1695600"/>
            <a:ext cx="6087960" cy="786960"/>
          </a:xfrm>
          <a:custGeom>
            <a:avLst/>
            <a:gdLst/>
            <a:ahLst/>
            <a:cxnLst/>
            <a:rect l="l" t="t" r="r" b="b"/>
            <a:pathLst>
              <a:path w="6088380" h="787400">
                <a:moveTo>
                  <a:pt x="0" y="90804"/>
                </a:moveTo>
                <a:lnTo>
                  <a:pt x="19176" y="86360"/>
                </a:lnTo>
                <a:lnTo>
                  <a:pt x="76581" y="75184"/>
                </a:lnTo>
                <a:lnTo>
                  <a:pt x="174370" y="59562"/>
                </a:lnTo>
                <a:lnTo>
                  <a:pt x="238125" y="50673"/>
                </a:lnTo>
                <a:lnTo>
                  <a:pt x="312419" y="41783"/>
                </a:lnTo>
                <a:lnTo>
                  <a:pt x="395350" y="35051"/>
                </a:lnTo>
                <a:lnTo>
                  <a:pt x="490982" y="28321"/>
                </a:lnTo>
                <a:lnTo>
                  <a:pt x="595249" y="21589"/>
                </a:lnTo>
                <a:lnTo>
                  <a:pt x="712088" y="17145"/>
                </a:lnTo>
                <a:lnTo>
                  <a:pt x="839597" y="14986"/>
                </a:lnTo>
                <a:lnTo>
                  <a:pt x="977773" y="12700"/>
                </a:lnTo>
                <a:lnTo>
                  <a:pt x="1126616" y="14986"/>
                </a:lnTo>
                <a:lnTo>
                  <a:pt x="1286002" y="19430"/>
                </a:lnTo>
                <a:lnTo>
                  <a:pt x="1458214" y="28321"/>
                </a:lnTo>
                <a:lnTo>
                  <a:pt x="1641094" y="39497"/>
                </a:lnTo>
                <a:lnTo>
                  <a:pt x="1834514" y="57403"/>
                </a:lnTo>
                <a:lnTo>
                  <a:pt x="2040636" y="77470"/>
                </a:lnTo>
                <a:lnTo>
                  <a:pt x="2259584" y="101980"/>
                </a:lnTo>
                <a:lnTo>
                  <a:pt x="2489200" y="131063"/>
                </a:lnTo>
                <a:lnTo>
                  <a:pt x="2731516" y="166750"/>
                </a:lnTo>
                <a:lnTo>
                  <a:pt x="2984500" y="206883"/>
                </a:lnTo>
                <a:lnTo>
                  <a:pt x="3250184" y="253873"/>
                </a:lnTo>
                <a:lnTo>
                  <a:pt x="3528695" y="309625"/>
                </a:lnTo>
                <a:lnTo>
                  <a:pt x="3819905" y="369950"/>
                </a:lnTo>
                <a:lnTo>
                  <a:pt x="4123944" y="436879"/>
                </a:lnTo>
                <a:lnTo>
                  <a:pt x="4440682" y="512825"/>
                </a:lnTo>
                <a:lnTo>
                  <a:pt x="4770120" y="595376"/>
                </a:lnTo>
                <a:lnTo>
                  <a:pt x="5112384" y="686942"/>
                </a:lnTo>
                <a:lnTo>
                  <a:pt x="5467350" y="787400"/>
                </a:lnTo>
                <a:moveTo>
                  <a:pt x="2779776" y="650875"/>
                </a:moveTo>
                <a:lnTo>
                  <a:pt x="2875407" y="624077"/>
                </a:lnTo>
                <a:lnTo>
                  <a:pt x="3136900" y="554989"/>
                </a:lnTo>
                <a:lnTo>
                  <a:pt x="3317621" y="508253"/>
                </a:lnTo>
                <a:lnTo>
                  <a:pt x="3526028" y="456946"/>
                </a:lnTo>
                <a:lnTo>
                  <a:pt x="3757803" y="401192"/>
                </a:lnTo>
                <a:lnTo>
                  <a:pt x="4006469" y="340995"/>
                </a:lnTo>
                <a:lnTo>
                  <a:pt x="4270121" y="283083"/>
                </a:lnTo>
                <a:lnTo>
                  <a:pt x="4540250" y="225171"/>
                </a:lnTo>
                <a:lnTo>
                  <a:pt x="4816602" y="171576"/>
                </a:lnTo>
                <a:lnTo>
                  <a:pt x="5090922" y="120396"/>
                </a:lnTo>
                <a:lnTo>
                  <a:pt x="5226939" y="98044"/>
                </a:lnTo>
                <a:lnTo>
                  <a:pt x="5358765" y="75819"/>
                </a:lnTo>
                <a:lnTo>
                  <a:pt x="5490591" y="57912"/>
                </a:lnTo>
                <a:lnTo>
                  <a:pt x="5618226" y="40132"/>
                </a:lnTo>
                <a:lnTo>
                  <a:pt x="5743575" y="26797"/>
                </a:lnTo>
                <a:lnTo>
                  <a:pt x="5862701" y="15621"/>
                </a:lnTo>
                <a:lnTo>
                  <a:pt x="5977508" y="6730"/>
                </a:lnTo>
                <a:lnTo>
                  <a:pt x="6088126" y="0"/>
                </a:lnTo>
              </a:path>
            </a:pathLst>
          </a:custGeom>
          <a:noFill/>
          <a:ln w="3175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95" name="bg object 1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28600" y="228600"/>
            <a:ext cx="8695800" cy="2468160"/>
          </a:xfrm>
          <a:prstGeom prst="rect">
            <a:avLst/>
          </a:prstGeom>
          <a:ln w="0">
            <a:noFill/>
          </a:ln>
        </p:spPr>
      </p:pic>
      <p:sp>
        <p:nvSpPr>
          <p:cNvPr id="196" name="CustomShape 4"/>
          <p:cNvSpPr/>
          <p:nvPr/>
        </p:nvSpPr>
        <p:spPr>
          <a:xfrm>
            <a:off x="6046920" y="1824120"/>
            <a:ext cx="2876040" cy="713880"/>
          </a:xfrm>
          <a:custGeom>
            <a:avLst/>
            <a:gdLst/>
            <a:ahLst/>
            <a:cxnLst/>
            <a:rect l="l" t="t" r="r" b="b"/>
            <a:pathLst>
              <a:path w="2876550" h="714375">
                <a:moveTo>
                  <a:pt x="2876550" y="0"/>
                </a:moveTo>
                <a:lnTo>
                  <a:pt x="2870073" y="0"/>
                </a:lnTo>
                <a:lnTo>
                  <a:pt x="2748915" y="20065"/>
                </a:lnTo>
                <a:lnTo>
                  <a:pt x="2625598" y="42290"/>
                </a:lnTo>
                <a:lnTo>
                  <a:pt x="2500122" y="66928"/>
                </a:lnTo>
                <a:lnTo>
                  <a:pt x="2370454" y="91439"/>
                </a:lnTo>
                <a:lnTo>
                  <a:pt x="2238629" y="120523"/>
                </a:lnTo>
                <a:lnTo>
                  <a:pt x="2102612" y="149478"/>
                </a:lnTo>
                <a:lnTo>
                  <a:pt x="1964435" y="183007"/>
                </a:lnTo>
                <a:lnTo>
                  <a:pt x="1821942" y="216535"/>
                </a:lnTo>
                <a:lnTo>
                  <a:pt x="1564767" y="281177"/>
                </a:lnTo>
                <a:lnTo>
                  <a:pt x="1313815" y="339216"/>
                </a:lnTo>
                <a:lnTo>
                  <a:pt x="841882" y="444246"/>
                </a:lnTo>
                <a:lnTo>
                  <a:pt x="620776" y="488823"/>
                </a:lnTo>
                <a:lnTo>
                  <a:pt x="406019" y="529082"/>
                </a:lnTo>
                <a:lnTo>
                  <a:pt x="199771" y="566927"/>
                </a:lnTo>
                <a:lnTo>
                  <a:pt x="0" y="600456"/>
                </a:lnTo>
                <a:lnTo>
                  <a:pt x="138175" y="620522"/>
                </a:lnTo>
                <a:lnTo>
                  <a:pt x="270001" y="638428"/>
                </a:lnTo>
                <a:lnTo>
                  <a:pt x="397510" y="654050"/>
                </a:lnTo>
                <a:lnTo>
                  <a:pt x="522985" y="667385"/>
                </a:lnTo>
                <a:lnTo>
                  <a:pt x="644144" y="680847"/>
                </a:lnTo>
                <a:lnTo>
                  <a:pt x="761110" y="689737"/>
                </a:lnTo>
                <a:lnTo>
                  <a:pt x="873759" y="698626"/>
                </a:lnTo>
                <a:lnTo>
                  <a:pt x="984250" y="705358"/>
                </a:lnTo>
                <a:lnTo>
                  <a:pt x="1092707" y="709802"/>
                </a:lnTo>
                <a:lnTo>
                  <a:pt x="1296797" y="714375"/>
                </a:lnTo>
                <a:lnTo>
                  <a:pt x="1394587" y="714375"/>
                </a:lnTo>
                <a:lnTo>
                  <a:pt x="1583817" y="709802"/>
                </a:lnTo>
                <a:lnTo>
                  <a:pt x="1673098" y="705358"/>
                </a:lnTo>
                <a:lnTo>
                  <a:pt x="1843277" y="692023"/>
                </a:lnTo>
                <a:lnTo>
                  <a:pt x="1926081" y="683006"/>
                </a:lnTo>
                <a:lnTo>
                  <a:pt x="2083434" y="660781"/>
                </a:lnTo>
                <a:lnTo>
                  <a:pt x="2232279" y="633984"/>
                </a:lnTo>
                <a:lnTo>
                  <a:pt x="2372614" y="602741"/>
                </a:lnTo>
                <a:lnTo>
                  <a:pt x="2440685" y="584835"/>
                </a:lnTo>
                <a:lnTo>
                  <a:pt x="2506599" y="566927"/>
                </a:lnTo>
                <a:lnTo>
                  <a:pt x="2634106" y="526796"/>
                </a:lnTo>
                <a:lnTo>
                  <a:pt x="2755265" y="482091"/>
                </a:lnTo>
                <a:lnTo>
                  <a:pt x="2872231" y="435228"/>
                </a:lnTo>
                <a:lnTo>
                  <a:pt x="2876550" y="433070"/>
                </a:lnTo>
                <a:lnTo>
                  <a:pt x="2876550" y="0"/>
                </a:lnTo>
                <a:close/>
              </a:path>
            </a:pathLst>
          </a:custGeom>
          <a:solidFill>
            <a:srgbClr val="EDEBE0">
              <a:alpha val="29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7" name="CustomShape 5"/>
          <p:cNvSpPr/>
          <p:nvPr/>
        </p:nvSpPr>
        <p:spPr>
          <a:xfrm>
            <a:off x="2619360" y="1697040"/>
            <a:ext cx="5543280" cy="849240"/>
          </a:xfrm>
          <a:custGeom>
            <a:avLst/>
            <a:gdLst/>
            <a:ahLst/>
            <a:cxnLst/>
            <a:rect l="l" t="t" r="r" b="b"/>
            <a:pathLst>
              <a:path w="5543550" h="849630">
                <a:moveTo>
                  <a:pt x="852424" y="0"/>
                </a:moveTo>
                <a:lnTo>
                  <a:pt x="684402" y="0"/>
                </a:lnTo>
                <a:lnTo>
                  <a:pt x="527176" y="4445"/>
                </a:lnTo>
                <a:lnTo>
                  <a:pt x="380492" y="11049"/>
                </a:lnTo>
                <a:lnTo>
                  <a:pt x="244475" y="22225"/>
                </a:lnTo>
                <a:lnTo>
                  <a:pt x="116967" y="35560"/>
                </a:lnTo>
                <a:lnTo>
                  <a:pt x="0" y="53466"/>
                </a:lnTo>
                <a:lnTo>
                  <a:pt x="163702" y="73533"/>
                </a:lnTo>
                <a:lnTo>
                  <a:pt x="333756" y="95758"/>
                </a:lnTo>
                <a:lnTo>
                  <a:pt x="510158" y="124713"/>
                </a:lnTo>
                <a:lnTo>
                  <a:pt x="692912" y="155956"/>
                </a:lnTo>
                <a:lnTo>
                  <a:pt x="882141" y="193928"/>
                </a:lnTo>
                <a:lnTo>
                  <a:pt x="1077722" y="234061"/>
                </a:lnTo>
                <a:lnTo>
                  <a:pt x="1281684" y="278638"/>
                </a:lnTo>
                <a:lnTo>
                  <a:pt x="1490090" y="329819"/>
                </a:lnTo>
                <a:lnTo>
                  <a:pt x="1866264" y="421259"/>
                </a:lnTo>
                <a:lnTo>
                  <a:pt x="2223389" y="501523"/>
                </a:lnTo>
                <a:lnTo>
                  <a:pt x="2559177" y="575056"/>
                </a:lnTo>
                <a:lnTo>
                  <a:pt x="2722879" y="606298"/>
                </a:lnTo>
                <a:lnTo>
                  <a:pt x="2878074" y="637539"/>
                </a:lnTo>
                <a:lnTo>
                  <a:pt x="3031109" y="666496"/>
                </a:lnTo>
                <a:lnTo>
                  <a:pt x="3179826" y="691007"/>
                </a:lnTo>
                <a:lnTo>
                  <a:pt x="3324479" y="715518"/>
                </a:lnTo>
                <a:lnTo>
                  <a:pt x="3464687" y="737743"/>
                </a:lnTo>
                <a:lnTo>
                  <a:pt x="3600704" y="755650"/>
                </a:lnTo>
                <a:lnTo>
                  <a:pt x="3732529" y="773429"/>
                </a:lnTo>
                <a:lnTo>
                  <a:pt x="3985514" y="804672"/>
                </a:lnTo>
                <a:lnTo>
                  <a:pt x="4106672" y="815848"/>
                </a:lnTo>
                <a:lnTo>
                  <a:pt x="4223511" y="824738"/>
                </a:lnTo>
                <a:lnTo>
                  <a:pt x="4336160" y="833627"/>
                </a:lnTo>
                <a:lnTo>
                  <a:pt x="4446778" y="840359"/>
                </a:lnTo>
                <a:lnTo>
                  <a:pt x="4659249" y="849249"/>
                </a:lnTo>
                <a:lnTo>
                  <a:pt x="4856988" y="849249"/>
                </a:lnTo>
                <a:lnTo>
                  <a:pt x="5044058" y="844803"/>
                </a:lnTo>
                <a:lnTo>
                  <a:pt x="5133340" y="840359"/>
                </a:lnTo>
                <a:lnTo>
                  <a:pt x="5220461" y="833627"/>
                </a:lnTo>
                <a:lnTo>
                  <a:pt x="5305425" y="824738"/>
                </a:lnTo>
                <a:lnTo>
                  <a:pt x="5466969" y="806958"/>
                </a:lnTo>
                <a:lnTo>
                  <a:pt x="5543550" y="795782"/>
                </a:lnTo>
                <a:lnTo>
                  <a:pt x="5422392" y="780161"/>
                </a:lnTo>
                <a:lnTo>
                  <a:pt x="5297043" y="764539"/>
                </a:lnTo>
                <a:lnTo>
                  <a:pt x="5035550" y="726694"/>
                </a:lnTo>
                <a:lnTo>
                  <a:pt x="4759198" y="679831"/>
                </a:lnTo>
                <a:lnTo>
                  <a:pt x="4467986" y="628523"/>
                </a:lnTo>
                <a:lnTo>
                  <a:pt x="4159757" y="566165"/>
                </a:lnTo>
                <a:lnTo>
                  <a:pt x="3834511" y="497077"/>
                </a:lnTo>
                <a:lnTo>
                  <a:pt x="3492373" y="416813"/>
                </a:lnTo>
                <a:lnTo>
                  <a:pt x="3131058" y="329819"/>
                </a:lnTo>
                <a:lnTo>
                  <a:pt x="2988564" y="296418"/>
                </a:lnTo>
                <a:lnTo>
                  <a:pt x="2850388" y="263016"/>
                </a:lnTo>
                <a:lnTo>
                  <a:pt x="2582545" y="204977"/>
                </a:lnTo>
                <a:lnTo>
                  <a:pt x="2452878" y="180466"/>
                </a:lnTo>
                <a:lnTo>
                  <a:pt x="2327529" y="155956"/>
                </a:lnTo>
                <a:lnTo>
                  <a:pt x="2204212" y="133731"/>
                </a:lnTo>
                <a:lnTo>
                  <a:pt x="2083053" y="113664"/>
                </a:lnTo>
                <a:lnTo>
                  <a:pt x="1966214" y="95758"/>
                </a:lnTo>
                <a:lnTo>
                  <a:pt x="1849247" y="80137"/>
                </a:lnTo>
                <a:lnTo>
                  <a:pt x="1628266" y="51181"/>
                </a:lnTo>
                <a:lnTo>
                  <a:pt x="1417827" y="31114"/>
                </a:lnTo>
                <a:lnTo>
                  <a:pt x="1220089" y="15494"/>
                </a:lnTo>
                <a:lnTo>
                  <a:pt x="1030859" y="4445"/>
                </a:lnTo>
                <a:lnTo>
                  <a:pt x="852424" y="0"/>
                </a:lnTo>
                <a:close/>
              </a:path>
            </a:pathLst>
          </a:custGeom>
          <a:solidFill>
            <a:srgbClr val="EDEBE0">
              <a:alpha val="4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8" name="CustomShape 6"/>
          <p:cNvSpPr/>
          <p:nvPr/>
        </p:nvSpPr>
        <p:spPr>
          <a:xfrm>
            <a:off x="2828880" y="1695600"/>
            <a:ext cx="6087960" cy="786960"/>
          </a:xfrm>
          <a:custGeom>
            <a:avLst/>
            <a:gdLst/>
            <a:ahLst/>
            <a:cxnLst/>
            <a:rect l="l" t="t" r="r" b="b"/>
            <a:pathLst>
              <a:path w="6088380" h="787400">
                <a:moveTo>
                  <a:pt x="0" y="90804"/>
                </a:moveTo>
                <a:lnTo>
                  <a:pt x="19176" y="86360"/>
                </a:lnTo>
                <a:lnTo>
                  <a:pt x="76581" y="75184"/>
                </a:lnTo>
                <a:lnTo>
                  <a:pt x="174370" y="59562"/>
                </a:lnTo>
                <a:lnTo>
                  <a:pt x="238125" y="50673"/>
                </a:lnTo>
                <a:lnTo>
                  <a:pt x="312419" y="41783"/>
                </a:lnTo>
                <a:lnTo>
                  <a:pt x="395350" y="35051"/>
                </a:lnTo>
                <a:lnTo>
                  <a:pt x="490982" y="28321"/>
                </a:lnTo>
                <a:lnTo>
                  <a:pt x="595249" y="21589"/>
                </a:lnTo>
                <a:lnTo>
                  <a:pt x="712088" y="17145"/>
                </a:lnTo>
                <a:lnTo>
                  <a:pt x="839597" y="14986"/>
                </a:lnTo>
                <a:lnTo>
                  <a:pt x="977773" y="12700"/>
                </a:lnTo>
                <a:lnTo>
                  <a:pt x="1126616" y="14986"/>
                </a:lnTo>
                <a:lnTo>
                  <a:pt x="1286002" y="19430"/>
                </a:lnTo>
                <a:lnTo>
                  <a:pt x="1458214" y="28321"/>
                </a:lnTo>
                <a:lnTo>
                  <a:pt x="1641094" y="39497"/>
                </a:lnTo>
                <a:lnTo>
                  <a:pt x="1834514" y="57403"/>
                </a:lnTo>
                <a:lnTo>
                  <a:pt x="2040636" y="77470"/>
                </a:lnTo>
                <a:lnTo>
                  <a:pt x="2259584" y="101980"/>
                </a:lnTo>
                <a:lnTo>
                  <a:pt x="2489200" y="131063"/>
                </a:lnTo>
                <a:lnTo>
                  <a:pt x="2731516" y="166750"/>
                </a:lnTo>
                <a:lnTo>
                  <a:pt x="2984500" y="206883"/>
                </a:lnTo>
                <a:lnTo>
                  <a:pt x="3250184" y="253873"/>
                </a:lnTo>
                <a:lnTo>
                  <a:pt x="3528695" y="309625"/>
                </a:lnTo>
                <a:lnTo>
                  <a:pt x="3819905" y="369950"/>
                </a:lnTo>
                <a:lnTo>
                  <a:pt x="4123944" y="436879"/>
                </a:lnTo>
                <a:lnTo>
                  <a:pt x="4440682" y="512825"/>
                </a:lnTo>
                <a:lnTo>
                  <a:pt x="4770120" y="595376"/>
                </a:lnTo>
                <a:lnTo>
                  <a:pt x="5112384" y="686942"/>
                </a:lnTo>
                <a:lnTo>
                  <a:pt x="5467350" y="787400"/>
                </a:lnTo>
                <a:moveTo>
                  <a:pt x="2779776" y="650875"/>
                </a:moveTo>
                <a:lnTo>
                  <a:pt x="2875407" y="624077"/>
                </a:lnTo>
                <a:lnTo>
                  <a:pt x="3136900" y="554989"/>
                </a:lnTo>
                <a:lnTo>
                  <a:pt x="3317621" y="508253"/>
                </a:lnTo>
                <a:lnTo>
                  <a:pt x="3526028" y="456946"/>
                </a:lnTo>
                <a:lnTo>
                  <a:pt x="3757803" y="401192"/>
                </a:lnTo>
                <a:lnTo>
                  <a:pt x="4006469" y="340995"/>
                </a:lnTo>
                <a:lnTo>
                  <a:pt x="4270121" y="283083"/>
                </a:lnTo>
                <a:lnTo>
                  <a:pt x="4540250" y="225171"/>
                </a:lnTo>
                <a:lnTo>
                  <a:pt x="4816602" y="171576"/>
                </a:lnTo>
                <a:lnTo>
                  <a:pt x="5090922" y="120396"/>
                </a:lnTo>
                <a:lnTo>
                  <a:pt x="5226939" y="98044"/>
                </a:lnTo>
                <a:lnTo>
                  <a:pt x="5358765" y="75819"/>
                </a:lnTo>
                <a:lnTo>
                  <a:pt x="5490591" y="57912"/>
                </a:lnTo>
                <a:lnTo>
                  <a:pt x="5618226" y="40132"/>
                </a:lnTo>
                <a:lnTo>
                  <a:pt x="5743575" y="26797"/>
                </a:lnTo>
                <a:lnTo>
                  <a:pt x="5862701" y="15621"/>
                </a:lnTo>
                <a:lnTo>
                  <a:pt x="5977508" y="6730"/>
                </a:lnTo>
                <a:lnTo>
                  <a:pt x="6088126" y="0"/>
                </a:lnTo>
              </a:path>
            </a:pathLst>
          </a:custGeom>
          <a:noFill/>
          <a:ln w="3175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9" name="CustomShape 7"/>
          <p:cNvSpPr/>
          <p:nvPr/>
        </p:nvSpPr>
        <p:spPr>
          <a:xfrm>
            <a:off x="210960" y="1679400"/>
            <a:ext cx="8723160" cy="1329840"/>
          </a:xfrm>
          <a:custGeom>
            <a:avLst/>
            <a:gdLst/>
            <a:ahLst/>
            <a:cxnLst/>
            <a:rect l="l" t="t" r="r" b="b"/>
            <a:pathLst>
              <a:path w="8723630" h="1330325">
                <a:moveTo>
                  <a:pt x="1556067" y="0"/>
                </a:moveTo>
                <a:lnTo>
                  <a:pt x="1402778" y="0"/>
                </a:lnTo>
                <a:lnTo>
                  <a:pt x="1257998" y="4445"/>
                </a:lnTo>
                <a:lnTo>
                  <a:pt x="1121854" y="11175"/>
                </a:lnTo>
                <a:lnTo>
                  <a:pt x="994092" y="22351"/>
                </a:lnTo>
                <a:lnTo>
                  <a:pt x="874890" y="33527"/>
                </a:lnTo>
                <a:lnTo>
                  <a:pt x="762063" y="49149"/>
                </a:lnTo>
                <a:lnTo>
                  <a:pt x="659891" y="64770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68" y="120523"/>
                </a:lnTo>
                <a:lnTo>
                  <a:pt x="327812" y="140588"/>
                </a:lnTo>
                <a:lnTo>
                  <a:pt x="206476" y="178562"/>
                </a:lnTo>
                <a:lnTo>
                  <a:pt x="157518" y="196469"/>
                </a:lnTo>
                <a:lnTo>
                  <a:pt x="51092" y="241046"/>
                </a:lnTo>
                <a:lnTo>
                  <a:pt x="0" y="267842"/>
                </a:lnTo>
                <a:lnTo>
                  <a:pt x="0" y="1330325"/>
                </a:lnTo>
                <a:lnTo>
                  <a:pt x="8718994" y="1330325"/>
                </a:lnTo>
                <a:lnTo>
                  <a:pt x="8723312" y="1323594"/>
                </a:lnTo>
                <a:lnTo>
                  <a:pt x="8723312" y="569213"/>
                </a:lnTo>
                <a:lnTo>
                  <a:pt x="8718994" y="571373"/>
                </a:lnTo>
                <a:lnTo>
                  <a:pt x="8638222" y="604901"/>
                </a:lnTo>
                <a:lnTo>
                  <a:pt x="8557323" y="636142"/>
                </a:lnTo>
                <a:lnTo>
                  <a:pt x="8472106" y="665099"/>
                </a:lnTo>
                <a:lnTo>
                  <a:pt x="8384857" y="691896"/>
                </a:lnTo>
                <a:lnTo>
                  <a:pt x="8295449" y="718692"/>
                </a:lnTo>
                <a:lnTo>
                  <a:pt x="8201850" y="743330"/>
                </a:lnTo>
                <a:lnTo>
                  <a:pt x="8105965" y="763397"/>
                </a:lnTo>
                <a:lnTo>
                  <a:pt x="8005889" y="783463"/>
                </a:lnTo>
                <a:lnTo>
                  <a:pt x="7901622" y="801370"/>
                </a:lnTo>
                <a:lnTo>
                  <a:pt x="7793037" y="814704"/>
                </a:lnTo>
                <a:lnTo>
                  <a:pt x="7680261" y="828166"/>
                </a:lnTo>
                <a:lnTo>
                  <a:pt x="7563167" y="837057"/>
                </a:lnTo>
                <a:lnTo>
                  <a:pt x="7441882" y="845947"/>
                </a:lnTo>
                <a:lnTo>
                  <a:pt x="7314120" y="850391"/>
                </a:lnTo>
                <a:lnTo>
                  <a:pt x="7182167" y="850391"/>
                </a:lnTo>
                <a:lnTo>
                  <a:pt x="7043737" y="848233"/>
                </a:lnTo>
                <a:lnTo>
                  <a:pt x="6899084" y="843788"/>
                </a:lnTo>
                <a:lnTo>
                  <a:pt x="6749986" y="837057"/>
                </a:lnTo>
                <a:lnTo>
                  <a:pt x="6594665" y="825880"/>
                </a:lnTo>
                <a:lnTo>
                  <a:pt x="6430708" y="810260"/>
                </a:lnTo>
                <a:lnTo>
                  <a:pt x="6260401" y="792352"/>
                </a:lnTo>
                <a:lnTo>
                  <a:pt x="6083744" y="770127"/>
                </a:lnTo>
                <a:lnTo>
                  <a:pt x="5900737" y="745489"/>
                </a:lnTo>
                <a:lnTo>
                  <a:pt x="5709094" y="716534"/>
                </a:lnTo>
                <a:lnTo>
                  <a:pt x="5509069" y="683005"/>
                </a:lnTo>
                <a:lnTo>
                  <a:pt x="5302567" y="645033"/>
                </a:lnTo>
                <a:lnTo>
                  <a:pt x="5085397" y="602614"/>
                </a:lnTo>
                <a:lnTo>
                  <a:pt x="4861877" y="558038"/>
                </a:lnTo>
                <a:lnTo>
                  <a:pt x="4627689" y="506729"/>
                </a:lnTo>
                <a:lnTo>
                  <a:pt x="4387151" y="453136"/>
                </a:lnTo>
                <a:lnTo>
                  <a:pt x="4136072" y="395097"/>
                </a:lnTo>
                <a:lnTo>
                  <a:pt x="3874198" y="330326"/>
                </a:lnTo>
                <a:lnTo>
                  <a:pt x="3614483" y="267842"/>
                </a:lnTo>
                <a:lnTo>
                  <a:pt x="3363277" y="214249"/>
                </a:lnTo>
                <a:lnTo>
                  <a:pt x="3122739" y="165226"/>
                </a:lnTo>
                <a:lnTo>
                  <a:pt x="2892869" y="124967"/>
                </a:lnTo>
                <a:lnTo>
                  <a:pt x="2673667" y="91566"/>
                </a:lnTo>
                <a:lnTo>
                  <a:pt x="2462847" y="62484"/>
                </a:lnTo>
                <a:lnTo>
                  <a:pt x="2262822" y="40132"/>
                </a:lnTo>
                <a:lnTo>
                  <a:pt x="2073338" y="22351"/>
                </a:lnTo>
                <a:lnTo>
                  <a:pt x="1890204" y="11175"/>
                </a:lnTo>
                <a:lnTo>
                  <a:pt x="1720024" y="2286"/>
                </a:lnTo>
                <a:lnTo>
                  <a:pt x="1556067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00" name="bg object 2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201" name="PlaceHolder 8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Для правки текста заглавия щёлкните мышью</a:t>
            </a:r>
          </a:p>
        </p:txBody>
      </p:sp>
      <p:sp>
        <p:nvSpPr>
          <p:cNvPr id="202" name="PlaceHolder 9"/>
          <p:cNvSpPr>
            <a:spLocks noGrp="1"/>
          </p:cNvSpPr>
          <p:nvPr>
            <p:ph type="body"/>
          </p:nvPr>
        </p:nvSpPr>
        <p:spPr>
          <a:xfrm>
            <a:off x="457200" y="1577520"/>
            <a:ext cx="3977280" cy="4547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431800" indent="-323850" algn="ctr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Для правки структуры щёлкните мышью</a:t>
            </a:r>
          </a:p>
          <a:p>
            <a:pPr marL="864235" lvl="1" indent="-323850" algn="ctr">
              <a:spcBef>
                <a:spcPts val="113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Второй уровень структуры</a:t>
            </a:r>
          </a:p>
          <a:p>
            <a:pPr marL="1296035" lvl="2" indent="-288290" algn="ctr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Третий уровень структуры</a:t>
            </a:r>
          </a:p>
          <a:p>
            <a:pPr marL="1727835" lvl="3" indent="-215900" algn="ctr">
              <a:spcBef>
                <a:spcPts val="56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Четвёртый уровень структуры</a:t>
            </a:r>
          </a:p>
          <a:p>
            <a:pPr marL="2160270" lvl="4" indent="-215900" algn="ctr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Пятый уровень структуры</a:t>
            </a:r>
          </a:p>
          <a:p>
            <a:pPr marL="2592070" lvl="5" indent="-215900" algn="ctr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Шестой уровень структуры</a:t>
            </a:r>
          </a:p>
          <a:p>
            <a:pPr marL="3023870" lvl="6" indent="-215900" algn="ctr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Седьмой уровень структуры</a:t>
            </a:r>
          </a:p>
        </p:txBody>
      </p:sp>
      <p:sp>
        <p:nvSpPr>
          <p:cNvPr id="203" name="PlaceHolder 10"/>
          <p:cNvSpPr>
            <a:spLocks noGrp="1"/>
          </p:cNvSpPr>
          <p:nvPr>
            <p:ph type="body"/>
          </p:nvPr>
        </p:nvSpPr>
        <p:spPr>
          <a:xfrm>
            <a:off x="4709160" y="1577520"/>
            <a:ext cx="3977280" cy="4547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431800" indent="-323850" algn="ctr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Для правки структуры щёлкните мышью</a:t>
            </a:r>
          </a:p>
          <a:p>
            <a:pPr marL="864235" lvl="1" indent="-323850" algn="ctr">
              <a:spcBef>
                <a:spcPts val="113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Второй уровень структуры</a:t>
            </a:r>
          </a:p>
          <a:p>
            <a:pPr marL="1296035" lvl="2" indent="-288290" algn="ctr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Третий уровень структуры</a:t>
            </a:r>
          </a:p>
          <a:p>
            <a:pPr marL="1727835" lvl="3" indent="-215900" algn="ctr">
              <a:spcBef>
                <a:spcPts val="56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Четвёртый уровень структуры</a:t>
            </a:r>
          </a:p>
          <a:p>
            <a:pPr marL="2160270" lvl="4" indent="-215900" algn="ctr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Пятый уровень структуры</a:t>
            </a:r>
          </a:p>
          <a:p>
            <a:pPr marL="2592070" lvl="5" indent="-215900" algn="ctr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Шестой уровень структуры</a:t>
            </a:r>
          </a:p>
          <a:p>
            <a:pPr marL="3023870" lvl="6" indent="-215900" algn="ctr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Седьмой уровень структуры</a:t>
            </a:r>
          </a:p>
        </p:txBody>
      </p:sp>
      <p:sp>
        <p:nvSpPr>
          <p:cNvPr id="204" name="PlaceHolder 11"/>
          <p:cNvSpPr>
            <a:spLocks noGrp="1"/>
          </p:cNvSpPr>
          <p:nvPr>
            <p:ph type="ftr"/>
          </p:nvPr>
        </p:nvSpPr>
        <p:spPr>
          <a:xfrm>
            <a:off x="3108960" y="6378120"/>
            <a:ext cx="2925720" cy="342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400" b="0" strike="noStrike" spc="-1">
              <a:latin typeface="Times New Roman" panose="02020603050405020304"/>
            </a:endParaRPr>
          </a:p>
        </p:txBody>
      </p:sp>
      <p:sp>
        <p:nvSpPr>
          <p:cNvPr id="205" name="PlaceHolder 12"/>
          <p:cNvSpPr>
            <a:spLocks noGrp="1"/>
          </p:cNvSpPr>
          <p:nvPr>
            <p:ph type="dt"/>
          </p:nvPr>
        </p:nvSpPr>
        <p:spPr>
          <a:xfrm>
            <a:off x="457200" y="6378120"/>
            <a:ext cx="2102760" cy="342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fld id="{18DA7443-CF77-48F9-8489-7711860E7B0D}" type="datetime">
              <a:rPr lang="en-US" sz="1800" b="0" strike="noStrike" spc="-1">
                <a:solidFill>
                  <a:srgbClr val="B2B2B2"/>
                </a:solidFill>
                <a:latin typeface="Calibri" panose="020F0502020204030204"/>
              </a:rPr>
              <a:t>4/20/2023</a:t>
            </a:fld>
            <a:endParaRPr lang="ru-RU" sz="1800" b="0" strike="noStrike" spc="-1">
              <a:latin typeface="Times New Roman" panose="02020603050405020304"/>
            </a:endParaRPr>
          </a:p>
        </p:txBody>
      </p:sp>
      <p:sp>
        <p:nvSpPr>
          <p:cNvPr id="206" name="PlaceHolder 13"/>
          <p:cNvSpPr>
            <a:spLocks noGrp="1"/>
          </p:cNvSpPr>
          <p:nvPr>
            <p:ph type="sldNum"/>
          </p:nvPr>
        </p:nvSpPr>
        <p:spPr>
          <a:xfrm>
            <a:off x="6583680" y="6378120"/>
            <a:ext cx="2102760" cy="342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</a:pPr>
            <a:fld id="{16D613CB-8DB7-4FF3-9ED7-4C1637746585}" type="slidenum">
              <a:rPr lang="ru-RU" sz="1800" b="0" strike="noStrike" spc="-1">
                <a:solidFill>
                  <a:srgbClr val="B2B2B2"/>
                </a:solidFill>
                <a:latin typeface="Calibri" panose="020F0502020204030204"/>
              </a:rPr>
              <a:t>‹#›</a:t>
            </a:fld>
            <a:endParaRPr lang="ru-RU" sz="1800" b="0" strike="noStrike" spc="-1">
              <a:latin typeface="Times New Roman" panose="020206030504050203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Relationship Id="rId4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5" Type="http://schemas.openxmlformats.org/officeDocument/2006/relationships/chart" Target="../charts/chart8.xml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chart" Target="../charts/char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TextShape 1"/>
          <p:cNvSpPr txBox="1"/>
          <p:nvPr/>
        </p:nvSpPr>
        <p:spPr>
          <a:xfrm>
            <a:off x="985320" y="1660680"/>
            <a:ext cx="7173000" cy="165888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>
            <a:no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lang="ru-RU" sz="3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Исполнение</a:t>
            </a:r>
            <a:r>
              <a:rPr lang="ru-RU" sz="3600" b="0" strike="noStrike" spc="-4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3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бюджета </a:t>
            </a:r>
            <a:r>
              <a:rPr lang="ru-RU" sz="3600" b="0" strike="noStrike" spc="-1" dirty="0" err="1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</a:t>
            </a:r>
            <a:r>
              <a:rPr lang="ru-RU" sz="3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</a:t>
            </a:r>
            <a:br>
              <a:rPr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3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Туринского</a:t>
            </a:r>
            <a:r>
              <a:rPr lang="ru-RU" sz="3600" b="0" strike="noStrike" spc="-3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3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муниципального</a:t>
            </a:r>
            <a:r>
              <a:rPr lang="ru-RU" sz="3600" b="0" strike="noStrike" spc="-5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3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района </a:t>
            </a:r>
            <a:r>
              <a:rPr lang="ru-RU" sz="3600" b="0" strike="noStrike" spc="-88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3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</a:t>
            </a:r>
            <a:r>
              <a:rPr lang="ru-RU" sz="3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3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2022 </a:t>
            </a:r>
            <a:r>
              <a:rPr lang="ru-RU" sz="3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</a:t>
            </a:r>
            <a:endParaRPr lang="ru-RU" sz="3600" b="0" strike="noStrike" spc="-1" dirty="0">
              <a:solidFill>
                <a:srgbClr val="0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3" name="TextShape 1"/>
          <p:cNvSpPr txBox="1"/>
          <p:nvPr/>
        </p:nvSpPr>
        <p:spPr>
          <a:xfrm>
            <a:off x="1115616" y="5949280"/>
            <a:ext cx="7173000" cy="648072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>
            <a:no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Утверждённого решением Думы </a:t>
            </a:r>
            <a:r>
              <a:rPr lang="ru-RU" sz="1600" b="0" strike="noStrike" spc="-7" dirty="0" err="1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-Туринского муниципального района</a:t>
            </a:r>
            <a:r>
              <a:rPr lang="en-US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от --</a:t>
            </a:r>
            <a:r>
              <a:rPr lang="ru-RU" sz="1600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.</a:t>
            </a:r>
            <a:r>
              <a:rPr lang="en-US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05</a:t>
            </a:r>
            <a:r>
              <a:rPr lang="ru-RU" sz="1600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.2023 №---</a:t>
            </a:r>
            <a:endParaRPr lang="ru-RU" sz="1600" b="0" strike="noStrike" spc="-1" dirty="0">
              <a:solidFill>
                <a:srgbClr val="0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" name="Group 1"/>
          <p:cNvGrpSpPr/>
          <p:nvPr/>
        </p:nvGrpSpPr>
        <p:grpSpPr>
          <a:xfrm>
            <a:off x="244440" y="1909800"/>
            <a:ext cx="8654760" cy="4157640"/>
            <a:chOff x="244440" y="1909800"/>
            <a:chExt cx="8654760" cy="4157640"/>
          </a:xfrm>
        </p:grpSpPr>
        <p:pic>
          <p:nvPicPr>
            <p:cNvPr id="360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0920" y="1915920"/>
              <a:ext cx="8642160" cy="41446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61" name="CustomShape 2"/>
            <p:cNvSpPr/>
            <p:nvPr/>
          </p:nvSpPr>
          <p:spPr>
            <a:xfrm>
              <a:off x="2916360" y="1909800"/>
              <a:ext cx="3311280" cy="4157640"/>
            </a:xfrm>
            <a:custGeom>
              <a:avLst/>
              <a:gdLst/>
              <a:ahLst/>
              <a:cxnLst/>
              <a:rect l="l" t="t" r="r" b="b"/>
              <a:pathLst>
                <a:path w="3311525" h="4157979">
                  <a:moveTo>
                    <a:pt x="0" y="0"/>
                  </a:moveTo>
                  <a:lnTo>
                    <a:pt x="0" y="4157814"/>
                  </a:lnTo>
                  <a:moveTo>
                    <a:pt x="3311525" y="0"/>
                  </a:moveTo>
                  <a:lnTo>
                    <a:pt x="3311525" y="4157814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2" name="CustomShape 3"/>
            <p:cNvSpPr/>
            <p:nvPr/>
          </p:nvSpPr>
          <p:spPr>
            <a:xfrm>
              <a:off x="244440" y="2556000"/>
              <a:ext cx="8654760" cy="360"/>
            </a:xfrm>
            <a:custGeom>
              <a:avLst/>
              <a:gdLst/>
              <a:ahLst/>
              <a:cxnLst/>
              <a:rect l="l" t="t" r="r" b="b"/>
              <a:pathLst>
                <a:path w="8655050">
                  <a:moveTo>
                    <a:pt x="0" y="0"/>
                  </a:moveTo>
                  <a:lnTo>
                    <a:pt x="8655050" y="0"/>
                  </a:lnTo>
                </a:path>
              </a:pathLst>
            </a:custGeom>
            <a:noFill/>
            <a:ln w="3810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3" name="CustomShape 4"/>
            <p:cNvSpPr/>
            <p:nvPr/>
          </p:nvSpPr>
          <p:spPr>
            <a:xfrm>
              <a:off x="244440" y="1909800"/>
              <a:ext cx="8654760" cy="4157640"/>
            </a:xfrm>
            <a:custGeom>
              <a:avLst/>
              <a:gdLst/>
              <a:ahLst/>
              <a:cxnLst/>
              <a:rect l="l" t="t" r="r" b="b"/>
              <a:pathLst>
                <a:path w="8655050" h="4157979">
                  <a:moveTo>
                    <a:pt x="6350" y="0"/>
                  </a:moveTo>
                  <a:lnTo>
                    <a:pt x="6350" y="4157814"/>
                  </a:lnTo>
                  <a:moveTo>
                    <a:pt x="8648700" y="0"/>
                  </a:moveTo>
                  <a:lnTo>
                    <a:pt x="8648700" y="4157814"/>
                  </a:lnTo>
                  <a:moveTo>
                    <a:pt x="0" y="6350"/>
                  </a:moveTo>
                  <a:lnTo>
                    <a:pt x="8655050" y="6350"/>
                  </a:lnTo>
                  <a:moveTo>
                    <a:pt x="0" y="4151464"/>
                  </a:moveTo>
                  <a:lnTo>
                    <a:pt x="8655050" y="4151464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64" name="CustomShape 5"/>
          <p:cNvSpPr/>
          <p:nvPr/>
        </p:nvSpPr>
        <p:spPr>
          <a:xfrm>
            <a:off x="801000" y="1941840"/>
            <a:ext cx="1563480" cy="561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273050" indent="-260350">
              <a:lnSpc>
                <a:spcPct val="100000"/>
              </a:lnSpc>
              <a:spcBef>
                <a:spcPts val="100"/>
              </a:spcBef>
              <a:tabLst>
                <a:tab pos="0" algn="l"/>
              </a:tabLst>
            </a:pPr>
            <a:r>
              <a:rPr lang="ru-RU" sz="18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НАЛ</a:t>
            </a:r>
            <a:r>
              <a:rPr lang="ru-RU" sz="1800" b="1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</a:t>
            </a:r>
            <a:r>
              <a:rPr lang="ru-RU" sz="1800" b="1" strike="noStrike" spc="-5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</a:t>
            </a:r>
            <a:r>
              <a:rPr lang="ru-RU" sz="18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ОВЫЕ  </a:t>
            </a:r>
            <a:r>
              <a:rPr lang="ru-RU" sz="1800" b="1" strike="noStrike" spc="-5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ДОХОДЫ</a:t>
            </a: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365" name="CustomShape 6"/>
          <p:cNvSpPr/>
          <p:nvPr/>
        </p:nvSpPr>
        <p:spPr>
          <a:xfrm>
            <a:off x="3087360" y="1941840"/>
            <a:ext cx="2972160" cy="28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НЕНАЛОГОВЫЕ</a:t>
            </a:r>
            <a:r>
              <a:rPr lang="ru-RU" sz="1800" b="1" strike="noStrike" spc="-7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5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ДОХОДЫ</a:t>
            </a: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366" name="CustomShape 7"/>
          <p:cNvSpPr/>
          <p:nvPr/>
        </p:nvSpPr>
        <p:spPr>
          <a:xfrm>
            <a:off x="6513840" y="1941840"/>
            <a:ext cx="2095920" cy="5667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13030" indent="-100330">
              <a:lnSpc>
                <a:spcPct val="100000"/>
              </a:lnSpc>
              <a:spcBef>
                <a:spcPts val="100"/>
              </a:spcBef>
              <a:tabLst>
                <a:tab pos="0" algn="l"/>
              </a:tabLst>
            </a:pPr>
            <a:r>
              <a:rPr lang="ru-RU" sz="18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</a:t>
            </a:r>
            <a:r>
              <a:rPr lang="ru-RU" sz="1800" b="1" strike="noStrike" spc="2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Е</a:t>
            </a:r>
            <a:r>
              <a:rPr lang="ru-RU" sz="18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ЗВ</a:t>
            </a:r>
            <a:r>
              <a:rPr lang="ru-RU" sz="1800" b="1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</a:t>
            </a:r>
            <a:r>
              <a:rPr lang="ru-RU" sz="18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</a:t>
            </a:r>
            <a:r>
              <a:rPr lang="ru-RU" sz="1800" b="1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</a:t>
            </a:r>
            <a:r>
              <a:rPr lang="ru-RU" sz="1800" b="1" strike="noStrike" spc="18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Е</a:t>
            </a:r>
            <a:r>
              <a:rPr lang="ru-RU" sz="1800" b="1" strike="noStrike" spc="-11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</a:t>
            </a:r>
            <a:r>
              <a:rPr lang="ru-RU" sz="18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ДНЫЕ  ПОСТУПЛЕНИЯ</a:t>
            </a: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367" name="CustomShape 8"/>
          <p:cNvSpPr/>
          <p:nvPr/>
        </p:nvSpPr>
        <p:spPr>
          <a:xfrm>
            <a:off x="329760" y="2583720"/>
            <a:ext cx="2506680" cy="345945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240" rIns="0" bIns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Поступления</a:t>
            </a:r>
            <a:r>
              <a:rPr lang="ru-RU" sz="1600" b="0" strike="noStrike" spc="18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от</a:t>
            </a:r>
            <a:r>
              <a:rPr lang="ru-RU" sz="1600" b="0" strike="noStrike" spc="-2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уплаты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налогов,</a:t>
            </a:r>
            <a:r>
              <a:rPr lang="ru-RU" sz="1600" b="0" strike="noStrike" spc="-60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установленных </a:t>
            </a:r>
            <a:r>
              <a:rPr lang="ru-RU" sz="1600" b="0" strike="noStrike" spc="-38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Налоговым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кодексом </a:t>
            </a:r>
            <a:r>
              <a:rPr lang="ru-RU" sz="1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Российской Федерации, </a:t>
            </a:r>
            <a:r>
              <a:rPr lang="ru-RU" sz="1600" b="0" strike="noStrike" spc="-38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например: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298450" indent="-28575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600" b="0" strike="noStrike" spc="-8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Налог</a:t>
            </a:r>
            <a:r>
              <a:rPr lang="ru-RU" sz="1600" b="0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</a:t>
            </a: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доходы </a:t>
            </a:r>
            <a:r>
              <a:rPr lang="ru-RU" sz="1600" b="0" strike="noStrike" spc="-38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физических</a:t>
            </a:r>
            <a:r>
              <a:rPr lang="ru-RU" sz="1600" b="0" strike="noStrike" spc="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лиц;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298450" indent="-285750" algn="just">
              <a:lnSpc>
                <a:spcPct val="100000"/>
              </a:lnSpc>
              <a:spcBef>
                <a:spcPts val="5"/>
              </a:spcBef>
              <a:buFont typeface="Wingdings" panose="05000000000000000000" pitchFamily="2" charset="2"/>
              <a:buChar char="ü"/>
            </a:pPr>
            <a:r>
              <a:rPr lang="ru-RU" sz="1600" b="0" strike="noStrike" spc="-5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Земельный</a:t>
            </a:r>
            <a:r>
              <a:rPr lang="ru-RU" sz="1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налог;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298450" indent="-28575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</a:t>
            </a:r>
            <a:r>
              <a:rPr lang="ru-RU" sz="1600" b="0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л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ог</a:t>
            </a:r>
            <a:r>
              <a:rPr lang="ru-RU" sz="16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а</a:t>
            </a:r>
            <a:r>
              <a:rPr lang="ru-RU" sz="1600" b="0" strike="noStrike" spc="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им</a:t>
            </a:r>
            <a:r>
              <a:rPr lang="ru-RU" sz="1600" b="0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</a:t>
            </a: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щ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ество  физических</a:t>
            </a:r>
            <a:r>
              <a:rPr lang="ru-RU" sz="1600" b="0" strike="noStrike" spc="2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лиц;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298450" indent="-28575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600" b="0" strike="noStrike" spc="-4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Госпошлина;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298450" indent="-28575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600" b="0" strike="noStrike" spc="-8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Налог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на</a:t>
            </a:r>
            <a:r>
              <a:rPr lang="ru-RU" sz="1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совокупный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" algn="just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доход;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298450" indent="-28575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600" b="0" strike="noStrike" spc="-7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акцизы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368" name="CustomShape 9"/>
          <p:cNvSpPr/>
          <p:nvPr/>
        </p:nvSpPr>
        <p:spPr>
          <a:xfrm>
            <a:off x="2995560" y="2583720"/>
            <a:ext cx="3112920" cy="321323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240" rIns="0" bIns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Поступления</a:t>
            </a:r>
            <a:r>
              <a:rPr lang="ru-RU" sz="1600" b="0" strike="noStrike" spc="3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от </a:t>
            </a: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уплаты</a:t>
            </a:r>
            <a:r>
              <a:rPr lang="ru-RU" sz="1600" b="0" strike="noStrike" spc="2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других </a:t>
            </a:r>
            <a:r>
              <a:rPr lang="ru-RU" sz="1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пошлин</a:t>
            </a:r>
            <a:r>
              <a:rPr lang="ru-RU" sz="1600" b="0" strike="noStrike" spc="18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</a:t>
            </a:r>
            <a:r>
              <a:rPr lang="ru-RU" sz="16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сборов,</a:t>
            </a:r>
            <a:r>
              <a:rPr lang="ru-RU" sz="1600" b="0" strike="noStrike" spc="-3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установленных </a:t>
            </a:r>
            <a:r>
              <a:rPr lang="ru-RU" sz="1600" b="0" strike="noStrike" spc="-38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законодательством</a:t>
            </a:r>
            <a:r>
              <a:rPr lang="ru-RU" sz="16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Российской </a:t>
            </a:r>
            <a:r>
              <a:rPr lang="ru-RU" sz="1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Федерации,</a:t>
            </a:r>
            <a:r>
              <a:rPr lang="ru-RU" sz="1600" b="0" strike="noStrike" spc="2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а</a:t>
            </a:r>
            <a:r>
              <a:rPr lang="ru-RU" sz="1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также</a:t>
            </a:r>
            <a:r>
              <a:rPr lang="ru-RU" sz="1600" b="0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штрафов</a:t>
            </a:r>
            <a:r>
              <a:rPr lang="ru-RU" sz="1600" b="0" strike="noStrike" spc="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 </a:t>
            </a:r>
            <a:r>
              <a:rPr lang="ru-RU" sz="1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нарушение</a:t>
            </a:r>
            <a:r>
              <a:rPr lang="ru-RU" sz="1600" b="0" strike="noStrike" spc="5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законодательства, </a:t>
            </a:r>
            <a:r>
              <a:rPr lang="ru-RU" sz="1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например: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297815" indent="-285750" algn="just">
              <a:lnSpc>
                <a:spcPct val="100000"/>
              </a:lnSpc>
              <a:buClr>
                <a:srgbClr val="000000"/>
              </a:buClr>
              <a:buSzPct val="94000"/>
              <a:buFont typeface="Wingdings" panose="05000000000000000000" pitchFamily="2" charset="2"/>
              <a:buChar char="ü"/>
              <a:tabLst>
                <a:tab pos="172720" algn="l"/>
              </a:tabLst>
            </a:pP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Доходы</a:t>
            </a:r>
            <a:r>
              <a:rPr lang="ru-RU" sz="1600" b="0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от</a:t>
            </a: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использования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  <a:tabLst>
                <a:tab pos="172720" algn="l"/>
              </a:tabLst>
            </a:pP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муниципального</a:t>
            </a:r>
            <a:r>
              <a:rPr lang="ru-RU" sz="1600" b="0" strike="noStrike" spc="2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имущества;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285750" indent="-285750" algn="just">
              <a:lnSpc>
                <a:spcPct val="100000"/>
              </a:lnSpc>
              <a:buClr>
                <a:srgbClr val="000000"/>
              </a:buClr>
              <a:buSzPct val="94000"/>
              <a:buFont typeface="Wingdings" panose="05000000000000000000" pitchFamily="2" charset="2"/>
              <a:buChar char="ü"/>
              <a:tabLst>
                <a:tab pos="172720" algn="l"/>
              </a:tabLst>
            </a:pP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Штрафы,</a:t>
            </a:r>
            <a:r>
              <a:rPr lang="ru-RU" sz="1600" b="0" strike="noStrike" spc="783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санкции, </a:t>
            </a:r>
            <a:r>
              <a:rPr lang="ru-RU" sz="1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возмещение ущерба;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297815" indent="-285750" algn="just">
              <a:lnSpc>
                <a:spcPct val="100000"/>
              </a:lnSpc>
              <a:buClr>
                <a:srgbClr val="000000"/>
              </a:buClr>
              <a:buSzPct val="94000"/>
              <a:buFont typeface="Wingdings" panose="05000000000000000000" pitchFamily="2" charset="2"/>
              <a:buChar char="ü"/>
              <a:tabLst>
                <a:tab pos="172720" algn="l"/>
              </a:tabLst>
            </a:pP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Доходы</a:t>
            </a:r>
            <a:r>
              <a:rPr lang="ru-RU" sz="1600" b="0" strike="noStrike" spc="-2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от</a:t>
            </a:r>
            <a:r>
              <a:rPr lang="ru-RU" sz="1600" b="0" strike="noStrike" spc="-2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продажи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" algn="just">
              <a:lnSpc>
                <a:spcPct val="100000"/>
              </a:lnSpc>
              <a:tabLst>
                <a:tab pos="172720" algn="l"/>
              </a:tabLst>
            </a:pP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материальных</a:t>
            </a:r>
            <a:r>
              <a:rPr lang="ru-RU" sz="1600" b="0" strike="noStrike" spc="3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</a:t>
            </a: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нематериальных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" algn="just">
              <a:lnSpc>
                <a:spcPct val="100000"/>
              </a:lnSpc>
              <a:tabLst>
                <a:tab pos="172720" algn="l"/>
              </a:tabLst>
            </a:pP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активов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369" name="CustomShape 10"/>
          <p:cNvSpPr/>
          <p:nvPr/>
        </p:nvSpPr>
        <p:spPr>
          <a:xfrm>
            <a:off x="6307560" y="2583720"/>
            <a:ext cx="2461320" cy="198213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240" rIns="0" bIns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Поступления</a:t>
            </a:r>
            <a:r>
              <a:rPr lang="ru-RU" sz="1600" b="0" strike="noStrike" spc="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от</a:t>
            </a:r>
            <a:r>
              <a:rPr lang="ru-RU" sz="1600" b="0" strike="noStrike" spc="-2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других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" algn="just">
              <a:lnSpc>
                <a:spcPct val="100000"/>
              </a:lnSpc>
            </a:pP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бюджетов</a:t>
            </a:r>
            <a:r>
              <a:rPr lang="ru-RU" sz="1600" b="0" strike="noStrike" spc="-5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(межбюджетные </a:t>
            </a:r>
            <a:r>
              <a:rPr lang="ru-RU" sz="1600" b="0" strike="noStrike" spc="-38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трансферты)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298450" indent="-28575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600" b="0" strike="noStrike" spc="-5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Дотации;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298450" indent="-28575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600" b="0" strike="noStrike" spc="-5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Субсидии;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298450" indent="-28575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600" b="0" strike="noStrike" spc="-4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Субвенции;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298450" indent="-28575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Ин</a:t>
            </a:r>
            <a:r>
              <a:rPr lang="ru-RU" sz="1600" b="0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ы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е</a:t>
            </a:r>
            <a:r>
              <a:rPr lang="ru-RU" sz="1600" b="0" strike="noStrike" spc="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межбюджетн</a:t>
            </a:r>
            <a:r>
              <a:rPr lang="ru-RU" sz="1600" b="0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ы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е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трансферты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370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9640" y="260280"/>
            <a:ext cx="8229240" cy="1252080"/>
          </a:xfrm>
          <a:prstGeom prst="rect">
            <a:avLst/>
          </a:prstGeom>
          <a:ln w="0">
            <a:noFill/>
          </a:ln>
        </p:spPr>
      </p:pic>
      <p:sp>
        <p:nvSpPr>
          <p:cNvPr id="371" name="CustomShape 11"/>
          <p:cNvSpPr/>
          <p:nvPr/>
        </p:nvSpPr>
        <p:spPr>
          <a:xfrm>
            <a:off x="539640" y="260280"/>
            <a:ext cx="8229240" cy="1166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6408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ts val="505"/>
              </a:spcBef>
            </a:pPr>
            <a:r>
              <a:rPr lang="ru-RU" sz="3200" b="1" strike="noStrike" spc="-97" dirty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ДОХОДЫ</a:t>
            </a:r>
            <a:r>
              <a:rPr lang="ru-RU" sz="3200" b="1" strike="noStrike" spc="-75" dirty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3200" b="1" strike="noStrike" spc="-55" dirty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БЮДЖЕТА</a:t>
            </a:r>
            <a:endParaRPr lang="ru-RU" sz="3200" b="0" strike="noStrike" spc="-1" dirty="0">
              <a:solidFill>
                <a:schemeClr val="accent2">
                  <a:lumMod val="50000"/>
                </a:schemeClr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488315" algn="ctr">
              <a:lnSpc>
                <a:spcPct val="100000"/>
              </a:lnSpc>
              <a:spcBef>
                <a:spcPts val="40"/>
              </a:spcBef>
            </a:pPr>
            <a:r>
              <a:rPr lang="ru-RU" sz="2000" b="1" strike="noStrike" spc="-32" dirty="0">
                <a:solidFill>
                  <a:srgbClr val="FFC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Доходы </a:t>
            </a:r>
            <a:r>
              <a:rPr lang="ru-RU" sz="2000" b="1" strike="noStrike" spc="-21" dirty="0">
                <a:solidFill>
                  <a:srgbClr val="FFC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бюджета </a:t>
            </a:r>
            <a:r>
              <a:rPr lang="ru-RU" sz="2000" b="1" strike="noStrike" spc="-12" dirty="0">
                <a:solidFill>
                  <a:srgbClr val="FFC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–безвозмездные </a:t>
            </a:r>
            <a:r>
              <a:rPr lang="ru-RU" sz="2000" b="1" strike="noStrike" spc="-1" dirty="0">
                <a:solidFill>
                  <a:srgbClr val="FFC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 </a:t>
            </a:r>
            <a:r>
              <a:rPr lang="ru-RU" sz="2000" b="1" strike="noStrike" spc="-12" dirty="0">
                <a:solidFill>
                  <a:srgbClr val="FFC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безвозвратные </a:t>
            </a:r>
            <a:r>
              <a:rPr lang="ru-RU" sz="2000" b="1" strike="noStrike" spc="-7" dirty="0">
                <a:solidFill>
                  <a:srgbClr val="FFC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поступления </a:t>
            </a:r>
            <a:r>
              <a:rPr lang="ru-RU" sz="2000" b="1" strike="noStrike" spc="-486" dirty="0">
                <a:solidFill>
                  <a:srgbClr val="FFC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1" strike="noStrike" spc="-7" dirty="0">
                <a:solidFill>
                  <a:srgbClr val="FFC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денежных средств</a:t>
            </a:r>
            <a:r>
              <a:rPr lang="ru-RU" sz="2000" b="1" strike="noStrike" spc="-15" dirty="0">
                <a:solidFill>
                  <a:srgbClr val="FFC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1" strike="noStrike" spc="-1" dirty="0">
                <a:solidFill>
                  <a:srgbClr val="FFC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</a:t>
            </a:r>
            <a:r>
              <a:rPr lang="ru-RU" sz="2000" b="1" strike="noStrike" spc="-26" dirty="0">
                <a:solidFill>
                  <a:srgbClr val="FFC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</a:t>
            </a:r>
            <a:endParaRPr lang="ru-RU" sz="20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2" name="Group 1"/>
          <p:cNvGrpSpPr/>
          <p:nvPr/>
        </p:nvGrpSpPr>
        <p:grpSpPr>
          <a:xfrm>
            <a:off x="210960" y="1679400"/>
            <a:ext cx="8723160" cy="4975200"/>
            <a:chOff x="210960" y="1679400"/>
            <a:chExt cx="8723160" cy="4975200"/>
          </a:xfrm>
        </p:grpSpPr>
        <p:sp>
          <p:nvSpPr>
            <p:cNvPr id="373" name="CustomShape 2"/>
            <p:cNvSpPr/>
            <p:nvPr/>
          </p:nvSpPr>
          <p:spPr>
            <a:xfrm>
              <a:off x="210960" y="1679400"/>
              <a:ext cx="8723160" cy="1329840"/>
            </a:xfrm>
            <a:custGeom>
              <a:avLst/>
              <a:gdLst/>
              <a:ahLst/>
              <a:cxnLst/>
              <a:rect l="l" t="t" r="r" b="b"/>
              <a:pathLst>
                <a:path w="8723630" h="1330325">
                  <a:moveTo>
                    <a:pt x="1556067" y="0"/>
                  </a:moveTo>
                  <a:lnTo>
                    <a:pt x="1402778" y="0"/>
                  </a:lnTo>
                  <a:lnTo>
                    <a:pt x="1257998" y="4445"/>
                  </a:lnTo>
                  <a:lnTo>
                    <a:pt x="1121854" y="11175"/>
                  </a:lnTo>
                  <a:lnTo>
                    <a:pt x="994092" y="22351"/>
                  </a:lnTo>
                  <a:lnTo>
                    <a:pt x="874890" y="33527"/>
                  </a:lnTo>
                  <a:lnTo>
                    <a:pt x="762063" y="49149"/>
                  </a:lnTo>
                  <a:lnTo>
                    <a:pt x="659891" y="64770"/>
                  </a:lnTo>
                  <a:lnTo>
                    <a:pt x="564095" y="82550"/>
                  </a:lnTo>
                  <a:lnTo>
                    <a:pt x="478955" y="102615"/>
                  </a:lnTo>
                  <a:lnTo>
                    <a:pt x="398068" y="120523"/>
                  </a:lnTo>
                  <a:lnTo>
                    <a:pt x="327812" y="140588"/>
                  </a:lnTo>
                  <a:lnTo>
                    <a:pt x="206476" y="178562"/>
                  </a:lnTo>
                  <a:lnTo>
                    <a:pt x="157518" y="196469"/>
                  </a:lnTo>
                  <a:lnTo>
                    <a:pt x="51092" y="241046"/>
                  </a:lnTo>
                  <a:lnTo>
                    <a:pt x="0" y="267842"/>
                  </a:lnTo>
                  <a:lnTo>
                    <a:pt x="0" y="1330325"/>
                  </a:lnTo>
                  <a:lnTo>
                    <a:pt x="8718994" y="1330325"/>
                  </a:lnTo>
                  <a:lnTo>
                    <a:pt x="8723312" y="1323594"/>
                  </a:lnTo>
                  <a:lnTo>
                    <a:pt x="8723312" y="569213"/>
                  </a:lnTo>
                  <a:lnTo>
                    <a:pt x="8718994" y="571373"/>
                  </a:lnTo>
                  <a:lnTo>
                    <a:pt x="8638222" y="604901"/>
                  </a:lnTo>
                  <a:lnTo>
                    <a:pt x="8557323" y="636142"/>
                  </a:lnTo>
                  <a:lnTo>
                    <a:pt x="8472106" y="665099"/>
                  </a:lnTo>
                  <a:lnTo>
                    <a:pt x="8384857" y="691896"/>
                  </a:lnTo>
                  <a:lnTo>
                    <a:pt x="8295449" y="718692"/>
                  </a:lnTo>
                  <a:lnTo>
                    <a:pt x="8201850" y="743330"/>
                  </a:lnTo>
                  <a:lnTo>
                    <a:pt x="8105965" y="763397"/>
                  </a:lnTo>
                  <a:lnTo>
                    <a:pt x="8005889" y="783463"/>
                  </a:lnTo>
                  <a:lnTo>
                    <a:pt x="7901622" y="801370"/>
                  </a:lnTo>
                  <a:lnTo>
                    <a:pt x="7793037" y="814704"/>
                  </a:lnTo>
                  <a:lnTo>
                    <a:pt x="7680261" y="828166"/>
                  </a:lnTo>
                  <a:lnTo>
                    <a:pt x="7563167" y="837057"/>
                  </a:lnTo>
                  <a:lnTo>
                    <a:pt x="7441882" y="845947"/>
                  </a:lnTo>
                  <a:lnTo>
                    <a:pt x="7314120" y="850391"/>
                  </a:lnTo>
                  <a:lnTo>
                    <a:pt x="7182167" y="850391"/>
                  </a:lnTo>
                  <a:lnTo>
                    <a:pt x="7043737" y="848233"/>
                  </a:lnTo>
                  <a:lnTo>
                    <a:pt x="6899084" y="843788"/>
                  </a:lnTo>
                  <a:lnTo>
                    <a:pt x="6749986" y="837057"/>
                  </a:lnTo>
                  <a:lnTo>
                    <a:pt x="6594665" y="825880"/>
                  </a:lnTo>
                  <a:lnTo>
                    <a:pt x="6430708" y="810260"/>
                  </a:lnTo>
                  <a:lnTo>
                    <a:pt x="6260401" y="792352"/>
                  </a:lnTo>
                  <a:lnTo>
                    <a:pt x="6083744" y="770127"/>
                  </a:lnTo>
                  <a:lnTo>
                    <a:pt x="5900737" y="745489"/>
                  </a:lnTo>
                  <a:lnTo>
                    <a:pt x="5709094" y="716534"/>
                  </a:lnTo>
                  <a:lnTo>
                    <a:pt x="5509069" y="683005"/>
                  </a:lnTo>
                  <a:lnTo>
                    <a:pt x="5302567" y="645033"/>
                  </a:lnTo>
                  <a:lnTo>
                    <a:pt x="5085397" y="602614"/>
                  </a:lnTo>
                  <a:lnTo>
                    <a:pt x="4861877" y="558038"/>
                  </a:lnTo>
                  <a:lnTo>
                    <a:pt x="4627689" y="506729"/>
                  </a:lnTo>
                  <a:lnTo>
                    <a:pt x="4387151" y="453136"/>
                  </a:lnTo>
                  <a:lnTo>
                    <a:pt x="4136072" y="395097"/>
                  </a:lnTo>
                  <a:lnTo>
                    <a:pt x="3874198" y="330326"/>
                  </a:lnTo>
                  <a:lnTo>
                    <a:pt x="3614483" y="267842"/>
                  </a:lnTo>
                  <a:lnTo>
                    <a:pt x="3363277" y="214249"/>
                  </a:lnTo>
                  <a:lnTo>
                    <a:pt x="3122739" y="165226"/>
                  </a:lnTo>
                  <a:lnTo>
                    <a:pt x="2892869" y="124967"/>
                  </a:lnTo>
                  <a:lnTo>
                    <a:pt x="2673667" y="91566"/>
                  </a:lnTo>
                  <a:lnTo>
                    <a:pt x="2462847" y="62484"/>
                  </a:lnTo>
                  <a:lnTo>
                    <a:pt x="2262822" y="40132"/>
                  </a:lnTo>
                  <a:lnTo>
                    <a:pt x="2073338" y="22351"/>
                  </a:lnTo>
                  <a:lnTo>
                    <a:pt x="1890204" y="11175"/>
                  </a:lnTo>
                  <a:lnTo>
                    <a:pt x="1720024" y="2286"/>
                  </a:lnTo>
                  <a:lnTo>
                    <a:pt x="155606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37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0920" y="2349720"/>
              <a:ext cx="8642160" cy="42984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75" name="CustomShape 3"/>
            <p:cNvSpPr/>
            <p:nvPr/>
          </p:nvSpPr>
          <p:spPr>
            <a:xfrm>
              <a:off x="2843280" y="2343240"/>
              <a:ext cx="3168360" cy="4311360"/>
            </a:xfrm>
            <a:custGeom>
              <a:avLst/>
              <a:gdLst/>
              <a:ahLst/>
              <a:cxnLst/>
              <a:rect l="l" t="t" r="r" b="b"/>
              <a:pathLst>
                <a:path w="3168650" h="4311650">
                  <a:moveTo>
                    <a:pt x="0" y="0"/>
                  </a:moveTo>
                  <a:lnTo>
                    <a:pt x="0" y="4311650"/>
                  </a:lnTo>
                  <a:moveTo>
                    <a:pt x="3168650" y="0"/>
                  </a:moveTo>
                  <a:lnTo>
                    <a:pt x="3168650" y="431165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6" name="CustomShape 4"/>
            <p:cNvSpPr/>
            <p:nvPr/>
          </p:nvSpPr>
          <p:spPr>
            <a:xfrm>
              <a:off x="244440" y="3319560"/>
              <a:ext cx="8654760" cy="360"/>
            </a:xfrm>
            <a:custGeom>
              <a:avLst/>
              <a:gdLst/>
              <a:ahLst/>
              <a:cxnLst/>
              <a:rect l="l" t="t" r="r" b="b"/>
              <a:pathLst>
                <a:path w="8655050">
                  <a:moveTo>
                    <a:pt x="0" y="0"/>
                  </a:moveTo>
                  <a:lnTo>
                    <a:pt x="8655050" y="0"/>
                  </a:lnTo>
                </a:path>
              </a:pathLst>
            </a:custGeom>
            <a:noFill/>
            <a:ln w="3810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7" name="CustomShape 5"/>
            <p:cNvSpPr/>
            <p:nvPr/>
          </p:nvSpPr>
          <p:spPr>
            <a:xfrm>
              <a:off x="244440" y="2343240"/>
              <a:ext cx="8654760" cy="4311360"/>
            </a:xfrm>
            <a:custGeom>
              <a:avLst/>
              <a:gdLst/>
              <a:ahLst/>
              <a:cxnLst/>
              <a:rect l="l" t="t" r="r" b="b"/>
              <a:pathLst>
                <a:path w="8655050" h="4311650">
                  <a:moveTo>
                    <a:pt x="0" y="1849374"/>
                  </a:moveTo>
                  <a:lnTo>
                    <a:pt x="8655050" y="1849374"/>
                  </a:lnTo>
                  <a:moveTo>
                    <a:pt x="0" y="3238500"/>
                  </a:moveTo>
                  <a:lnTo>
                    <a:pt x="8655050" y="3238500"/>
                  </a:lnTo>
                  <a:moveTo>
                    <a:pt x="6350" y="0"/>
                  </a:moveTo>
                  <a:lnTo>
                    <a:pt x="6350" y="4311650"/>
                  </a:lnTo>
                  <a:moveTo>
                    <a:pt x="8648700" y="0"/>
                  </a:moveTo>
                  <a:lnTo>
                    <a:pt x="8648700" y="4311650"/>
                  </a:lnTo>
                  <a:moveTo>
                    <a:pt x="0" y="6350"/>
                  </a:moveTo>
                  <a:lnTo>
                    <a:pt x="8655050" y="6350"/>
                  </a:lnTo>
                  <a:moveTo>
                    <a:pt x="0" y="4305300"/>
                  </a:moveTo>
                  <a:lnTo>
                    <a:pt x="8655050" y="430530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78" name="CustomShape 6"/>
          <p:cNvSpPr/>
          <p:nvPr/>
        </p:nvSpPr>
        <p:spPr>
          <a:xfrm>
            <a:off x="380520" y="2375280"/>
            <a:ext cx="4732920" cy="5667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73120" algn="l"/>
              </a:tabLst>
            </a:pPr>
            <a:r>
              <a:rPr lang="ru-RU" sz="1800" b="1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</a:t>
            </a:r>
            <a:r>
              <a:rPr lang="ru-RU" sz="1800" b="1" strike="noStrike" spc="-12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</a:t>
            </a:r>
            <a:r>
              <a:rPr lang="ru-RU" sz="1800" b="1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ды </a:t>
            </a:r>
            <a:r>
              <a:rPr lang="ru-RU" sz="1800" b="1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ме</a:t>
            </a:r>
            <a:r>
              <a:rPr lang="ru-RU" sz="1800" b="1" strike="noStrike" spc="-2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ж</a:t>
            </a:r>
            <a:r>
              <a:rPr lang="ru-RU" sz="1800" b="1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</a:t>
            </a:r>
            <a:r>
              <a:rPr lang="ru-RU" sz="1800" b="1" strike="noStrike" spc="-106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ю</a:t>
            </a:r>
            <a:r>
              <a:rPr lang="ru-RU" sz="1800" b="1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</a:t>
            </a:r>
            <a:r>
              <a:rPr lang="ru-RU" sz="1800" b="1" strike="noStrike" spc="-2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ж</a:t>
            </a:r>
            <a:r>
              <a:rPr lang="ru-RU" sz="1800" b="1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е</a:t>
            </a:r>
            <a:r>
              <a:rPr lang="ru-RU" sz="1800" b="1" strike="noStrike" spc="4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</a:t>
            </a:r>
            <a:r>
              <a:rPr lang="ru-RU" sz="1800" b="1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</a:t>
            </a:r>
            <a:r>
              <a:rPr lang="ru-RU" sz="1800" b="1" strike="noStrike" spc="-12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ы</a:t>
            </a:r>
            <a:r>
              <a:rPr lang="ru-RU" sz="1800" b="1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х	Оп</a:t>
            </a:r>
            <a:r>
              <a:rPr lang="ru-RU" sz="1800" b="1" strike="noStrike" spc="-12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</a:t>
            </a:r>
            <a:r>
              <a:rPr lang="ru-RU" sz="1800" b="1" strike="noStrike" spc="-2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е</a:t>
            </a:r>
            <a:r>
              <a:rPr lang="ru-RU" sz="1800" b="1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де</a:t>
            </a:r>
            <a:r>
              <a:rPr lang="ru-RU" sz="1800" b="1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лен</a:t>
            </a:r>
            <a:r>
              <a:rPr lang="ru-RU" sz="1800" b="1" strike="noStrike" spc="-12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</a:t>
            </a:r>
            <a:r>
              <a:rPr lang="ru-RU" sz="1800" b="1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е</a:t>
            </a: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509270">
              <a:lnSpc>
                <a:spcPct val="100000"/>
              </a:lnSpc>
              <a:tabLst>
                <a:tab pos="3373120" algn="l"/>
              </a:tabLst>
            </a:pPr>
            <a:r>
              <a:rPr lang="ru-RU" sz="1800" b="1" strike="noStrike" spc="-12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трансфертов</a:t>
            </a: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379" name="CustomShape 7"/>
          <p:cNvSpPr/>
          <p:nvPr/>
        </p:nvSpPr>
        <p:spPr>
          <a:xfrm>
            <a:off x="6317640" y="2375280"/>
            <a:ext cx="2269080" cy="561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1800" b="1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Аналогия</a:t>
            </a:r>
            <a:r>
              <a:rPr lang="ru-RU" sz="1800" b="1" strike="noStrike" spc="-2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</a:t>
            </a:r>
            <a:r>
              <a:rPr lang="ru-RU" sz="1800" b="1" strike="noStrike" spc="-32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семейном</a:t>
            </a: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905" algn="ctr">
              <a:lnSpc>
                <a:spcPct val="100000"/>
              </a:lnSpc>
            </a:pPr>
            <a:r>
              <a:rPr lang="ru-RU" sz="1800" b="1" strike="noStrike" spc="-2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бюджете</a:t>
            </a: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380" name="CustomShape 8"/>
          <p:cNvSpPr/>
          <p:nvPr/>
        </p:nvSpPr>
        <p:spPr>
          <a:xfrm>
            <a:off x="6346800" y="3346920"/>
            <a:ext cx="2214000" cy="50480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Вы</a:t>
            </a:r>
            <a:r>
              <a:rPr lang="ru-RU" sz="1600" b="0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даете</a:t>
            </a:r>
            <a:r>
              <a:rPr lang="ru-RU" sz="16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своему</a:t>
            </a:r>
            <a:r>
              <a:rPr lang="ru-RU" sz="1600" b="0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ребенку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карманные деньги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381" name="CustomShape 9"/>
          <p:cNvSpPr/>
          <p:nvPr/>
        </p:nvSpPr>
        <p:spPr>
          <a:xfrm>
            <a:off x="400320" y="3346920"/>
            <a:ext cx="2292480" cy="163075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lang="ru-RU" sz="1600" b="1" strike="noStrike" spc="-2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ДОТАЦИИ</a:t>
            </a:r>
            <a:r>
              <a:rPr lang="ru-RU" sz="1600" b="1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1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(от</a:t>
            </a:r>
            <a:r>
              <a:rPr lang="ru-RU" sz="1600" b="1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1" strike="noStrike" spc="-4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лат.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</a:t>
            </a:r>
            <a:r>
              <a:rPr lang="ru-RU" sz="1600" b="1" strike="noStrike" spc="-7" dirty="0" err="1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Dotation</a:t>
            </a:r>
            <a:r>
              <a:rPr lang="ru-RU" sz="16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»)</a:t>
            </a:r>
            <a:r>
              <a:rPr lang="ru-RU" sz="1600" b="1" strike="noStrike" spc="-2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</a:t>
            </a:r>
            <a:r>
              <a:rPr lang="ru-RU" sz="1600" b="0" strike="noStrike" spc="-2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дар,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пожертвование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1120"/>
              </a:spcBef>
            </a:pPr>
            <a:r>
              <a:rPr lang="ru-RU" sz="1600" b="1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Субвенции</a:t>
            </a:r>
            <a:r>
              <a:rPr lang="ru-RU" sz="1600" b="1" strike="noStrike" spc="-2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1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(от</a:t>
            </a:r>
            <a:r>
              <a:rPr lang="ru-RU" sz="1600" b="1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1" strike="noStrike" spc="-4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лат.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" algn="ctr">
              <a:lnSpc>
                <a:spcPct val="100000"/>
              </a:lnSpc>
            </a:pPr>
            <a:r>
              <a:rPr lang="ru-RU" sz="16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</a:t>
            </a:r>
            <a:r>
              <a:rPr lang="ru-RU" sz="1600" b="1" strike="noStrike" spc="-7" dirty="0" err="1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Subvenire</a:t>
            </a:r>
            <a:r>
              <a:rPr lang="ru-RU" sz="16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»)</a:t>
            </a:r>
            <a:r>
              <a:rPr lang="ru-RU" sz="1600" b="1" strike="noStrike" spc="-3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</a:t>
            </a:r>
            <a:r>
              <a:rPr lang="ru-RU" sz="1600" b="0" strike="noStrike" spc="-3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приходить </a:t>
            </a:r>
            <a:r>
              <a:rPr lang="ru-RU" sz="1600" b="0" strike="noStrike" spc="-38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</a:t>
            </a:r>
            <a:r>
              <a:rPr lang="ru-RU" sz="16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помощь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382" name="CustomShape 10"/>
          <p:cNvSpPr/>
          <p:nvPr/>
        </p:nvSpPr>
        <p:spPr>
          <a:xfrm>
            <a:off x="2945880" y="3346920"/>
            <a:ext cx="2963160" cy="187697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Предоставляется</a:t>
            </a:r>
            <a:r>
              <a:rPr lang="ru-RU" sz="16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без</a:t>
            </a: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определения </a:t>
            </a:r>
            <a:r>
              <a:rPr lang="ru-RU" sz="1600" b="0" strike="noStrike" spc="-38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конкретной</a:t>
            </a:r>
            <a:r>
              <a:rPr lang="ru-RU" sz="16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цели</a:t>
            </a:r>
            <a:r>
              <a:rPr lang="ru-RU" sz="1600" b="0" strike="noStrike" spc="2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их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использования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593090">
              <a:lnSpc>
                <a:spcPct val="100000"/>
              </a:lnSpc>
              <a:spcBef>
                <a:spcPts val="1120"/>
              </a:spcBef>
            </a:pP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Предоставляются</a:t>
            </a:r>
            <a:r>
              <a:rPr lang="ru-RU" sz="1600" b="0" strike="noStrike" spc="-2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262255" indent="-151130">
              <a:lnSpc>
                <a:spcPct val="100000"/>
              </a:lnSpc>
              <a:tabLst>
                <a:tab pos="0" algn="l"/>
              </a:tabLst>
            </a:pP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финансирование «переданных» </a:t>
            </a:r>
            <a:r>
              <a:rPr lang="ru-RU" sz="1600" b="0" strike="noStrike" spc="-38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другим публично-правовым </a:t>
            </a:r>
            <a:r>
              <a:rPr lang="ru-RU" sz="1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образованиям полномочий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383" name="CustomShape 11"/>
          <p:cNvSpPr/>
          <p:nvPr/>
        </p:nvSpPr>
        <p:spPr>
          <a:xfrm>
            <a:off x="6157800" y="4220280"/>
            <a:ext cx="2589120" cy="99724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95"/>
              </a:spcBef>
            </a:pP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Вы</a:t>
            </a:r>
            <a:r>
              <a:rPr lang="ru-RU" sz="1600" b="0" strike="noStrike" spc="-2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даете</a:t>
            </a:r>
            <a:r>
              <a:rPr lang="ru-RU" sz="16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своему</a:t>
            </a: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ребенку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деньги и</a:t>
            </a:r>
            <a:r>
              <a:rPr lang="ru-RU" sz="1600" b="0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посылаете</a:t>
            </a:r>
            <a:r>
              <a:rPr lang="ru-RU" sz="1600" b="0" strike="noStrike" spc="18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его в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065" algn="ctr">
              <a:lnSpc>
                <a:spcPct val="100000"/>
              </a:lnSpc>
            </a:pP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магазин</a:t>
            </a:r>
            <a:r>
              <a:rPr lang="ru-RU" sz="1600" b="0" strike="noStrike" spc="18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купить</a:t>
            </a:r>
            <a:r>
              <a:rPr lang="ru-RU" sz="16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продукты</a:t>
            </a:r>
            <a:r>
              <a:rPr lang="ru-RU" sz="1600" b="0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(по </a:t>
            </a:r>
            <a:r>
              <a:rPr lang="ru-RU" sz="1600" b="0" strike="noStrike" spc="-38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списку)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384" name="CustomShape 12"/>
          <p:cNvSpPr/>
          <p:nvPr/>
        </p:nvSpPr>
        <p:spPr>
          <a:xfrm>
            <a:off x="563400" y="5609880"/>
            <a:ext cx="1967400" cy="50480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>
            <a:spAutoFit/>
          </a:bodyPr>
          <a:lstStyle/>
          <a:p>
            <a:pPr marL="513715" indent="-501015">
              <a:lnSpc>
                <a:spcPct val="100000"/>
              </a:lnSpc>
              <a:spcBef>
                <a:spcPts val="95"/>
              </a:spcBef>
              <a:tabLst>
                <a:tab pos="0" algn="l"/>
              </a:tabLst>
            </a:pPr>
            <a:r>
              <a:rPr lang="ru-RU" sz="1600" b="1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Субсидии</a:t>
            </a:r>
            <a:r>
              <a:rPr lang="ru-RU" sz="16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1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(от </a:t>
            </a:r>
            <a:r>
              <a:rPr lang="ru-RU" sz="1600" b="1" strike="noStrike" spc="-4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лат.</a:t>
            </a:r>
            <a:r>
              <a:rPr lang="ru-RU" sz="1600" b="1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«)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 </a:t>
            </a:r>
            <a:r>
              <a:rPr lang="ru-RU" sz="1600" b="0" strike="noStrike" spc="-38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поддержка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385" name="CustomShape 13"/>
          <p:cNvSpPr/>
          <p:nvPr/>
        </p:nvSpPr>
        <p:spPr>
          <a:xfrm>
            <a:off x="3134880" y="5609880"/>
            <a:ext cx="2584080" cy="7510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>
            <a:spAutoFit/>
          </a:bodyPr>
          <a:lstStyle/>
          <a:p>
            <a:pPr marL="57785" indent="-45085" algn="just">
              <a:lnSpc>
                <a:spcPct val="100000"/>
              </a:lnSpc>
              <a:spcBef>
                <a:spcPts val="95"/>
              </a:spcBef>
              <a:tabLst>
                <a:tab pos="0" algn="l"/>
              </a:tabLst>
            </a:pP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Предоставляется на </a:t>
            </a: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условиях </a:t>
            </a:r>
            <a:r>
              <a:rPr lang="ru-RU" sz="1600" b="0" strike="noStrike" spc="-38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долевого </a:t>
            </a:r>
            <a:r>
              <a:rPr lang="ru-RU" sz="1600" b="0" strike="noStrike" spc="-7" dirty="0" err="1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софинансирования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38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расходов</a:t>
            </a:r>
            <a:r>
              <a:rPr lang="ru-RU" sz="1600" b="0" strike="noStrike" spc="-2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других</a:t>
            </a:r>
            <a:r>
              <a:rPr lang="ru-RU" sz="1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бюджетов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386" name="CustomShape 14"/>
          <p:cNvSpPr/>
          <p:nvPr/>
        </p:nvSpPr>
        <p:spPr>
          <a:xfrm>
            <a:off x="6259680" y="5609880"/>
            <a:ext cx="2386080" cy="99724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Вы</a:t>
            </a:r>
            <a:r>
              <a:rPr lang="ru-RU" sz="1600" b="0" strike="noStrike" spc="-2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«добавляете»</a:t>
            </a:r>
            <a:r>
              <a:rPr lang="ru-RU" sz="16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денег</a:t>
            </a:r>
            <a:r>
              <a:rPr lang="ru-RU" sz="1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для </a:t>
            </a:r>
            <a:r>
              <a:rPr lang="ru-RU" sz="1600" b="0" strike="noStrike" spc="-38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того, чтобы ребенок </a:t>
            </a: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купил </a:t>
            </a:r>
            <a:r>
              <a:rPr lang="ru-RU" sz="1600" b="0" strike="noStrike" spc="-38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себе новый</a:t>
            </a:r>
            <a:r>
              <a:rPr lang="ru-RU" sz="16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телефон</a:t>
            </a:r>
            <a:r>
              <a:rPr lang="ru-RU" sz="1600" b="0" strike="noStrike" spc="2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(а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остальные</a:t>
            </a:r>
            <a:r>
              <a:rPr lang="ru-RU" sz="1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он</a:t>
            </a:r>
            <a:r>
              <a:rPr lang="ru-RU" sz="1600" b="0" strike="noStrike" spc="-2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накопил</a:t>
            </a:r>
            <a:r>
              <a:rPr lang="ru-RU" sz="1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сам)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38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5640" y="352800"/>
            <a:ext cx="8712720" cy="1938240"/>
          </a:xfrm>
          <a:prstGeom prst="rect">
            <a:avLst/>
          </a:prstGeom>
          <a:ln w="0">
            <a:noFill/>
          </a:ln>
        </p:spPr>
      </p:pic>
      <p:sp>
        <p:nvSpPr>
          <p:cNvPr id="388" name="TextShape 15"/>
          <p:cNvSpPr txBox="1"/>
          <p:nvPr/>
        </p:nvSpPr>
        <p:spPr>
          <a:xfrm>
            <a:off x="771120" y="407880"/>
            <a:ext cx="7674840" cy="1158480"/>
          </a:xfrm>
          <a:prstGeom prst="rect">
            <a:avLst/>
          </a:prstGeom>
          <a:noFill/>
          <a:ln w="0">
            <a:noFill/>
          </a:ln>
        </p:spPr>
        <p:txBody>
          <a:bodyPr lIns="0" tIns="13320" rIns="0" bIns="0">
            <a:no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ru-RU" sz="2200" b="1" strike="noStrike" spc="-21" dirty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МЕЖБЮДЖЕТНЫЕ</a:t>
            </a:r>
            <a:r>
              <a:rPr lang="ru-RU" sz="2200" b="1" strike="noStrike" spc="24" dirty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300" b="1" strike="noStrike" spc="-32" dirty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ТРАНСФЕРТЫ</a:t>
            </a:r>
            <a:r>
              <a:rPr lang="ru-RU" sz="2300" b="1" strike="noStrike" spc="-15" dirty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300" b="1" strike="noStrike" spc="-1" dirty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</a:t>
            </a:r>
            <a:r>
              <a:rPr lang="ru-RU" sz="2300" b="1" strike="noStrike" spc="-15" dirty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300" b="1" strike="noStrike" spc="-1" dirty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ОСНОВНОЙ</a:t>
            </a:r>
            <a:r>
              <a:rPr lang="ru-RU" sz="2300" b="1" strike="noStrike" spc="-15" dirty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300" b="1" strike="noStrike" spc="-1" dirty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ВИД</a:t>
            </a:r>
            <a:br>
              <a:rPr dirty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2300" b="1" strike="noStrike" spc="-12" dirty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БЕЗВОЗМЕЗДНЫХ</a:t>
            </a:r>
            <a:r>
              <a:rPr lang="ru-RU" sz="2300" b="1" strike="noStrike" spc="-21" dirty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300" b="1" strike="noStrike" spc="-7" dirty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ПЕРЕЧИСЛЕНИЙ</a:t>
            </a:r>
            <a:endParaRPr lang="ru-RU" sz="2300" b="0" strike="noStrike" spc="-1" dirty="0">
              <a:solidFill>
                <a:schemeClr val="accent2">
                  <a:lumMod val="50000"/>
                </a:schemeClr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389" name="CustomShape 16"/>
          <p:cNvSpPr/>
          <p:nvPr/>
        </p:nvSpPr>
        <p:spPr>
          <a:xfrm>
            <a:off x="414360" y="1109160"/>
            <a:ext cx="8386200" cy="107527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z="2300" b="0" strike="noStrike" spc="-7" dirty="0">
                <a:solidFill>
                  <a:schemeClr val="accent2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Межбюджетные </a:t>
            </a:r>
            <a:r>
              <a:rPr lang="ru-RU" sz="2300" b="0" strike="noStrike" spc="-1" dirty="0">
                <a:solidFill>
                  <a:schemeClr val="accent2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трансферты – денежные средства, </a:t>
            </a:r>
            <a:r>
              <a:rPr lang="ru-RU" sz="2300" b="0" strike="noStrike" spc="-7" dirty="0">
                <a:solidFill>
                  <a:schemeClr val="accent2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перечисляемые </a:t>
            </a:r>
            <a:r>
              <a:rPr lang="ru-RU" sz="2300" b="0" strike="noStrike" spc="-562" dirty="0">
                <a:solidFill>
                  <a:schemeClr val="accent2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300" b="0" strike="noStrike" spc="-7" dirty="0">
                <a:solidFill>
                  <a:schemeClr val="accent2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из</a:t>
            </a:r>
            <a:r>
              <a:rPr lang="ru-RU" sz="2300" b="0" strike="noStrike" spc="-1" dirty="0">
                <a:solidFill>
                  <a:schemeClr val="accent2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одного</a:t>
            </a:r>
            <a:r>
              <a:rPr lang="ru-RU" sz="2300" b="0" strike="noStrike" spc="-21" dirty="0">
                <a:solidFill>
                  <a:schemeClr val="accent2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300" b="0" strike="noStrike" spc="-1" dirty="0">
                <a:solidFill>
                  <a:schemeClr val="accent2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бюджета</a:t>
            </a:r>
            <a:r>
              <a:rPr lang="ru-RU" sz="2300" b="0" strike="noStrike" spc="-12" dirty="0">
                <a:solidFill>
                  <a:schemeClr val="accent2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300" b="0" strike="noStrike" spc="-1" dirty="0">
                <a:solidFill>
                  <a:schemeClr val="accent2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бюджетной</a:t>
            </a:r>
            <a:r>
              <a:rPr lang="ru-RU" sz="2300" b="0" strike="noStrike" spc="-35" dirty="0">
                <a:solidFill>
                  <a:schemeClr val="accent2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300" b="0" strike="noStrike" spc="-1" dirty="0">
                <a:solidFill>
                  <a:schemeClr val="accent2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системы</a:t>
            </a:r>
            <a:r>
              <a:rPr lang="ru-RU" sz="2300" b="0" strike="noStrike" spc="-7" dirty="0">
                <a:solidFill>
                  <a:schemeClr val="accent2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Российской</a:t>
            </a:r>
            <a:r>
              <a:rPr lang="ru-RU" sz="2300" b="0" strike="noStrike" spc="-35" dirty="0">
                <a:solidFill>
                  <a:schemeClr val="accent2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300" b="0" strike="noStrike" spc="-7" dirty="0">
                <a:solidFill>
                  <a:schemeClr val="accent2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Федерации</a:t>
            </a:r>
            <a:endParaRPr lang="ru-RU" sz="2300" b="0" strike="noStrike" spc="-1" dirty="0">
              <a:solidFill>
                <a:schemeClr val="accent2">
                  <a:lumMod val="75000"/>
                </a:schemeClr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2300" b="0" strike="noStrike" spc="-1" dirty="0">
                <a:solidFill>
                  <a:schemeClr val="accent2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другому</a:t>
            </a:r>
            <a:r>
              <a:rPr lang="ru-RU" sz="2300" b="0" strike="noStrike" spc="-75" dirty="0">
                <a:solidFill>
                  <a:schemeClr val="accent2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300" b="0" strike="noStrike" spc="-1" dirty="0">
                <a:solidFill>
                  <a:schemeClr val="accent2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бюджету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CustomShape 1"/>
          <p:cNvSpPr/>
          <p:nvPr/>
        </p:nvSpPr>
        <p:spPr>
          <a:xfrm>
            <a:off x="210960" y="1679400"/>
            <a:ext cx="8723160" cy="1329840"/>
          </a:xfrm>
          <a:custGeom>
            <a:avLst/>
            <a:gdLst/>
            <a:ahLst/>
            <a:cxnLst/>
            <a:rect l="l" t="t" r="r" b="b"/>
            <a:pathLst>
              <a:path w="8723630" h="1330325">
                <a:moveTo>
                  <a:pt x="1556067" y="0"/>
                </a:moveTo>
                <a:lnTo>
                  <a:pt x="1402778" y="0"/>
                </a:lnTo>
                <a:lnTo>
                  <a:pt x="1257998" y="4445"/>
                </a:lnTo>
                <a:lnTo>
                  <a:pt x="1121854" y="11175"/>
                </a:lnTo>
                <a:lnTo>
                  <a:pt x="994092" y="22351"/>
                </a:lnTo>
                <a:lnTo>
                  <a:pt x="874890" y="33527"/>
                </a:lnTo>
                <a:lnTo>
                  <a:pt x="762063" y="49149"/>
                </a:lnTo>
                <a:lnTo>
                  <a:pt x="659891" y="64770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68" y="120523"/>
                </a:lnTo>
                <a:lnTo>
                  <a:pt x="327812" y="140588"/>
                </a:lnTo>
                <a:lnTo>
                  <a:pt x="206476" y="178562"/>
                </a:lnTo>
                <a:lnTo>
                  <a:pt x="157518" y="196469"/>
                </a:lnTo>
                <a:lnTo>
                  <a:pt x="51092" y="241046"/>
                </a:lnTo>
                <a:lnTo>
                  <a:pt x="0" y="267842"/>
                </a:lnTo>
                <a:lnTo>
                  <a:pt x="0" y="1330325"/>
                </a:lnTo>
                <a:lnTo>
                  <a:pt x="8718994" y="1330325"/>
                </a:lnTo>
                <a:lnTo>
                  <a:pt x="8723312" y="1323594"/>
                </a:lnTo>
                <a:lnTo>
                  <a:pt x="8723312" y="569213"/>
                </a:lnTo>
                <a:lnTo>
                  <a:pt x="8718994" y="571373"/>
                </a:lnTo>
                <a:lnTo>
                  <a:pt x="8638222" y="604901"/>
                </a:lnTo>
                <a:lnTo>
                  <a:pt x="8557323" y="636142"/>
                </a:lnTo>
                <a:lnTo>
                  <a:pt x="8472106" y="665099"/>
                </a:lnTo>
                <a:lnTo>
                  <a:pt x="8384857" y="691896"/>
                </a:lnTo>
                <a:lnTo>
                  <a:pt x="8295449" y="718692"/>
                </a:lnTo>
                <a:lnTo>
                  <a:pt x="8201850" y="743330"/>
                </a:lnTo>
                <a:lnTo>
                  <a:pt x="8105965" y="763397"/>
                </a:lnTo>
                <a:lnTo>
                  <a:pt x="8005889" y="783463"/>
                </a:lnTo>
                <a:lnTo>
                  <a:pt x="7901622" y="801370"/>
                </a:lnTo>
                <a:lnTo>
                  <a:pt x="7793037" y="814704"/>
                </a:lnTo>
                <a:lnTo>
                  <a:pt x="7680261" y="828166"/>
                </a:lnTo>
                <a:lnTo>
                  <a:pt x="7563167" y="837057"/>
                </a:lnTo>
                <a:lnTo>
                  <a:pt x="7441882" y="845947"/>
                </a:lnTo>
                <a:lnTo>
                  <a:pt x="7314120" y="850391"/>
                </a:lnTo>
                <a:lnTo>
                  <a:pt x="7182167" y="850391"/>
                </a:lnTo>
                <a:lnTo>
                  <a:pt x="7043737" y="848233"/>
                </a:lnTo>
                <a:lnTo>
                  <a:pt x="6899084" y="843788"/>
                </a:lnTo>
                <a:lnTo>
                  <a:pt x="6749986" y="837057"/>
                </a:lnTo>
                <a:lnTo>
                  <a:pt x="6594665" y="825880"/>
                </a:lnTo>
                <a:lnTo>
                  <a:pt x="6430708" y="810260"/>
                </a:lnTo>
                <a:lnTo>
                  <a:pt x="6260401" y="792352"/>
                </a:lnTo>
                <a:lnTo>
                  <a:pt x="6083744" y="770127"/>
                </a:lnTo>
                <a:lnTo>
                  <a:pt x="5900737" y="745489"/>
                </a:lnTo>
                <a:lnTo>
                  <a:pt x="5709094" y="716534"/>
                </a:lnTo>
                <a:lnTo>
                  <a:pt x="5509069" y="683005"/>
                </a:lnTo>
                <a:lnTo>
                  <a:pt x="5302567" y="645033"/>
                </a:lnTo>
                <a:lnTo>
                  <a:pt x="5085397" y="602614"/>
                </a:lnTo>
                <a:lnTo>
                  <a:pt x="4861877" y="558038"/>
                </a:lnTo>
                <a:lnTo>
                  <a:pt x="4627689" y="506729"/>
                </a:lnTo>
                <a:lnTo>
                  <a:pt x="4387151" y="453136"/>
                </a:lnTo>
                <a:lnTo>
                  <a:pt x="4136072" y="395097"/>
                </a:lnTo>
                <a:lnTo>
                  <a:pt x="3874198" y="330326"/>
                </a:lnTo>
                <a:lnTo>
                  <a:pt x="3614483" y="267842"/>
                </a:lnTo>
                <a:lnTo>
                  <a:pt x="3363277" y="214249"/>
                </a:lnTo>
                <a:lnTo>
                  <a:pt x="3122739" y="165226"/>
                </a:lnTo>
                <a:lnTo>
                  <a:pt x="2892869" y="124967"/>
                </a:lnTo>
                <a:lnTo>
                  <a:pt x="2673667" y="91566"/>
                </a:lnTo>
                <a:lnTo>
                  <a:pt x="2462847" y="62484"/>
                </a:lnTo>
                <a:lnTo>
                  <a:pt x="2262822" y="40132"/>
                </a:lnTo>
                <a:lnTo>
                  <a:pt x="2073338" y="22351"/>
                </a:lnTo>
                <a:lnTo>
                  <a:pt x="1890204" y="11175"/>
                </a:lnTo>
                <a:lnTo>
                  <a:pt x="1720024" y="2286"/>
                </a:lnTo>
                <a:lnTo>
                  <a:pt x="1556067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2" name="CustomShape 2"/>
          <p:cNvSpPr/>
          <p:nvPr/>
        </p:nvSpPr>
        <p:spPr>
          <a:xfrm>
            <a:off x="398880" y="2022480"/>
            <a:ext cx="8341560" cy="439603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54000" rIns="0" bIns="0">
            <a:spAutoFit/>
          </a:bodyPr>
          <a:lstStyle/>
          <a:p>
            <a:pPr marL="12700" indent="304800" algn="just">
              <a:lnSpc>
                <a:spcPts val="2590"/>
              </a:lnSpc>
              <a:spcBef>
                <a:spcPts val="425"/>
              </a:spcBef>
              <a:tabLst>
                <a:tab pos="0" algn="l"/>
              </a:tabLst>
            </a:pPr>
            <a:r>
              <a:rPr lang="ru-RU" sz="2400" b="1" strike="noStrike" spc="-35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Расходы </a:t>
            </a:r>
            <a:r>
              <a:rPr lang="ru-RU" sz="2400" b="1" strike="noStrike" spc="-26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бюджета </a:t>
            </a:r>
            <a:r>
              <a:rPr lang="ru-RU" sz="24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 </a:t>
            </a:r>
            <a:r>
              <a:rPr lang="ru-RU" sz="24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выплачиваемые из бюджета денежные </a:t>
            </a:r>
            <a:r>
              <a:rPr lang="ru-RU" sz="24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4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средства.</a:t>
            </a:r>
            <a:endParaRPr lang="ru-RU" sz="2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" indent="457200" algn="just">
              <a:lnSpc>
                <a:spcPct val="90000"/>
              </a:lnSpc>
              <a:spcBef>
                <a:spcPts val="545"/>
              </a:spcBef>
              <a:tabLst>
                <a:tab pos="0" algn="l"/>
              </a:tabLst>
            </a:pPr>
            <a:r>
              <a:rPr lang="ru-RU" sz="2400" b="1" strike="noStrike" spc="-15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Формирование </a:t>
            </a:r>
            <a:r>
              <a:rPr lang="ru-RU" sz="2400" b="1" strike="noStrike" spc="-35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расходов </a:t>
            </a:r>
            <a:r>
              <a:rPr lang="ru-RU" sz="24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осуществляется </a:t>
            </a:r>
            <a:r>
              <a:rPr lang="ru-RU" sz="24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</a:t>
            </a:r>
            <a:r>
              <a:rPr lang="ru-RU" sz="24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соответствии </a:t>
            </a:r>
            <a:r>
              <a:rPr lang="ru-RU" sz="24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 </a:t>
            </a:r>
            <a:r>
              <a:rPr lang="ru-RU" sz="2400" b="0" strike="noStrike" spc="4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4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расходными	обязательств</a:t>
            </a:r>
            <a:r>
              <a:rPr lang="ru-RU" sz="2400" b="0" strike="noStrike" spc="4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а</a:t>
            </a:r>
            <a:r>
              <a:rPr lang="ru-RU" sz="24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ми,	об</a:t>
            </a:r>
            <a:r>
              <a:rPr lang="ru-RU" sz="2400" b="0" strike="noStrike" spc="9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</a:t>
            </a:r>
            <a:r>
              <a:rPr lang="ru-RU" sz="24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словленными  </a:t>
            </a:r>
            <a:r>
              <a:rPr lang="ru-RU" sz="2400" b="0" strike="noStrike" spc="4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</a:t>
            </a:r>
            <a:r>
              <a:rPr lang="ru-RU" sz="24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становле</a:t>
            </a:r>
            <a:r>
              <a:rPr lang="ru-RU" sz="2400" b="0" strike="noStrike" spc="-15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</a:t>
            </a:r>
            <a:r>
              <a:rPr lang="ru-RU" sz="24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ны</a:t>
            </a:r>
            <a:r>
              <a:rPr lang="ru-RU" sz="24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		законодате</a:t>
            </a:r>
            <a:r>
              <a:rPr lang="ru-RU" sz="2400" b="0" strike="noStrike" spc="-12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л</a:t>
            </a:r>
            <a:r>
              <a:rPr lang="ru-RU" sz="24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ьст</a:t>
            </a:r>
            <a:r>
              <a:rPr lang="ru-RU" sz="2400" b="0" strike="noStrike" spc="-12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</a:t>
            </a:r>
            <a:r>
              <a:rPr lang="ru-RU" sz="2400" b="0" strike="noStrike" spc="4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</a:t>
            </a:r>
            <a:r>
              <a:rPr lang="ru-RU" sz="24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		разграни</a:t>
            </a:r>
            <a:r>
              <a:rPr lang="ru-RU" sz="2400" b="0" strike="noStrike" spc="4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ч</a:t>
            </a:r>
            <a:r>
              <a:rPr lang="ru-RU" sz="24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ением  </a:t>
            </a:r>
            <a:r>
              <a:rPr lang="ru-RU" sz="24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полномочий,</a:t>
            </a:r>
            <a:r>
              <a:rPr lang="ru-RU" sz="24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4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исполнение</a:t>
            </a:r>
            <a:r>
              <a:rPr lang="ru-RU" sz="24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которых</a:t>
            </a:r>
            <a:r>
              <a:rPr lang="ru-RU" sz="2400" b="0" strike="noStrike" spc="4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4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должно</a:t>
            </a:r>
            <a:r>
              <a:rPr lang="ru-RU" sz="2400" b="0" strike="noStrike" spc="4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4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происходить</a:t>
            </a:r>
            <a:r>
              <a:rPr lang="ru-RU" sz="24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в </a:t>
            </a:r>
            <a:r>
              <a:rPr lang="ru-RU" sz="2400" b="0" strike="noStrike" spc="4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4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очередном финансовом </a:t>
            </a:r>
            <a:r>
              <a:rPr lang="ru-RU" sz="24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году </a:t>
            </a:r>
            <a:r>
              <a:rPr lang="ru-RU" sz="24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 </a:t>
            </a:r>
            <a:r>
              <a:rPr lang="ru-RU" sz="24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счет </a:t>
            </a:r>
            <a:r>
              <a:rPr lang="ru-RU" sz="24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средств </a:t>
            </a:r>
            <a:r>
              <a:rPr lang="ru-RU" sz="24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соответствующих </a:t>
            </a:r>
            <a:r>
              <a:rPr lang="ru-RU" sz="24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4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бюджетов.</a:t>
            </a:r>
            <a:endParaRPr lang="ru-RU" sz="2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241300" indent="457200" algn="just">
              <a:lnSpc>
                <a:spcPct val="100000"/>
              </a:lnSpc>
              <a:spcBef>
                <a:spcPts val="285"/>
              </a:spcBef>
              <a:tabLst>
                <a:tab pos="0" algn="l"/>
              </a:tabLst>
            </a:pPr>
            <a:r>
              <a:rPr lang="ru-RU" sz="24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Принципы</a:t>
            </a:r>
            <a:r>
              <a:rPr lang="ru-RU" sz="24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4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формирования</a:t>
            </a:r>
            <a:r>
              <a:rPr lang="ru-RU" sz="2400" b="0" strike="noStrike" spc="-2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4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расходов</a:t>
            </a:r>
            <a:r>
              <a:rPr lang="ru-RU" sz="2400" b="0" strike="noStrike" spc="-15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4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бюджета:</a:t>
            </a:r>
            <a:endParaRPr lang="ru-RU" sz="2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252730" indent="-240665" algn="just">
              <a:lnSpc>
                <a:spcPct val="100000"/>
              </a:lnSpc>
              <a:spcBef>
                <a:spcPts val="290"/>
              </a:spcBef>
              <a:buClr>
                <a:srgbClr val="4F81BC"/>
              </a:buClr>
              <a:buSzPct val="96000"/>
              <a:buFont typeface="Wingdings" panose="05000000000000000000" pitchFamily="2" charset="2"/>
              <a:buChar char=""/>
              <a:tabLst>
                <a:tab pos="253365" algn="l"/>
              </a:tabLst>
            </a:pPr>
            <a:r>
              <a:rPr lang="ru-RU" sz="24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</a:t>
            </a:r>
            <a:r>
              <a:rPr lang="ru-RU" sz="2400" b="0" strike="noStrike" spc="-92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4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разделам;</a:t>
            </a:r>
            <a:endParaRPr lang="ru-RU" sz="2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" algn="just">
              <a:lnSpc>
                <a:spcPct val="100000"/>
              </a:lnSpc>
              <a:spcBef>
                <a:spcPts val="290"/>
              </a:spcBef>
              <a:tabLst>
                <a:tab pos="253365" algn="l"/>
              </a:tabLst>
            </a:pPr>
            <a:r>
              <a:rPr lang="ru-RU" sz="2400" b="0" strike="noStrike" spc="-690" dirty="0">
                <a:solidFill>
                  <a:srgbClr val="4F81B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</a:t>
            </a:r>
            <a:r>
              <a:rPr lang="ru-RU" sz="24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</a:t>
            </a:r>
            <a:r>
              <a:rPr lang="ru-RU" sz="24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</a:t>
            </a:r>
            <a:r>
              <a:rPr lang="ru-RU" sz="24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ведомствам;</a:t>
            </a:r>
            <a:endParaRPr lang="ru-RU" sz="2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317500" indent="-304800" algn="just">
              <a:lnSpc>
                <a:spcPts val="3170"/>
              </a:lnSpc>
              <a:spcBef>
                <a:spcPts val="100"/>
              </a:spcBef>
              <a:tabLst>
                <a:tab pos="0" algn="l"/>
              </a:tabLst>
            </a:pPr>
            <a:r>
              <a:rPr lang="ru-RU" sz="2400" b="0" strike="noStrike" spc="-690" dirty="0">
                <a:solidFill>
                  <a:srgbClr val="4F81B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</a:t>
            </a:r>
            <a:r>
              <a:rPr lang="ru-RU" sz="24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</a:t>
            </a:r>
            <a:r>
              <a:rPr lang="ru-RU" sz="24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</a:t>
            </a:r>
            <a:r>
              <a:rPr lang="ru-RU" sz="24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4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</a:t>
            </a:r>
            <a:r>
              <a:rPr lang="ru-RU" sz="2400" b="0" strike="noStrike" spc="24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</a:t>
            </a:r>
            <a:r>
              <a:rPr lang="ru-RU" sz="24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ниципальны</a:t>
            </a:r>
            <a:r>
              <a:rPr lang="ru-RU" sz="24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</a:t>
            </a:r>
            <a:r>
              <a:rPr lang="ru-RU" sz="2400" b="0" strike="noStrike" spc="9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4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програм</a:t>
            </a:r>
            <a:r>
              <a:rPr lang="ru-RU" sz="2400" b="0" strike="noStrike" spc="4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</a:t>
            </a:r>
            <a:r>
              <a:rPr lang="ru-RU" sz="24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ам  </a:t>
            </a:r>
            <a:r>
              <a:rPr lang="ru-RU" sz="24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муниципального</a:t>
            </a:r>
            <a:r>
              <a:rPr lang="ru-RU" sz="2400" b="0" strike="noStrike" spc="-12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4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района</a:t>
            </a:r>
            <a:endParaRPr lang="ru-RU" sz="2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393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6560" y="303120"/>
            <a:ext cx="8750520" cy="941400"/>
          </a:xfrm>
          <a:prstGeom prst="rect">
            <a:avLst/>
          </a:prstGeom>
          <a:ln w="0">
            <a:noFill/>
          </a:ln>
        </p:spPr>
      </p:pic>
      <p:sp>
        <p:nvSpPr>
          <p:cNvPr id="394" name="TextShape 3"/>
          <p:cNvSpPr txBox="1"/>
          <p:nvPr/>
        </p:nvSpPr>
        <p:spPr>
          <a:xfrm>
            <a:off x="734760" y="430200"/>
            <a:ext cx="7669800" cy="115740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>
            <a:no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3100" b="1" strike="noStrike" spc="-21" dirty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Как</a:t>
            </a:r>
            <a:r>
              <a:rPr lang="ru-RU" sz="3100" b="1" strike="noStrike" spc="-1" dirty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3100" b="1" strike="noStrike" spc="-12" dirty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классифицируются</a:t>
            </a:r>
            <a:r>
              <a:rPr lang="ru-RU" sz="3100" b="1" strike="noStrike" spc="4" dirty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3100" b="1" strike="noStrike" spc="-41" dirty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расходы</a:t>
            </a:r>
            <a:r>
              <a:rPr lang="ru-RU" sz="3100" b="1" strike="noStrike" spc="-7" dirty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3100" b="1" strike="noStrike" spc="-26" dirty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бюджета?</a:t>
            </a:r>
            <a:endParaRPr lang="ru-RU" sz="3100" b="0" strike="noStrike" spc="-1" dirty="0">
              <a:solidFill>
                <a:schemeClr val="accent2">
                  <a:lumMod val="50000"/>
                </a:schemeClr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4560" y="0"/>
            <a:ext cx="8246160" cy="2605680"/>
          </a:xfrm>
          <a:prstGeom prst="rect">
            <a:avLst/>
          </a:prstGeom>
          <a:ln w="0">
            <a:noFill/>
          </a:ln>
        </p:spPr>
      </p:pic>
      <p:sp>
        <p:nvSpPr>
          <p:cNvPr id="396" name="CustomShape 1"/>
          <p:cNvSpPr/>
          <p:nvPr/>
        </p:nvSpPr>
        <p:spPr>
          <a:xfrm>
            <a:off x="402840" y="324360"/>
            <a:ext cx="8364960" cy="55574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>
            <a:spAutoFit/>
          </a:bodyPr>
          <a:lstStyle/>
          <a:p>
            <a:pPr marL="638175" algn="ctr">
              <a:lnSpc>
                <a:spcPct val="100000"/>
              </a:lnSpc>
              <a:spcBef>
                <a:spcPts val="95"/>
              </a:spcBef>
              <a:tabLst>
                <a:tab pos="3879215" algn="l"/>
              </a:tabLst>
            </a:pPr>
            <a:r>
              <a:rPr lang="ru-RU" sz="2200" b="1" strike="noStrike" spc="-7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</a:t>
            </a:r>
            <a:r>
              <a:rPr lang="ru-RU" sz="2200" b="1" strike="noStrike" spc="-12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целях</a:t>
            </a:r>
            <a:r>
              <a:rPr lang="ru-RU" sz="2200" b="1" strike="noStrike" spc="-1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15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повышения</a:t>
            </a:r>
            <a:r>
              <a:rPr lang="ru-RU" sz="2200" b="1" strike="noStrike" spc="-1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12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эффективности</a:t>
            </a:r>
            <a:r>
              <a:rPr lang="ru-RU" sz="2200" b="1" strike="noStrike" spc="-1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7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</a:t>
            </a:r>
            <a:r>
              <a:rPr lang="ru-RU" sz="2200" b="1" strike="noStrike" spc="-1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21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результативности </a:t>
            </a:r>
            <a:r>
              <a:rPr lang="ru-RU" sz="2200" b="1" strike="noStrike" spc="-537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21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бюджетных</a:t>
            </a:r>
            <a:r>
              <a:rPr lang="ru-RU" sz="2200" b="1" strike="noStrike" spc="-26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32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расходов</a:t>
            </a:r>
            <a:r>
              <a:rPr lang="ru-RU" sz="2200" b="1" strike="noStrike" spc="-26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7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</a:t>
            </a:r>
            <a:r>
              <a:rPr lang="ru-RU" sz="2200" b="1" strike="noStrike" spc="-26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бюджете</a:t>
            </a:r>
            <a:r>
              <a:rPr lang="ru-RU" sz="2200" b="1" strike="noStrike" spc="-21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21" dirty="0" err="1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</a:t>
            </a:r>
            <a:r>
              <a:rPr lang="ru-RU" sz="2200" b="1" strike="noStrike" spc="-21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-Туринского </a:t>
            </a:r>
            <a:r>
              <a:rPr lang="ru-RU" sz="2200" b="1" strike="noStrike" spc="-15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12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муниципального</a:t>
            </a:r>
            <a:r>
              <a:rPr lang="ru-RU" sz="2200" b="1" strike="noStrike" spc="9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7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района	</a:t>
            </a:r>
            <a:r>
              <a:rPr lang="ru-RU" sz="2200" b="1" strike="noStrike" spc="-12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финансирование</a:t>
            </a:r>
            <a:r>
              <a:rPr lang="ru-RU" sz="2200" b="1" strike="noStrike" spc="-7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32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расходов </a:t>
            </a:r>
            <a:r>
              <a:rPr lang="ru-RU" sz="2200" b="1" strike="noStrike" spc="-26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12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производится</a:t>
            </a:r>
            <a:r>
              <a:rPr lang="ru-RU" sz="2200" b="1" strike="noStrike" spc="-15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7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</a:t>
            </a:r>
            <a:r>
              <a:rPr lang="ru-RU" sz="2200" b="1" strike="noStrike" spc="-1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15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основе</a:t>
            </a:r>
            <a:r>
              <a:rPr lang="ru-RU" sz="2200" b="1" strike="noStrike" spc="-1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13 </a:t>
            </a:r>
            <a:r>
              <a:rPr lang="ru-RU" sz="2200" b="1" strike="noStrike" spc="-12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муниципальных</a:t>
            </a:r>
            <a:r>
              <a:rPr lang="ru-RU" sz="2200" b="1" strike="noStrike" spc="4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12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программ</a:t>
            </a:r>
            <a:endParaRPr lang="ru-RU" sz="22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tabLst>
                <a:tab pos="3879215" algn="l"/>
              </a:tabLst>
            </a:pPr>
            <a:endParaRPr lang="ru-RU" sz="2200" b="0" strike="noStrike" spc="-1" dirty="0">
              <a:latin typeface="Arial" panose="020B0604020202020204"/>
            </a:endParaRPr>
          </a:p>
          <a:p>
            <a:pPr marL="546735">
              <a:lnSpc>
                <a:spcPct val="100000"/>
              </a:lnSpc>
              <a:tabLst>
                <a:tab pos="3879215" algn="l"/>
              </a:tabLst>
            </a:pPr>
            <a:r>
              <a:rPr lang="ru-RU" sz="2200" b="1" strike="noStrike" spc="-2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Зачем формировать</a:t>
            </a:r>
            <a:r>
              <a:rPr lang="ru-RU" sz="22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и</a:t>
            </a:r>
            <a:r>
              <a:rPr lang="ru-RU" sz="2200" b="1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исполнять </a:t>
            </a:r>
            <a:r>
              <a:rPr lang="ru-RU" sz="2200" b="1" strike="noStrike" spc="-2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</a:t>
            </a:r>
            <a:r>
              <a:rPr lang="ru-RU" sz="2200" b="1" strike="noStrike" spc="-3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</a:t>
            </a:r>
            <a:r>
              <a:rPr lang="ru-RU" sz="2200" b="1" strike="noStrike" spc="-2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программам?</a:t>
            </a:r>
            <a:endParaRPr lang="ru-RU" sz="22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361315">
              <a:lnSpc>
                <a:spcPct val="100000"/>
              </a:lnSpc>
              <a:spcBef>
                <a:spcPts val="860"/>
              </a:spcBef>
              <a:tabLst>
                <a:tab pos="2725420" algn="l"/>
                <a:tab pos="4822825" algn="l"/>
                <a:tab pos="6181725" algn="l"/>
              </a:tabLst>
            </a:pPr>
            <a:r>
              <a:rPr lang="ru-RU" sz="2200" b="1" strike="noStrike" spc="-12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Преимуществом	программного	</a:t>
            </a:r>
            <a:r>
              <a:rPr lang="ru-RU" sz="2200" b="1" strike="noStrike" spc="-2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бюджета	</a:t>
            </a:r>
            <a:r>
              <a:rPr lang="ru-RU" sz="2200" b="1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является</a:t>
            </a:r>
            <a:endParaRPr lang="ru-RU" sz="22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">
              <a:lnSpc>
                <a:spcPct val="100000"/>
              </a:lnSpc>
              <a:tabLst>
                <a:tab pos="2725420" algn="l"/>
                <a:tab pos="4822825" algn="l"/>
                <a:tab pos="6181725" algn="l"/>
              </a:tabLst>
            </a:pPr>
            <a:r>
              <a:rPr lang="ru-RU" sz="2200" b="1" strike="noStrike" spc="-12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распределение</a:t>
            </a:r>
            <a:r>
              <a:rPr lang="ru-RU" sz="2200" b="1" strike="noStrike" spc="9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32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расходов</a:t>
            </a:r>
            <a:r>
              <a:rPr lang="ru-RU" sz="2200" b="1" strike="noStrike" spc="-2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не</a:t>
            </a:r>
            <a:r>
              <a:rPr lang="ru-RU" sz="2200" b="1" strike="noStrike" spc="-12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</a:t>
            </a:r>
            <a:r>
              <a:rPr lang="ru-RU" sz="2200" b="1" strike="noStrike" spc="9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15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ведомственному</a:t>
            </a:r>
            <a:r>
              <a:rPr lang="ru-RU" sz="2200" b="1" strike="noStrike" spc="-12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35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принципу,</a:t>
            </a:r>
            <a:r>
              <a:rPr lang="ru-RU" sz="2200" b="1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а</a:t>
            </a:r>
            <a:r>
              <a:rPr lang="ru-RU" sz="2200" b="1" strike="noStrike" spc="12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12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 </a:t>
            </a:r>
            <a:r>
              <a:rPr lang="ru-RU" sz="2200" b="1" strike="noStrike" spc="-53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программам.</a:t>
            </a:r>
            <a:endParaRPr lang="ru-RU" sz="22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361315">
              <a:lnSpc>
                <a:spcPct val="100000"/>
              </a:lnSpc>
              <a:tabLst>
                <a:tab pos="2738755" algn="l"/>
                <a:tab pos="4344670" algn="l"/>
              </a:tabLst>
            </a:pPr>
            <a:r>
              <a:rPr lang="ru-RU" sz="2200" b="1" strike="noStrike" spc="-12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Муниципальная	программа	</a:t>
            </a:r>
            <a:r>
              <a:rPr lang="ru-RU" sz="2200" b="1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имеет</a:t>
            </a:r>
            <a:r>
              <a:rPr lang="ru-RU" sz="2200" b="1" strike="noStrike" spc="-2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цель,</a:t>
            </a:r>
            <a:r>
              <a:rPr lang="ru-RU" sz="2200" b="1" strike="noStrike" spc="-15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задачи</a:t>
            </a:r>
            <a:r>
              <a:rPr lang="ru-RU" sz="2200" b="1" strike="noStrike" spc="-4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</a:t>
            </a:r>
            <a:endParaRPr lang="ru-RU" sz="22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">
              <a:lnSpc>
                <a:spcPct val="100000"/>
              </a:lnSpc>
              <a:tabLst>
                <a:tab pos="2738755" algn="l"/>
                <a:tab pos="4344670" algn="l"/>
              </a:tabLst>
            </a:pPr>
            <a:r>
              <a:rPr lang="ru-RU" sz="2200" b="1" strike="noStrike" spc="-15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показатели</a:t>
            </a:r>
            <a:r>
              <a:rPr lang="ru-RU" sz="2200" b="1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12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эффективности,</a:t>
            </a:r>
            <a:r>
              <a:rPr lang="ru-RU" sz="2200" b="1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15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которые</a:t>
            </a:r>
            <a:r>
              <a:rPr lang="ru-RU" sz="2200" b="1" strike="noStrike" spc="-2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12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отражают</a:t>
            </a:r>
            <a:r>
              <a:rPr lang="ru-RU" sz="2200" b="1" strike="noStrike" spc="-32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степень</a:t>
            </a:r>
            <a:r>
              <a:rPr lang="ru-RU" sz="2200" b="1" strike="noStrike" spc="18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12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их</a:t>
            </a:r>
            <a:endParaRPr lang="ru-RU" sz="22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">
              <a:lnSpc>
                <a:spcPct val="100000"/>
              </a:lnSpc>
              <a:tabLst>
                <a:tab pos="2738755" algn="l"/>
                <a:tab pos="4344670" algn="l"/>
              </a:tabLst>
            </a:pPr>
            <a:r>
              <a:rPr lang="ru-RU" sz="2200" b="1" strike="noStrike" spc="-12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достижения(решения),</a:t>
            </a:r>
            <a:r>
              <a:rPr lang="ru-RU" sz="2200" b="1" strike="noStrike" spc="29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15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то</a:t>
            </a:r>
            <a:r>
              <a:rPr lang="ru-RU" sz="2200" b="1" strike="noStrike" spc="-12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есть</a:t>
            </a:r>
            <a:r>
              <a:rPr lang="ru-RU" sz="2200" b="1" strike="noStrike" spc="4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действия</a:t>
            </a:r>
            <a:r>
              <a:rPr lang="ru-RU" sz="2200" b="1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</a:t>
            </a:r>
            <a:r>
              <a:rPr lang="ru-RU" sz="2200" b="1" strike="noStrike" spc="4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2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бюджетные</a:t>
            </a:r>
            <a:r>
              <a:rPr lang="ru-RU" sz="2200" b="1" strike="noStrike" spc="-15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12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средства </a:t>
            </a:r>
            <a:r>
              <a:rPr lang="ru-RU" sz="2200" b="1" strike="noStrike" spc="-53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15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направлены </a:t>
            </a:r>
            <a:r>
              <a:rPr lang="ru-RU" sz="2200" b="1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 </a:t>
            </a:r>
            <a:r>
              <a:rPr lang="ru-RU" sz="2200" b="1" strike="noStrike" spc="-12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достижение заданного</a:t>
            </a:r>
            <a:r>
              <a:rPr lang="ru-RU" sz="2200" b="1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26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результата.</a:t>
            </a:r>
            <a:endParaRPr lang="ru-RU" sz="22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431800">
              <a:lnSpc>
                <a:spcPct val="100000"/>
              </a:lnSpc>
              <a:spcBef>
                <a:spcPts val="5"/>
              </a:spcBef>
              <a:tabLst>
                <a:tab pos="2738755" algn="l"/>
                <a:tab pos="4344670" algn="l"/>
              </a:tabLst>
            </a:pPr>
            <a:r>
              <a:rPr lang="ru-RU" sz="2200" b="1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При</a:t>
            </a:r>
            <a:r>
              <a:rPr lang="ru-RU" sz="2200" b="1" strike="noStrike" spc="4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2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этом значение</a:t>
            </a:r>
            <a:r>
              <a:rPr lang="ru-RU" sz="2200" b="1" strike="noStrike" spc="12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15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показателей</a:t>
            </a:r>
            <a:r>
              <a:rPr lang="ru-RU" sz="2200" b="1" strike="noStrike" spc="-12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является</a:t>
            </a:r>
            <a:r>
              <a:rPr lang="ru-RU" sz="2200" b="1" strike="noStrike" spc="-15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2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индикатором</a:t>
            </a:r>
            <a:r>
              <a:rPr lang="ru-RU" sz="2200" b="1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12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</a:t>
            </a:r>
            <a:endParaRPr lang="ru-RU" sz="22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">
              <a:lnSpc>
                <a:spcPct val="100000"/>
              </a:lnSpc>
              <a:tabLst>
                <a:tab pos="2738755" algn="l"/>
                <a:tab pos="4344670" algn="l"/>
              </a:tabLst>
            </a:pPr>
            <a:r>
              <a:rPr lang="ru-RU" sz="2200" b="1" strike="noStrike" spc="-12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данному</a:t>
            </a:r>
            <a:r>
              <a:rPr lang="ru-RU" sz="2200" b="1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15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направлению</a:t>
            </a:r>
            <a:r>
              <a:rPr lang="ru-RU" sz="2200" b="1" strike="noStrike" spc="4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деятельности и</a:t>
            </a:r>
            <a:r>
              <a:rPr lang="ru-RU" sz="2200" b="1" strike="noStrike" spc="4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15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сигнализирует</a:t>
            </a:r>
            <a:r>
              <a:rPr lang="ru-RU" sz="2200" b="1" strike="noStrike" spc="4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</a:t>
            </a:r>
            <a:r>
              <a:rPr lang="ru-RU" sz="2200" b="1" strike="noStrike" spc="12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35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плохом</a:t>
            </a:r>
            <a:r>
              <a:rPr lang="ru-RU" sz="2200" b="1" strike="noStrike" spc="4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12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ли </a:t>
            </a:r>
            <a:r>
              <a:rPr lang="ru-RU" sz="2200" b="1" strike="noStrike" spc="-53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15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хорошем</a:t>
            </a:r>
            <a:r>
              <a:rPr lang="ru-RU" sz="2200" b="1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26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результате,</a:t>
            </a:r>
            <a:r>
              <a:rPr lang="ru-RU" sz="2200" b="1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26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необходимости</a:t>
            </a:r>
            <a:r>
              <a:rPr lang="ru-RU" sz="2200" b="1" strike="noStrike" spc="-2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12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принятия</a:t>
            </a:r>
            <a:r>
              <a:rPr lang="ru-RU" sz="2200" b="1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2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новых</a:t>
            </a:r>
            <a:r>
              <a:rPr lang="ru-RU" sz="2200" b="1" strike="noStrike" spc="9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12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решений.</a:t>
            </a:r>
            <a:endParaRPr lang="ru-RU" sz="22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CustomShape 1"/>
          <p:cNvSpPr/>
          <p:nvPr/>
        </p:nvSpPr>
        <p:spPr>
          <a:xfrm>
            <a:off x="587160" y="395280"/>
            <a:ext cx="7970760" cy="1110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1800" b="1" strike="noStrike" spc="-2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</a:t>
            </a:r>
            <a:r>
              <a:rPr lang="ru-RU" sz="1800" b="1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21" dirty="0" err="1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</a:t>
            </a:r>
            <a:r>
              <a:rPr lang="ru-RU" sz="1800" b="1" strike="noStrike" spc="-2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-Туринского</a:t>
            </a:r>
            <a:r>
              <a:rPr lang="ru-RU" sz="1800" b="1" strike="noStrike" spc="18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муниципального</a:t>
            </a:r>
            <a:r>
              <a:rPr lang="ru-RU" sz="1800" b="1" strike="noStrike" spc="58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района</a:t>
            </a:r>
            <a:r>
              <a:rPr lang="ru-RU" sz="1800" b="1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</a:t>
            </a:r>
            <a:r>
              <a:rPr lang="ru-RU" sz="1800" b="1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2022</a:t>
            </a:r>
            <a:r>
              <a:rPr lang="ru-RU" sz="1800" b="1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3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</a:t>
            </a:r>
            <a:r>
              <a:rPr lang="ru-RU" sz="18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утвержден</a:t>
            </a: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решением </a:t>
            </a:r>
            <a:r>
              <a:rPr lang="ru-RU" sz="1800" b="1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Думы</a:t>
            </a:r>
            <a:r>
              <a:rPr lang="ru-RU" sz="1800" b="1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5" dirty="0" err="1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</a:t>
            </a:r>
            <a:r>
              <a:rPr lang="ru-RU" sz="1800" b="1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-Туринского</a:t>
            </a:r>
            <a:r>
              <a:rPr lang="ru-RU" sz="1800" b="1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муниципального</a:t>
            </a:r>
            <a:r>
              <a:rPr lang="ru-RU" sz="1800" b="1" strike="noStrike" spc="2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района</a:t>
            </a:r>
            <a:r>
              <a:rPr lang="ru-RU" sz="18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от</a:t>
            </a:r>
            <a:r>
              <a:rPr lang="ru-RU" sz="18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24.12.2021</a:t>
            </a: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84785"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№</a:t>
            </a:r>
            <a:r>
              <a:rPr lang="ru-RU" sz="18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62</a:t>
            </a:r>
            <a:r>
              <a:rPr lang="ru-RU" sz="18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-НПА</a:t>
            </a:r>
            <a:r>
              <a:rPr lang="ru-RU" sz="1800" b="1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«О</a:t>
            </a:r>
            <a:r>
              <a:rPr lang="ru-RU" sz="1800" b="1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2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бюджете </a:t>
            </a:r>
            <a:r>
              <a:rPr lang="ru-RU" sz="1800" b="1" strike="noStrike" spc="-15" dirty="0" err="1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</a:t>
            </a:r>
            <a:r>
              <a:rPr lang="ru-RU" sz="1800" b="1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-Туринского</a:t>
            </a:r>
            <a:r>
              <a:rPr lang="ru-RU" sz="1800" b="1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муниципального</a:t>
            </a:r>
            <a:r>
              <a:rPr lang="ru-RU" sz="1800" b="1" strike="noStrike" spc="2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района</a:t>
            </a:r>
            <a:r>
              <a:rPr lang="ru-RU" sz="1800" b="1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 </a:t>
            </a:r>
            <a:r>
              <a:rPr lang="ru-RU" sz="1800" b="1" strike="noStrike" spc="-43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2022</a:t>
            </a:r>
            <a:r>
              <a:rPr lang="ru-RU" sz="1800" b="1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3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</a:t>
            </a:r>
            <a:r>
              <a:rPr lang="ru-RU" sz="1800" b="1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</a:t>
            </a:r>
            <a:r>
              <a:rPr lang="ru-RU" sz="18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плановый</a:t>
            </a:r>
            <a:r>
              <a:rPr lang="ru-RU" sz="1800" b="1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период</a:t>
            </a:r>
            <a:r>
              <a:rPr lang="ru-RU" sz="18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2023 и</a:t>
            </a:r>
            <a:r>
              <a:rPr lang="ru-RU" sz="18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2024 </a:t>
            </a:r>
            <a:r>
              <a:rPr lang="ru-RU" sz="1800" b="1" strike="noStrike" spc="-3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годов»</a:t>
            </a: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aphicFrame>
        <p:nvGraphicFramePr>
          <p:cNvPr id="398" name="Table 2"/>
          <p:cNvGraphicFramePr/>
          <p:nvPr/>
        </p:nvGraphicFramePr>
        <p:xfrm>
          <a:off x="252060" y="1988840"/>
          <a:ext cx="8640960" cy="4416240"/>
        </p:xfrm>
        <a:graphic>
          <a:graphicData uri="http://schemas.openxmlformats.org/drawingml/2006/table">
            <a:tbl>
              <a:tblPr/>
              <a:tblGrid>
                <a:gridCol w="43556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52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marL="190500" indent="-1270" algn="ctr">
                        <a:lnSpc>
                          <a:spcPct val="100000"/>
                        </a:lnSpc>
                        <a:spcBef>
                          <a:spcPts val="310"/>
                        </a:spcBef>
                        <a:tabLst>
                          <a:tab pos="0" algn="l"/>
                        </a:tabLst>
                      </a:pPr>
                      <a:r>
                        <a:rPr lang="ru-RU" sz="1600" b="1" strike="noStrike" spc="-12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Публичные </a:t>
                      </a:r>
                      <a:r>
                        <a:rPr lang="ru-RU" sz="1600" b="1" strike="noStrike" spc="-7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слушания по </a:t>
                      </a:r>
                      <a:r>
                        <a:rPr lang="ru-RU" sz="1600" b="1" strike="noStrike" spc="-12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проекту</a:t>
                      </a:r>
                      <a:r>
                        <a:rPr lang="ru-RU" sz="16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1" strike="noStrike" spc="-2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бюджета </a:t>
                      </a:r>
                      <a:r>
                        <a:rPr lang="ru-RU" sz="1600" b="1" strike="noStrike" spc="-386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1" strike="noStrike" spc="-7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</a:t>
                      </a:r>
                      <a:r>
                        <a:rPr lang="ru-RU" sz="16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1" strike="noStrike" spc="-7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2022</a:t>
                      </a:r>
                      <a:r>
                        <a:rPr lang="ru-RU" sz="1600" b="1" strike="noStrike" spc="-15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1" strike="noStrike" spc="-35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год</a:t>
                      </a:r>
                      <a:r>
                        <a:rPr lang="ru-RU" sz="16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1" strike="noStrike" spc="-7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 </a:t>
                      </a:r>
                      <a:r>
                        <a:rPr lang="ru-RU" sz="1600" b="1" strike="noStrike" spc="-12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плановый</a:t>
                      </a:r>
                      <a:r>
                        <a:rPr lang="ru-RU" sz="16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1" strike="noStrike" spc="-15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период</a:t>
                      </a:r>
                      <a:r>
                        <a:rPr lang="ru-RU" sz="16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1" strike="noStrike" spc="-7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2023</a:t>
                      </a:r>
                      <a:r>
                        <a:rPr lang="ru-RU" sz="1600" b="1" strike="noStrike" spc="-15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1" strike="noStrike" spc="-7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</a:t>
                      </a:r>
                      <a:r>
                        <a:rPr lang="ru-RU" sz="1600" b="1" strike="noStrike" spc="9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1" strike="noStrike" spc="-7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2024 </a:t>
                      </a:r>
                      <a:r>
                        <a:rPr lang="ru-RU" sz="1600" b="1" strike="noStrike" spc="-386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1" strike="noStrike" spc="-32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годов</a:t>
                      </a:r>
                      <a:endParaRPr lang="ru-RU" sz="16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lang="ru-RU" sz="18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5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Проведены</a:t>
                      </a:r>
                      <a:r>
                        <a:rPr lang="ru-RU" sz="1600" b="1" strike="noStrike" spc="24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8</a:t>
                      </a:r>
                      <a:r>
                        <a:rPr lang="ru-RU" sz="1600" b="1" strike="noStrike" spc="-2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1" strike="noStrike" spc="-12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декабря</a:t>
                      </a:r>
                      <a:r>
                        <a:rPr lang="ru-RU" sz="1600" b="1" strike="noStrike" spc="4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1" strike="noStrike" spc="-7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2021</a:t>
                      </a:r>
                      <a:r>
                        <a:rPr lang="ru-RU" sz="1600" b="1" strike="noStrike" spc="-2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1" strike="noStrike" spc="-26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года</a:t>
                      </a:r>
                      <a:endParaRPr lang="ru-RU" sz="16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ru-RU" sz="1600" b="1" strike="noStrike" spc="-12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Публичные</a:t>
                      </a:r>
                      <a:r>
                        <a:rPr lang="ru-RU" sz="1600" b="1" strike="noStrike" spc="-7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слушания по </a:t>
                      </a:r>
                      <a:r>
                        <a:rPr lang="ru-RU" sz="1600" b="1" strike="noStrike" spc="-26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годовому</a:t>
                      </a:r>
                      <a:r>
                        <a:rPr lang="ru-RU" sz="1600" b="1" strike="noStrike" spc="-12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1" strike="noStrike" spc="-15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отчету</a:t>
                      </a:r>
                      <a:r>
                        <a:rPr lang="ru-RU" sz="1600" b="1" strike="noStrike" spc="12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1" strike="noStrike" spc="-7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об</a:t>
                      </a:r>
                      <a:endParaRPr lang="ru-RU" sz="16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600" b="1" strike="noStrike" spc="-7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исполнении </a:t>
                      </a:r>
                      <a:r>
                        <a:rPr lang="ru-RU" sz="1600" b="1" strike="noStrike" spc="-2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бюджета</a:t>
                      </a:r>
                      <a:r>
                        <a:rPr lang="ru-RU" sz="1600" b="1" strike="noStrike" spc="24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1" strike="noStrike" spc="-12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за </a:t>
                      </a:r>
                      <a:r>
                        <a:rPr lang="ru-RU" sz="1600" b="1" strike="noStrike" spc="-7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2022</a:t>
                      </a:r>
                      <a:r>
                        <a:rPr lang="ru-RU" sz="1600" b="1" strike="noStrike" spc="-2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1" strike="noStrike" spc="-35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год</a:t>
                      </a:r>
                      <a:endParaRPr lang="ru-RU" sz="16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lang="ru-RU" sz="18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2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назначены</a:t>
                      </a:r>
                      <a:r>
                        <a:rPr lang="ru-RU" sz="1600" b="1" strike="noStrike" spc="-15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1" strike="noStrike" spc="-7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</a:t>
                      </a:r>
                      <a:r>
                        <a:rPr lang="ru-RU" sz="1600" b="1" strike="noStrike" spc="-12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16</a:t>
                      </a:r>
                      <a:r>
                        <a:rPr lang="ru-RU" sz="1600" b="1" strike="noStrike" spc="-7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1" strike="noStrike" spc="-12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мая</a:t>
                      </a:r>
                      <a:r>
                        <a:rPr lang="ru-RU" sz="1600" b="1" strike="noStrike" spc="-15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1" strike="noStrike" spc="-7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2023</a:t>
                      </a:r>
                      <a:r>
                        <a:rPr lang="ru-RU" sz="1600" b="1" strike="noStrike" spc="-2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1" strike="noStrike" spc="-26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года</a:t>
                      </a:r>
                      <a:endParaRPr lang="ru-RU" sz="16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00A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040">
                <a:tc gridSpan="2">
                  <a:txBody>
                    <a:bodyPr/>
                    <a:lstStyle/>
                    <a:p>
                      <a:pPr marL="50800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8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ОСНОВНЫЕ</a:t>
                      </a:r>
                      <a:r>
                        <a:rPr lang="ru-RU" sz="1800" b="0" strike="noStrike" spc="3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8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НАПРАВЛЕНИЯ</a:t>
                      </a:r>
                      <a:r>
                        <a:rPr lang="ru-RU" sz="1800" b="0" strike="noStrike" spc="24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8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РЕАЛИЗАЦИИ</a:t>
                      </a:r>
                      <a:r>
                        <a:rPr lang="ru-RU" sz="1800" b="0" strike="noStrike" spc="38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8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БЮДЖЕТНОЙ</a:t>
                      </a:r>
                      <a:r>
                        <a:rPr lang="ru-RU" sz="1800" b="0" strike="noStrike" spc="18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8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ПОЛИТИКИ</a:t>
                      </a:r>
                      <a:endParaRPr lang="ru-RU" sz="18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9720">
                <a:tc>
                  <a:txBody>
                    <a:bodyPr/>
                    <a:lstStyle/>
                    <a:p>
                      <a:pPr marL="377825" indent="-286385">
                        <a:lnSpc>
                          <a:spcPct val="100000"/>
                        </a:lnSpc>
                        <a:spcBef>
                          <a:spcPts val="315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buChar char=""/>
                        <a:tabLst>
                          <a:tab pos="377825" algn="l"/>
                          <a:tab pos="377825" algn="l"/>
                        </a:tabLst>
                      </a:pP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Устойчивое социально-экономическое </a:t>
                      </a:r>
                      <a:r>
                        <a:rPr lang="ru-RU" sz="1600" b="0" strike="noStrike" spc="-386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развитие</a:t>
                      </a:r>
                      <a:r>
                        <a:rPr lang="ru-RU" sz="1600" b="0" strike="noStrike" spc="4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района</a:t>
                      </a:r>
                      <a:endParaRPr lang="ru-RU" sz="16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  <a:p>
                      <a:pPr marL="377825" indent="-286385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panose="05000000000000000000" pitchFamily="2" charset="2"/>
                        <a:buChar char=""/>
                        <a:tabLst>
                          <a:tab pos="377825" algn="l"/>
                          <a:tab pos="377825" algn="l"/>
                        </a:tabLst>
                      </a:pPr>
                      <a:r>
                        <a:rPr lang="ru-RU" sz="16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Обеспечение</a:t>
                      </a:r>
                      <a:r>
                        <a:rPr lang="ru-RU" sz="1600" b="0" strike="noStrike" spc="2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населения</a:t>
                      </a:r>
                      <a:r>
                        <a:rPr lang="ru-RU" sz="1600" b="0" strike="noStrike" spc="4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доступными</a:t>
                      </a:r>
                      <a:r>
                        <a:rPr lang="ru-RU" sz="1600" b="0" strike="noStrike" spc="3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</a:t>
                      </a:r>
                      <a:endParaRPr lang="ru-RU" sz="16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  <a:p>
                      <a:pPr marL="377825">
                        <a:lnSpc>
                          <a:spcPct val="100000"/>
                        </a:lnSpc>
                        <a:tabLst>
                          <a:tab pos="377825" algn="l"/>
                          <a:tab pos="377825" algn="l"/>
                        </a:tabLst>
                      </a:pP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качественными</a:t>
                      </a:r>
                      <a:r>
                        <a:rPr lang="ru-RU" sz="1600" b="0" strike="noStrike" spc="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муниципальными</a:t>
                      </a:r>
                      <a:r>
                        <a:rPr lang="ru-RU" sz="1600" b="0" strike="noStrike" spc="24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услугами, </a:t>
                      </a:r>
                      <a:r>
                        <a:rPr lang="ru-RU" sz="1600" b="0" strike="noStrike" spc="-386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социальными</a:t>
                      </a:r>
                      <a:r>
                        <a:rPr lang="ru-RU" sz="1600" b="0" strike="noStrike" spc="38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гарантиями</a:t>
                      </a:r>
                      <a:endParaRPr lang="ru-RU" sz="16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  <a:p>
                      <a:pPr marL="377825" indent="-286385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panose="05000000000000000000" pitchFamily="2" charset="2"/>
                        <a:buChar char=""/>
                        <a:tabLst>
                          <a:tab pos="377825" algn="l"/>
                          <a:tab pos="377825" algn="l"/>
                        </a:tabLst>
                      </a:pP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Создание</a:t>
                      </a: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благоприятных</a:t>
                      </a:r>
                      <a:r>
                        <a:rPr lang="ru-RU" sz="1600" b="0" strike="noStrike" spc="3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</a:t>
                      </a:r>
                      <a:r>
                        <a:rPr lang="ru-RU" sz="16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комфортных </a:t>
                      </a:r>
                      <a:r>
                        <a:rPr lang="ru-RU" sz="1600" b="0" strike="noStrike" spc="-386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условий</a:t>
                      </a:r>
                      <a:r>
                        <a:rPr lang="ru-RU" sz="1600" b="0" strike="noStrike" spc="18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для</a:t>
                      </a: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проживания</a:t>
                      </a:r>
                      <a:endParaRPr lang="ru-RU" sz="16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  <a:p>
                      <a:pPr marL="377825" indent="-286385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panose="05000000000000000000" pitchFamily="2" charset="2"/>
                        <a:buChar char=""/>
                        <a:tabLst>
                          <a:tab pos="377825" algn="l"/>
                          <a:tab pos="377825" algn="l"/>
                        </a:tabLst>
                      </a:pP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Увеличение</a:t>
                      </a:r>
                      <a:r>
                        <a:rPr lang="ru-RU" sz="1600" b="0" strike="noStrike" spc="38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наполняемости</a:t>
                      </a:r>
                      <a:r>
                        <a:rPr lang="ru-RU" sz="1600" b="0" strike="noStrike" spc="43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доходной</a:t>
                      </a:r>
                      <a:r>
                        <a:rPr lang="ru-RU" sz="1600" b="0" strike="noStrike" spc="-2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части </a:t>
                      </a:r>
                      <a:r>
                        <a:rPr lang="ru-RU" sz="1600" b="0" strike="noStrike" spc="-386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консолидированного</a:t>
                      </a:r>
                      <a:r>
                        <a:rPr lang="ru-RU" sz="1600" b="0" strike="noStrike" spc="2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бюджета</a:t>
                      </a:r>
                      <a:endParaRPr lang="ru-RU" sz="16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  <a:p>
                      <a:pPr marL="377825">
                        <a:lnSpc>
                          <a:spcPct val="100000"/>
                        </a:lnSpc>
                        <a:tabLst>
                          <a:tab pos="377825" algn="l"/>
                          <a:tab pos="377825" algn="l"/>
                        </a:tabLst>
                      </a:pP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муниципального</a:t>
                      </a:r>
                      <a:r>
                        <a:rPr lang="ru-RU" sz="1600" b="0" strike="noStrike" spc="18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района</a:t>
                      </a:r>
                      <a:endParaRPr lang="ru-RU" sz="16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378460" indent="-286385">
                        <a:lnSpc>
                          <a:spcPct val="100000"/>
                        </a:lnSpc>
                        <a:spcBef>
                          <a:spcPts val="315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buChar char=""/>
                        <a:tabLst>
                          <a:tab pos="377825" algn="l"/>
                          <a:tab pos="378460" algn="l"/>
                        </a:tabLst>
                      </a:pP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Повышение</a:t>
                      </a:r>
                      <a:r>
                        <a:rPr lang="ru-RU" sz="1600" b="0" strike="noStrike" spc="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эффективности</a:t>
                      </a:r>
                      <a:r>
                        <a:rPr lang="ru-RU" sz="1600" b="0" strike="noStrike" spc="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бюджетных </a:t>
                      </a:r>
                      <a:r>
                        <a:rPr lang="ru-RU" sz="1600" b="0" strike="noStrike" spc="-386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расходов</a:t>
                      </a:r>
                      <a:endParaRPr lang="ru-RU" sz="16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  <a:p>
                      <a:pPr marL="378460" indent="-286385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panose="05000000000000000000" pitchFamily="2" charset="2"/>
                        <a:buChar char=""/>
                        <a:tabLst>
                          <a:tab pos="377825" algn="l"/>
                          <a:tab pos="378460" algn="l"/>
                        </a:tabLst>
                      </a:pPr>
                      <a:r>
                        <a:rPr lang="ru-RU" sz="16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Обеспечение</a:t>
                      </a:r>
                      <a:r>
                        <a:rPr lang="ru-RU" sz="1600" b="0" strike="noStrike" spc="4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сбалансированности </a:t>
                      </a:r>
                      <a:r>
                        <a:rPr lang="ru-RU" sz="1600" b="0" strike="noStrike" spc="-386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бюджета</a:t>
                      </a:r>
                      <a:endParaRPr lang="ru-RU" sz="16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  <a:p>
                      <a:pPr marL="378460" indent="-286385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panose="05000000000000000000" pitchFamily="2" charset="2"/>
                        <a:buChar char=""/>
                        <a:tabLst>
                          <a:tab pos="377825" algn="l"/>
                          <a:tab pos="378460" algn="l"/>
                        </a:tabLst>
                      </a:pP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Повышение</a:t>
                      </a:r>
                      <a:r>
                        <a:rPr lang="ru-RU" sz="1600" b="0" strike="noStrike" spc="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эффективности</a:t>
                      </a:r>
                      <a:r>
                        <a:rPr lang="ru-RU" sz="1600" b="0" strike="noStrike" spc="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управления </a:t>
                      </a:r>
                      <a:r>
                        <a:rPr lang="ru-RU" sz="1600" b="0" strike="noStrike" spc="-386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муниципальными</a:t>
                      </a:r>
                      <a:r>
                        <a:rPr lang="ru-RU" sz="1600" b="0" strike="noStrike" spc="43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финансами</a:t>
                      </a:r>
                      <a:endParaRPr lang="ru-RU" sz="16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  <a:p>
                      <a:pPr marL="378460" indent="-286385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panose="05000000000000000000" pitchFamily="2" charset="2"/>
                        <a:buChar char=""/>
                        <a:tabLst>
                          <a:tab pos="377825" algn="l"/>
                          <a:tab pos="378460" algn="l"/>
                        </a:tabLst>
                      </a:pP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Совершенствование</a:t>
                      </a: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межбюджетных </a:t>
                      </a:r>
                      <a:r>
                        <a:rPr lang="ru-RU" sz="1600" b="0" strike="noStrike" spc="-386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отношений</a:t>
                      </a:r>
                      <a:endParaRPr lang="ru-RU" sz="16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  <a:p>
                      <a:pPr marL="378460" indent="-286385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panose="05000000000000000000" pitchFamily="2" charset="2"/>
                        <a:buChar char=""/>
                        <a:tabLst>
                          <a:tab pos="377825" algn="l"/>
                          <a:tab pos="378460" algn="l"/>
                        </a:tabLst>
                      </a:pP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Оптимизация</a:t>
                      </a:r>
                      <a:r>
                        <a:rPr lang="ru-RU" sz="1600" b="0" strike="noStrike" spc="3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муниципального</a:t>
                      </a:r>
                      <a:r>
                        <a:rPr lang="ru-RU" sz="1600" b="0" strike="noStrike" spc="38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долга</a:t>
                      </a:r>
                      <a:endParaRPr lang="ru-RU" sz="16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678" y="404664"/>
            <a:ext cx="8072640" cy="696240"/>
          </a:xfrm>
        </p:spPr>
        <p:txBody>
          <a:bodyPr/>
          <a:lstStyle/>
          <a:p>
            <a:pPr algn="ctr"/>
            <a:r>
              <a:rPr lang="ru-RU" sz="16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Достижение прогнозных значений социально-экономических показателей за 2022 год</a:t>
            </a:r>
            <a:br>
              <a:rPr lang="ru-RU" sz="1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6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 </a:t>
            </a:r>
            <a:r>
              <a:rPr lang="ru-RU" sz="1600" b="1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</a:t>
            </a:r>
            <a:r>
              <a:rPr lang="ru-RU" sz="16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-Туринскому муниципальному району</a:t>
            </a:r>
            <a:br>
              <a:rPr lang="ru-RU" sz="1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endParaRPr lang="ru-RU" sz="16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18" y="1484784"/>
          <a:ext cx="8640961" cy="5256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27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44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44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44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44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344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№ п/п</a:t>
                      </a:r>
                      <a:endParaRPr lang="ru-RU" sz="1200" dirty="0">
                        <a:effectLst/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Наименование показателя</a:t>
                      </a:r>
                      <a:endParaRPr lang="ru-RU" sz="1200" dirty="0">
                        <a:effectLst/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2022 год  оценка в соответствии с прогнозом </a:t>
                      </a:r>
                      <a:endParaRPr lang="ru-RU" sz="1200" dirty="0">
                        <a:effectLst/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2022 год        факт</a:t>
                      </a:r>
                      <a:endParaRPr lang="ru-RU" sz="1200" dirty="0">
                        <a:effectLst/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отклонение</a:t>
                      </a:r>
                      <a:endParaRPr lang="ru-RU" sz="1200" dirty="0">
                        <a:effectLst/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описание причин отклонения</a:t>
                      </a:r>
                      <a:endParaRPr lang="ru-RU" sz="1200" dirty="0">
                        <a:effectLst/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2023 год          оценка</a:t>
                      </a:r>
                      <a:endParaRPr lang="ru-RU" sz="1200" dirty="0">
                        <a:effectLst/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Производственная деятельность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1546,6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1445,4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101,2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 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1651,1</a:t>
                      </a: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Инвестиционная деятельность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123,6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525,6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402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 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82,1</a:t>
                      </a: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3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Денежные доходы населения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2221,7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2134,2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87,5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 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2330,5</a:t>
                      </a: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4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Оборот розничной торговли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1004,3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909,7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94,6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 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1094,0</a:t>
                      </a: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5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Оборот общественного питания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25,0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24,4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0,6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 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27,3</a:t>
                      </a: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6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Численность населения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12451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12619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168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 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11998</a:t>
                      </a: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TextShape 1"/>
          <p:cNvSpPr txBox="1"/>
          <p:nvPr/>
        </p:nvSpPr>
        <p:spPr>
          <a:xfrm>
            <a:off x="564120" y="560160"/>
            <a:ext cx="8012160" cy="115740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>
            <a:noAutofit/>
          </a:bodyPr>
          <a:lstStyle/>
          <a:p>
            <a:pPr marL="789305" indent="-776605">
              <a:lnSpc>
                <a:spcPct val="100000"/>
              </a:lnSpc>
              <a:spcBef>
                <a:spcPts val="95"/>
              </a:spcBef>
              <a:tabLst>
                <a:tab pos="0" algn="l"/>
              </a:tabLst>
            </a:pPr>
            <a:r>
              <a:rPr lang="ru-RU" sz="25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ОСНОВНЫЕ ПОКАЗАТЕЛИ ИСПОЛНЕНИЯ БЮДЖЕТА </a:t>
            </a:r>
            <a:r>
              <a:rPr lang="ru-RU" sz="2500" b="0" strike="noStrike" spc="-610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5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МУНЦИИПАЛЬНОГО</a:t>
            </a:r>
            <a:r>
              <a:rPr lang="ru-RU" sz="2500" b="0" strike="noStrike" spc="2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5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РАЙОНА</a:t>
            </a:r>
            <a:r>
              <a:rPr lang="ru-RU" sz="2500" b="0" strike="noStrike" spc="-2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5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 2022</a:t>
            </a:r>
            <a:r>
              <a:rPr lang="ru-RU" sz="25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ГОД</a:t>
            </a:r>
            <a:endParaRPr lang="ru-RU" sz="2500" b="0" strike="noStrike" spc="-1" dirty="0">
              <a:solidFill>
                <a:srgbClr val="0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aphicFrame>
        <p:nvGraphicFramePr>
          <p:cNvPr id="400" name="Table 2"/>
          <p:cNvGraphicFramePr/>
          <p:nvPr/>
        </p:nvGraphicFramePr>
        <p:xfrm>
          <a:off x="669960" y="4575240"/>
          <a:ext cx="7855920" cy="2028240"/>
        </p:xfrm>
        <a:graphic>
          <a:graphicData uri="http://schemas.openxmlformats.org/drawingml/2006/table">
            <a:tbl>
              <a:tblPr/>
              <a:tblGrid>
                <a:gridCol w="2382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3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1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endParaRPr lang="ru-RU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331470" indent="-170815">
                        <a:lnSpc>
                          <a:spcPct val="100000"/>
                        </a:lnSpc>
                        <a:spcBef>
                          <a:spcPts val="305"/>
                        </a:spcBef>
                        <a:tabLst>
                          <a:tab pos="0" algn="l"/>
                        </a:tabLst>
                      </a:pPr>
                      <a:r>
                        <a:rPr lang="ru-RU" sz="18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2022</a:t>
                      </a:r>
                      <a:r>
                        <a:rPr lang="ru-RU" sz="1800" b="1" strike="noStrike" spc="-52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800" b="1" strike="noStrike" spc="-35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год</a:t>
                      </a:r>
                      <a:r>
                        <a:rPr lang="ru-RU" sz="1800" b="1" strike="noStrike" spc="-32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800" b="1" strike="noStrike" spc="-7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(план) </a:t>
                      </a:r>
                      <a:r>
                        <a:rPr lang="ru-RU" sz="1800" b="1" strike="noStrike" spc="-435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800" b="1" strike="noStrike" spc="-7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тыс.</a:t>
                      </a:r>
                      <a:r>
                        <a:rPr lang="ru-RU" sz="1800" b="1" strike="noStrike" spc="-4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800" b="1" strike="noStrike" spc="-2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рублей</a:t>
                      </a:r>
                      <a:endParaRPr lang="ru-RU" sz="18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331470" indent="-176530">
                        <a:lnSpc>
                          <a:spcPct val="100000"/>
                        </a:lnSpc>
                        <a:spcBef>
                          <a:spcPts val="305"/>
                        </a:spcBef>
                        <a:tabLst>
                          <a:tab pos="0" algn="l"/>
                        </a:tabLst>
                      </a:pPr>
                      <a:r>
                        <a:rPr lang="ru-RU" sz="18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2022</a:t>
                      </a:r>
                      <a:r>
                        <a:rPr lang="ru-RU" sz="1800" b="1" strike="noStrike" spc="-60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800" b="1" strike="noStrike" spc="-35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год</a:t>
                      </a:r>
                      <a:r>
                        <a:rPr lang="ru-RU" sz="1800" b="1" strike="noStrike" spc="-4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8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(факт) </a:t>
                      </a:r>
                      <a:r>
                        <a:rPr lang="ru-RU" sz="1800" b="1" strike="noStrike" spc="-435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800" b="1" strike="noStrike" spc="-7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тыс.</a:t>
                      </a:r>
                      <a:r>
                        <a:rPr lang="ru-RU" sz="1800" b="1" strike="noStrike" spc="-35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800" b="1" strike="noStrike" spc="-2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рублей</a:t>
                      </a:r>
                      <a:endParaRPr lang="ru-RU" sz="18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8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%</a:t>
                      </a:r>
                      <a:r>
                        <a:rPr lang="ru-RU" sz="1800" b="1" strike="noStrike" spc="-32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800" b="1" strike="noStrike" spc="-12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отклонения</a:t>
                      </a:r>
                      <a:endParaRPr lang="ru-RU" sz="18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1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8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Доходы</a:t>
                      </a:r>
                      <a:endParaRPr lang="ru-RU" sz="18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1 031 409,0</a:t>
                      </a:r>
                      <a:endParaRPr lang="ru-RU" sz="18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1 037 191,8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800" b="0" strike="noStrike" spc="-1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100,6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1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ru-RU" sz="18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Расходы</a:t>
                      </a:r>
                      <a:endParaRPr lang="ru-RU" sz="18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1 040 935,9</a:t>
                      </a:r>
                      <a:endParaRPr lang="ru-RU" sz="18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1 019 469,7</a:t>
                      </a:r>
                      <a:endParaRPr lang="ru-RU" sz="18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97,9</a:t>
                      </a:r>
                      <a:endParaRPr lang="ru-RU" sz="18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5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ru-RU" sz="1800" b="0" strike="noStrike" spc="-12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Дефицит/Профицит</a:t>
                      </a:r>
                      <a:endParaRPr lang="ru-RU" sz="18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(-) 9 526,9</a:t>
                      </a:r>
                      <a:endParaRPr lang="ru-RU" sz="18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ru-RU" sz="1800" b="0" strike="noStrike" spc="-1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(+)17722,1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401" name="Group 3"/>
          <p:cNvGrpSpPr/>
          <p:nvPr/>
        </p:nvGrpSpPr>
        <p:grpSpPr>
          <a:xfrm>
            <a:off x="228600" y="1630080"/>
            <a:ext cx="8727840" cy="2732760"/>
            <a:chOff x="228600" y="1630080"/>
            <a:chExt cx="8727840" cy="2732760"/>
          </a:xfrm>
        </p:grpSpPr>
        <p:sp>
          <p:nvSpPr>
            <p:cNvPr id="402" name="CustomShape 4"/>
            <p:cNvSpPr/>
            <p:nvPr/>
          </p:nvSpPr>
          <p:spPr>
            <a:xfrm>
              <a:off x="228600" y="1630080"/>
              <a:ext cx="8727840" cy="1351800"/>
            </a:xfrm>
            <a:custGeom>
              <a:avLst/>
              <a:gdLst/>
              <a:ahLst/>
              <a:cxnLst/>
              <a:rect l="l" t="t" r="r" b="b"/>
              <a:pathLst>
                <a:path w="8723630" h="1330325">
                  <a:moveTo>
                    <a:pt x="1556067" y="0"/>
                  </a:moveTo>
                  <a:lnTo>
                    <a:pt x="1402778" y="0"/>
                  </a:lnTo>
                  <a:lnTo>
                    <a:pt x="1257998" y="4445"/>
                  </a:lnTo>
                  <a:lnTo>
                    <a:pt x="1121854" y="11175"/>
                  </a:lnTo>
                  <a:lnTo>
                    <a:pt x="994092" y="22351"/>
                  </a:lnTo>
                  <a:lnTo>
                    <a:pt x="874890" y="33527"/>
                  </a:lnTo>
                  <a:lnTo>
                    <a:pt x="762063" y="49149"/>
                  </a:lnTo>
                  <a:lnTo>
                    <a:pt x="659891" y="64770"/>
                  </a:lnTo>
                  <a:lnTo>
                    <a:pt x="564095" y="82550"/>
                  </a:lnTo>
                  <a:lnTo>
                    <a:pt x="478955" y="102615"/>
                  </a:lnTo>
                  <a:lnTo>
                    <a:pt x="398068" y="120523"/>
                  </a:lnTo>
                  <a:lnTo>
                    <a:pt x="327812" y="140588"/>
                  </a:lnTo>
                  <a:lnTo>
                    <a:pt x="206476" y="178562"/>
                  </a:lnTo>
                  <a:lnTo>
                    <a:pt x="157518" y="196469"/>
                  </a:lnTo>
                  <a:lnTo>
                    <a:pt x="51092" y="241046"/>
                  </a:lnTo>
                  <a:lnTo>
                    <a:pt x="0" y="267842"/>
                  </a:lnTo>
                  <a:lnTo>
                    <a:pt x="0" y="1330325"/>
                  </a:lnTo>
                  <a:lnTo>
                    <a:pt x="8718994" y="1330325"/>
                  </a:lnTo>
                  <a:lnTo>
                    <a:pt x="8723312" y="1323594"/>
                  </a:lnTo>
                  <a:lnTo>
                    <a:pt x="8723312" y="569213"/>
                  </a:lnTo>
                  <a:lnTo>
                    <a:pt x="8718994" y="571373"/>
                  </a:lnTo>
                  <a:lnTo>
                    <a:pt x="8638222" y="604901"/>
                  </a:lnTo>
                  <a:lnTo>
                    <a:pt x="8557323" y="636142"/>
                  </a:lnTo>
                  <a:lnTo>
                    <a:pt x="8472106" y="665099"/>
                  </a:lnTo>
                  <a:lnTo>
                    <a:pt x="8384857" y="691896"/>
                  </a:lnTo>
                  <a:lnTo>
                    <a:pt x="8295449" y="718692"/>
                  </a:lnTo>
                  <a:lnTo>
                    <a:pt x="8201850" y="743330"/>
                  </a:lnTo>
                  <a:lnTo>
                    <a:pt x="8105965" y="763397"/>
                  </a:lnTo>
                  <a:lnTo>
                    <a:pt x="8005889" y="783463"/>
                  </a:lnTo>
                  <a:lnTo>
                    <a:pt x="7901622" y="801370"/>
                  </a:lnTo>
                  <a:lnTo>
                    <a:pt x="7793037" y="814704"/>
                  </a:lnTo>
                  <a:lnTo>
                    <a:pt x="7680261" y="828166"/>
                  </a:lnTo>
                  <a:lnTo>
                    <a:pt x="7563167" y="837057"/>
                  </a:lnTo>
                  <a:lnTo>
                    <a:pt x="7441882" y="845947"/>
                  </a:lnTo>
                  <a:lnTo>
                    <a:pt x="7314120" y="850391"/>
                  </a:lnTo>
                  <a:lnTo>
                    <a:pt x="7182167" y="850391"/>
                  </a:lnTo>
                  <a:lnTo>
                    <a:pt x="7043737" y="848233"/>
                  </a:lnTo>
                  <a:lnTo>
                    <a:pt x="6899084" y="843788"/>
                  </a:lnTo>
                  <a:lnTo>
                    <a:pt x="6749986" y="837057"/>
                  </a:lnTo>
                  <a:lnTo>
                    <a:pt x="6594665" y="825880"/>
                  </a:lnTo>
                  <a:lnTo>
                    <a:pt x="6430708" y="810260"/>
                  </a:lnTo>
                  <a:lnTo>
                    <a:pt x="6260401" y="792352"/>
                  </a:lnTo>
                  <a:lnTo>
                    <a:pt x="6083744" y="770127"/>
                  </a:lnTo>
                  <a:lnTo>
                    <a:pt x="5900737" y="745489"/>
                  </a:lnTo>
                  <a:lnTo>
                    <a:pt x="5709094" y="716534"/>
                  </a:lnTo>
                  <a:lnTo>
                    <a:pt x="5509069" y="683005"/>
                  </a:lnTo>
                  <a:lnTo>
                    <a:pt x="5302567" y="645033"/>
                  </a:lnTo>
                  <a:lnTo>
                    <a:pt x="5085397" y="602614"/>
                  </a:lnTo>
                  <a:lnTo>
                    <a:pt x="4861877" y="558038"/>
                  </a:lnTo>
                  <a:lnTo>
                    <a:pt x="4627689" y="506729"/>
                  </a:lnTo>
                  <a:lnTo>
                    <a:pt x="4387151" y="453136"/>
                  </a:lnTo>
                  <a:lnTo>
                    <a:pt x="4136072" y="395097"/>
                  </a:lnTo>
                  <a:lnTo>
                    <a:pt x="3874198" y="330326"/>
                  </a:lnTo>
                  <a:lnTo>
                    <a:pt x="3614483" y="267842"/>
                  </a:lnTo>
                  <a:lnTo>
                    <a:pt x="3363277" y="214249"/>
                  </a:lnTo>
                  <a:lnTo>
                    <a:pt x="3122739" y="165226"/>
                  </a:lnTo>
                  <a:lnTo>
                    <a:pt x="2892869" y="124967"/>
                  </a:lnTo>
                  <a:lnTo>
                    <a:pt x="2673667" y="91566"/>
                  </a:lnTo>
                  <a:lnTo>
                    <a:pt x="2462847" y="62484"/>
                  </a:lnTo>
                  <a:lnTo>
                    <a:pt x="2262822" y="40132"/>
                  </a:lnTo>
                  <a:lnTo>
                    <a:pt x="2073338" y="22351"/>
                  </a:lnTo>
                  <a:lnTo>
                    <a:pt x="1890204" y="11175"/>
                  </a:lnTo>
                  <a:lnTo>
                    <a:pt x="1720024" y="2286"/>
                  </a:lnTo>
                  <a:lnTo>
                    <a:pt x="155606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403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0000" y="1947960"/>
              <a:ext cx="3817800" cy="2414880"/>
            </a:xfrm>
            <a:prstGeom prst="rect">
              <a:avLst/>
            </a:prstGeom>
            <a:ln w="0">
              <a:noFill/>
            </a:ln>
          </p:spPr>
        </p:pic>
      </p:grpSp>
      <p:graphicFrame>
        <p:nvGraphicFramePr>
          <p:cNvPr id="404" name="Диаграмма 10"/>
          <p:cNvGraphicFramePr/>
          <p:nvPr/>
        </p:nvGraphicFramePr>
        <p:xfrm>
          <a:off x="4724280" y="1607040"/>
          <a:ext cx="3801240" cy="2888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2"/>
          <p:cNvGrpSpPr/>
          <p:nvPr/>
        </p:nvGrpSpPr>
        <p:grpSpPr>
          <a:xfrm>
            <a:off x="228600" y="228600"/>
            <a:ext cx="8701722" cy="6419977"/>
            <a:chOff x="228600" y="228600"/>
            <a:chExt cx="8701722" cy="6419977"/>
          </a:xfrm>
        </p:grpSpPr>
        <p:pic>
          <p:nvPicPr>
            <p:cNvPr id="5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00" y="228600"/>
              <a:ext cx="8696325" cy="1427226"/>
            </a:xfrm>
            <a:prstGeom prst="rect">
              <a:avLst/>
            </a:prstGeom>
          </p:spPr>
        </p:pic>
        <p:sp>
          <p:nvSpPr>
            <p:cNvPr id="6" name="object 4"/>
            <p:cNvSpPr/>
            <p:nvPr/>
          </p:nvSpPr>
          <p:spPr>
            <a:xfrm>
              <a:off x="6046851" y="858901"/>
              <a:ext cx="2876550" cy="714375"/>
            </a:xfrm>
            <a:custGeom>
              <a:avLst/>
              <a:gdLst/>
              <a:ahLst/>
              <a:cxnLst/>
              <a:rect l="l" t="t" r="r" b="b"/>
              <a:pathLst>
                <a:path w="2876550" h="714375">
                  <a:moveTo>
                    <a:pt x="2876550" y="0"/>
                  </a:moveTo>
                  <a:lnTo>
                    <a:pt x="2870073" y="0"/>
                  </a:lnTo>
                  <a:lnTo>
                    <a:pt x="2748915" y="20065"/>
                  </a:lnTo>
                  <a:lnTo>
                    <a:pt x="2625598" y="42290"/>
                  </a:lnTo>
                  <a:lnTo>
                    <a:pt x="2500122" y="66928"/>
                  </a:lnTo>
                  <a:lnTo>
                    <a:pt x="2370454" y="91439"/>
                  </a:lnTo>
                  <a:lnTo>
                    <a:pt x="2238629" y="120523"/>
                  </a:lnTo>
                  <a:lnTo>
                    <a:pt x="2102612" y="149478"/>
                  </a:lnTo>
                  <a:lnTo>
                    <a:pt x="1964435" y="183007"/>
                  </a:lnTo>
                  <a:lnTo>
                    <a:pt x="1821942" y="216535"/>
                  </a:lnTo>
                  <a:lnTo>
                    <a:pt x="1564767" y="281177"/>
                  </a:lnTo>
                  <a:lnTo>
                    <a:pt x="1313815" y="339216"/>
                  </a:lnTo>
                  <a:lnTo>
                    <a:pt x="841882" y="444246"/>
                  </a:lnTo>
                  <a:lnTo>
                    <a:pt x="620776" y="488823"/>
                  </a:lnTo>
                  <a:lnTo>
                    <a:pt x="406019" y="529082"/>
                  </a:lnTo>
                  <a:lnTo>
                    <a:pt x="199771" y="566927"/>
                  </a:lnTo>
                  <a:lnTo>
                    <a:pt x="0" y="600456"/>
                  </a:lnTo>
                  <a:lnTo>
                    <a:pt x="138175" y="620522"/>
                  </a:lnTo>
                  <a:lnTo>
                    <a:pt x="270001" y="638428"/>
                  </a:lnTo>
                  <a:lnTo>
                    <a:pt x="397510" y="654050"/>
                  </a:lnTo>
                  <a:lnTo>
                    <a:pt x="522985" y="667385"/>
                  </a:lnTo>
                  <a:lnTo>
                    <a:pt x="644144" y="680847"/>
                  </a:lnTo>
                  <a:lnTo>
                    <a:pt x="761110" y="689737"/>
                  </a:lnTo>
                  <a:lnTo>
                    <a:pt x="873759" y="698626"/>
                  </a:lnTo>
                  <a:lnTo>
                    <a:pt x="984250" y="705358"/>
                  </a:lnTo>
                  <a:lnTo>
                    <a:pt x="1092707" y="709802"/>
                  </a:lnTo>
                  <a:lnTo>
                    <a:pt x="1296797" y="714375"/>
                  </a:lnTo>
                  <a:lnTo>
                    <a:pt x="1394587" y="714375"/>
                  </a:lnTo>
                  <a:lnTo>
                    <a:pt x="1583817" y="709802"/>
                  </a:lnTo>
                  <a:lnTo>
                    <a:pt x="1673098" y="705358"/>
                  </a:lnTo>
                  <a:lnTo>
                    <a:pt x="1843277" y="692023"/>
                  </a:lnTo>
                  <a:lnTo>
                    <a:pt x="1926081" y="683006"/>
                  </a:lnTo>
                  <a:lnTo>
                    <a:pt x="2083434" y="660781"/>
                  </a:lnTo>
                  <a:lnTo>
                    <a:pt x="2232279" y="633984"/>
                  </a:lnTo>
                  <a:lnTo>
                    <a:pt x="2372614" y="602741"/>
                  </a:lnTo>
                  <a:lnTo>
                    <a:pt x="2440685" y="584835"/>
                  </a:lnTo>
                  <a:lnTo>
                    <a:pt x="2506599" y="566927"/>
                  </a:lnTo>
                  <a:lnTo>
                    <a:pt x="2634106" y="526796"/>
                  </a:lnTo>
                  <a:lnTo>
                    <a:pt x="2755265" y="482091"/>
                  </a:lnTo>
                  <a:lnTo>
                    <a:pt x="2872231" y="435228"/>
                  </a:lnTo>
                  <a:lnTo>
                    <a:pt x="2876550" y="433070"/>
                  </a:lnTo>
                  <a:lnTo>
                    <a:pt x="2876550" y="0"/>
                  </a:lnTo>
                  <a:close/>
                </a:path>
              </a:pathLst>
            </a:custGeom>
            <a:solidFill>
              <a:srgbClr val="EDEBE0">
                <a:alpha val="290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5"/>
            <p:cNvSpPr/>
            <p:nvPr/>
          </p:nvSpPr>
          <p:spPr>
            <a:xfrm>
              <a:off x="2619375" y="731901"/>
              <a:ext cx="5543550" cy="849630"/>
            </a:xfrm>
            <a:custGeom>
              <a:avLst/>
              <a:gdLst/>
              <a:ahLst/>
              <a:cxnLst/>
              <a:rect l="l" t="t" r="r" b="b"/>
              <a:pathLst>
                <a:path w="5543550" h="849630">
                  <a:moveTo>
                    <a:pt x="852424" y="0"/>
                  </a:moveTo>
                  <a:lnTo>
                    <a:pt x="684402" y="0"/>
                  </a:lnTo>
                  <a:lnTo>
                    <a:pt x="527176" y="4445"/>
                  </a:lnTo>
                  <a:lnTo>
                    <a:pt x="380492" y="11049"/>
                  </a:lnTo>
                  <a:lnTo>
                    <a:pt x="244475" y="22225"/>
                  </a:lnTo>
                  <a:lnTo>
                    <a:pt x="116967" y="35560"/>
                  </a:lnTo>
                  <a:lnTo>
                    <a:pt x="0" y="53466"/>
                  </a:lnTo>
                  <a:lnTo>
                    <a:pt x="163702" y="73533"/>
                  </a:lnTo>
                  <a:lnTo>
                    <a:pt x="333756" y="95758"/>
                  </a:lnTo>
                  <a:lnTo>
                    <a:pt x="510158" y="124713"/>
                  </a:lnTo>
                  <a:lnTo>
                    <a:pt x="692912" y="155956"/>
                  </a:lnTo>
                  <a:lnTo>
                    <a:pt x="882141" y="193928"/>
                  </a:lnTo>
                  <a:lnTo>
                    <a:pt x="1077722" y="234061"/>
                  </a:lnTo>
                  <a:lnTo>
                    <a:pt x="1281684" y="278638"/>
                  </a:lnTo>
                  <a:lnTo>
                    <a:pt x="1490090" y="329819"/>
                  </a:lnTo>
                  <a:lnTo>
                    <a:pt x="1866264" y="421259"/>
                  </a:lnTo>
                  <a:lnTo>
                    <a:pt x="2223389" y="501523"/>
                  </a:lnTo>
                  <a:lnTo>
                    <a:pt x="2559177" y="575056"/>
                  </a:lnTo>
                  <a:lnTo>
                    <a:pt x="2722879" y="606298"/>
                  </a:lnTo>
                  <a:lnTo>
                    <a:pt x="2878074" y="637539"/>
                  </a:lnTo>
                  <a:lnTo>
                    <a:pt x="3031109" y="666496"/>
                  </a:lnTo>
                  <a:lnTo>
                    <a:pt x="3179826" y="691007"/>
                  </a:lnTo>
                  <a:lnTo>
                    <a:pt x="3324479" y="715518"/>
                  </a:lnTo>
                  <a:lnTo>
                    <a:pt x="3464687" y="737743"/>
                  </a:lnTo>
                  <a:lnTo>
                    <a:pt x="3600704" y="755650"/>
                  </a:lnTo>
                  <a:lnTo>
                    <a:pt x="3732529" y="773429"/>
                  </a:lnTo>
                  <a:lnTo>
                    <a:pt x="3985514" y="804672"/>
                  </a:lnTo>
                  <a:lnTo>
                    <a:pt x="4106672" y="815848"/>
                  </a:lnTo>
                  <a:lnTo>
                    <a:pt x="4223511" y="824738"/>
                  </a:lnTo>
                  <a:lnTo>
                    <a:pt x="4336160" y="833627"/>
                  </a:lnTo>
                  <a:lnTo>
                    <a:pt x="4446778" y="840359"/>
                  </a:lnTo>
                  <a:lnTo>
                    <a:pt x="4659249" y="849249"/>
                  </a:lnTo>
                  <a:lnTo>
                    <a:pt x="4856988" y="849249"/>
                  </a:lnTo>
                  <a:lnTo>
                    <a:pt x="5044058" y="844803"/>
                  </a:lnTo>
                  <a:lnTo>
                    <a:pt x="5133340" y="840359"/>
                  </a:lnTo>
                  <a:lnTo>
                    <a:pt x="5220461" y="833627"/>
                  </a:lnTo>
                  <a:lnTo>
                    <a:pt x="5305425" y="824738"/>
                  </a:lnTo>
                  <a:lnTo>
                    <a:pt x="5466969" y="806958"/>
                  </a:lnTo>
                  <a:lnTo>
                    <a:pt x="5543550" y="795782"/>
                  </a:lnTo>
                  <a:lnTo>
                    <a:pt x="5422392" y="780161"/>
                  </a:lnTo>
                  <a:lnTo>
                    <a:pt x="5297043" y="764539"/>
                  </a:lnTo>
                  <a:lnTo>
                    <a:pt x="5035550" y="726694"/>
                  </a:lnTo>
                  <a:lnTo>
                    <a:pt x="4759198" y="679831"/>
                  </a:lnTo>
                  <a:lnTo>
                    <a:pt x="4467986" y="628523"/>
                  </a:lnTo>
                  <a:lnTo>
                    <a:pt x="4159757" y="566165"/>
                  </a:lnTo>
                  <a:lnTo>
                    <a:pt x="3834511" y="497077"/>
                  </a:lnTo>
                  <a:lnTo>
                    <a:pt x="3492373" y="416813"/>
                  </a:lnTo>
                  <a:lnTo>
                    <a:pt x="3131058" y="329819"/>
                  </a:lnTo>
                  <a:lnTo>
                    <a:pt x="2988564" y="296418"/>
                  </a:lnTo>
                  <a:lnTo>
                    <a:pt x="2850388" y="263016"/>
                  </a:lnTo>
                  <a:lnTo>
                    <a:pt x="2582545" y="204977"/>
                  </a:lnTo>
                  <a:lnTo>
                    <a:pt x="2452878" y="180466"/>
                  </a:lnTo>
                  <a:lnTo>
                    <a:pt x="2327529" y="155956"/>
                  </a:lnTo>
                  <a:lnTo>
                    <a:pt x="2204212" y="133731"/>
                  </a:lnTo>
                  <a:lnTo>
                    <a:pt x="2083053" y="113664"/>
                  </a:lnTo>
                  <a:lnTo>
                    <a:pt x="1966214" y="95758"/>
                  </a:lnTo>
                  <a:lnTo>
                    <a:pt x="1849247" y="80137"/>
                  </a:lnTo>
                  <a:lnTo>
                    <a:pt x="1628266" y="51181"/>
                  </a:lnTo>
                  <a:lnTo>
                    <a:pt x="1417827" y="31114"/>
                  </a:lnTo>
                  <a:lnTo>
                    <a:pt x="1220089" y="15494"/>
                  </a:lnTo>
                  <a:lnTo>
                    <a:pt x="1030859" y="4445"/>
                  </a:lnTo>
                  <a:lnTo>
                    <a:pt x="852424" y="0"/>
                  </a:lnTo>
                  <a:close/>
                </a:path>
              </a:pathLst>
            </a:custGeom>
            <a:solidFill>
              <a:srgbClr val="EDEBE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0227" y="1556766"/>
              <a:ext cx="8690095" cy="5091811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39851" y="283892"/>
            <a:ext cx="7684770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Динамика</a:t>
            </a:r>
            <a:r>
              <a:rPr sz="2000" spc="-3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000" spc="-3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доходов</a:t>
            </a:r>
            <a:r>
              <a:rPr sz="2000" spc="-3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</a:t>
            </a:r>
            <a:r>
              <a:rPr sz="2000" spc="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000" spc="-2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расходов</a:t>
            </a:r>
            <a:r>
              <a:rPr sz="2000" spc="-4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000" spc="-2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бюджета</a:t>
            </a:r>
            <a:r>
              <a:rPr sz="2000" spc="-1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0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</a:t>
            </a:r>
            <a:r>
              <a:rPr sz="20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201</a:t>
            </a:r>
            <a:r>
              <a:rPr lang="ru-RU"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4</a:t>
            </a:r>
            <a:r>
              <a:rPr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-20</a:t>
            </a:r>
            <a:r>
              <a:rPr lang="ru-RU"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22</a:t>
            </a:r>
            <a:r>
              <a:rPr sz="2000" spc="-4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000" spc="-2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годы,</a:t>
            </a:r>
            <a:r>
              <a:rPr sz="20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тыс.</a:t>
            </a:r>
            <a:r>
              <a:rPr sz="2000" spc="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000" spc="-1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руб.</a:t>
            </a:r>
            <a:endParaRPr sz="20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10" name="object 76"/>
          <p:cNvSpPr/>
          <p:nvPr/>
        </p:nvSpPr>
        <p:spPr>
          <a:xfrm>
            <a:off x="240227" y="1246083"/>
            <a:ext cx="8686165" cy="3715385"/>
          </a:xfrm>
          <a:custGeom>
            <a:avLst/>
            <a:gdLst/>
            <a:ahLst/>
            <a:cxnLst/>
            <a:rect l="l" t="t" r="r" b="b"/>
            <a:pathLst>
              <a:path w="8686165" h="3715385">
                <a:moveTo>
                  <a:pt x="0" y="3715088"/>
                </a:moveTo>
                <a:lnTo>
                  <a:pt x="8685549" y="3715088"/>
                </a:lnTo>
                <a:lnTo>
                  <a:pt x="8685549" y="0"/>
                </a:lnTo>
                <a:lnTo>
                  <a:pt x="0" y="0"/>
                </a:lnTo>
                <a:lnTo>
                  <a:pt x="0" y="3715088"/>
                </a:lnTo>
                <a:close/>
              </a:path>
            </a:pathLst>
          </a:custGeom>
          <a:ln w="9529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77"/>
          <p:cNvSpPr txBox="1"/>
          <p:nvPr/>
        </p:nvSpPr>
        <p:spPr>
          <a:xfrm>
            <a:off x="1482344" y="5041519"/>
            <a:ext cx="618553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ru-RU" sz="16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634 423,8</a:t>
            </a:r>
            <a:r>
              <a:rPr sz="16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тыс.</a:t>
            </a:r>
            <a:r>
              <a:rPr sz="1600" spc="1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6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руб.</a:t>
            </a:r>
            <a:r>
              <a:rPr sz="1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600" spc="-1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направлено</a:t>
            </a:r>
            <a:r>
              <a:rPr sz="1600" spc="4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6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</a:t>
            </a:r>
            <a:r>
              <a:rPr sz="1600" spc="1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6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финансирование</a:t>
            </a:r>
            <a:r>
              <a:rPr sz="1600" spc="5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6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социальной</a:t>
            </a:r>
            <a:r>
              <a:rPr sz="1600" spc="4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6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сферы: </a:t>
            </a:r>
            <a:r>
              <a:rPr sz="1600" spc="-38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535 221,5</a:t>
            </a:r>
            <a:r>
              <a:rPr sz="16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тыс.</a:t>
            </a:r>
            <a:r>
              <a:rPr sz="1600" spc="1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6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руб. образование</a:t>
            </a:r>
            <a:endParaRPr sz="16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" marR="2734945">
              <a:lnSpc>
                <a:spcPct val="100000"/>
              </a:lnSpc>
            </a:pPr>
            <a:r>
              <a:rPr lang="ru-RU" sz="16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91 640,8</a:t>
            </a:r>
            <a:r>
              <a:rPr sz="1600" spc="-1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6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тыс.</a:t>
            </a:r>
            <a:r>
              <a:rPr sz="1600" spc="1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6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руб.</a:t>
            </a:r>
            <a:r>
              <a:rPr sz="1600" spc="1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600" spc="-1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социальная</a:t>
            </a:r>
            <a:r>
              <a:rPr sz="1600" spc="4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600" spc="-1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политика</a:t>
            </a:r>
            <a:r>
              <a:rPr sz="1600" spc="-1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600" spc="-38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1 264,5 </a:t>
            </a:r>
            <a:r>
              <a:rPr sz="1600" spc="-5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тыс</a:t>
            </a:r>
            <a:r>
              <a:rPr sz="16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.</a:t>
            </a:r>
            <a:r>
              <a:rPr sz="1600" spc="1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6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руб.</a:t>
            </a:r>
            <a:r>
              <a:rPr sz="1600" spc="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6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физ.</a:t>
            </a:r>
            <a:r>
              <a:rPr sz="1600" spc="1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600" spc="-1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культура,</a:t>
            </a:r>
            <a:r>
              <a:rPr sz="1600" spc="1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600" spc="-5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спорт</a:t>
            </a:r>
            <a:r>
              <a:rPr sz="16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6297</a:t>
            </a:r>
            <a:r>
              <a:rPr lang="ru-RU" sz="16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,0</a:t>
            </a:r>
            <a:r>
              <a:rPr sz="1600" spc="-1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6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тыс.</a:t>
            </a:r>
            <a:r>
              <a:rPr sz="1600" spc="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6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руб.</a:t>
            </a:r>
            <a:r>
              <a:rPr sz="1600" spc="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6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культура</a:t>
            </a:r>
            <a:endParaRPr sz="16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236297" y="1556766"/>
          <a:ext cx="8687104" cy="3404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4" name="Group 1"/>
          <p:cNvGrpSpPr/>
          <p:nvPr/>
        </p:nvGrpSpPr>
        <p:grpSpPr>
          <a:xfrm>
            <a:off x="210960" y="1679400"/>
            <a:ext cx="8723160" cy="4681440"/>
            <a:chOff x="210960" y="1679400"/>
            <a:chExt cx="8723160" cy="4681440"/>
          </a:xfrm>
        </p:grpSpPr>
        <p:sp>
          <p:nvSpPr>
            <p:cNvPr id="415" name="CustomShape 2"/>
            <p:cNvSpPr/>
            <p:nvPr/>
          </p:nvSpPr>
          <p:spPr>
            <a:xfrm>
              <a:off x="210960" y="1679400"/>
              <a:ext cx="8723160" cy="1329840"/>
            </a:xfrm>
            <a:custGeom>
              <a:avLst/>
              <a:gdLst/>
              <a:ahLst/>
              <a:cxnLst/>
              <a:rect l="l" t="t" r="r" b="b"/>
              <a:pathLst>
                <a:path w="8723630" h="1330325">
                  <a:moveTo>
                    <a:pt x="1556067" y="0"/>
                  </a:moveTo>
                  <a:lnTo>
                    <a:pt x="1402778" y="0"/>
                  </a:lnTo>
                  <a:lnTo>
                    <a:pt x="1257998" y="4445"/>
                  </a:lnTo>
                  <a:lnTo>
                    <a:pt x="1121854" y="11175"/>
                  </a:lnTo>
                  <a:lnTo>
                    <a:pt x="994092" y="22351"/>
                  </a:lnTo>
                  <a:lnTo>
                    <a:pt x="874890" y="33527"/>
                  </a:lnTo>
                  <a:lnTo>
                    <a:pt x="762063" y="49149"/>
                  </a:lnTo>
                  <a:lnTo>
                    <a:pt x="659891" y="64770"/>
                  </a:lnTo>
                  <a:lnTo>
                    <a:pt x="564095" y="82550"/>
                  </a:lnTo>
                  <a:lnTo>
                    <a:pt x="478955" y="102615"/>
                  </a:lnTo>
                  <a:lnTo>
                    <a:pt x="398068" y="120523"/>
                  </a:lnTo>
                  <a:lnTo>
                    <a:pt x="327812" y="140588"/>
                  </a:lnTo>
                  <a:lnTo>
                    <a:pt x="206476" y="178562"/>
                  </a:lnTo>
                  <a:lnTo>
                    <a:pt x="157518" y="196469"/>
                  </a:lnTo>
                  <a:lnTo>
                    <a:pt x="51092" y="241046"/>
                  </a:lnTo>
                  <a:lnTo>
                    <a:pt x="0" y="267842"/>
                  </a:lnTo>
                  <a:lnTo>
                    <a:pt x="0" y="1330325"/>
                  </a:lnTo>
                  <a:lnTo>
                    <a:pt x="8718994" y="1330325"/>
                  </a:lnTo>
                  <a:lnTo>
                    <a:pt x="8723312" y="1323594"/>
                  </a:lnTo>
                  <a:lnTo>
                    <a:pt x="8723312" y="569213"/>
                  </a:lnTo>
                  <a:lnTo>
                    <a:pt x="8718994" y="571373"/>
                  </a:lnTo>
                  <a:lnTo>
                    <a:pt x="8638222" y="604901"/>
                  </a:lnTo>
                  <a:lnTo>
                    <a:pt x="8557323" y="636142"/>
                  </a:lnTo>
                  <a:lnTo>
                    <a:pt x="8472106" y="665099"/>
                  </a:lnTo>
                  <a:lnTo>
                    <a:pt x="8384857" y="691896"/>
                  </a:lnTo>
                  <a:lnTo>
                    <a:pt x="8295449" y="718692"/>
                  </a:lnTo>
                  <a:lnTo>
                    <a:pt x="8201850" y="743330"/>
                  </a:lnTo>
                  <a:lnTo>
                    <a:pt x="8105965" y="763397"/>
                  </a:lnTo>
                  <a:lnTo>
                    <a:pt x="8005889" y="783463"/>
                  </a:lnTo>
                  <a:lnTo>
                    <a:pt x="7901622" y="801370"/>
                  </a:lnTo>
                  <a:lnTo>
                    <a:pt x="7793037" y="814704"/>
                  </a:lnTo>
                  <a:lnTo>
                    <a:pt x="7680261" y="828166"/>
                  </a:lnTo>
                  <a:lnTo>
                    <a:pt x="7563167" y="837057"/>
                  </a:lnTo>
                  <a:lnTo>
                    <a:pt x="7441882" y="845947"/>
                  </a:lnTo>
                  <a:lnTo>
                    <a:pt x="7314120" y="850391"/>
                  </a:lnTo>
                  <a:lnTo>
                    <a:pt x="7182167" y="850391"/>
                  </a:lnTo>
                  <a:lnTo>
                    <a:pt x="7043737" y="848233"/>
                  </a:lnTo>
                  <a:lnTo>
                    <a:pt x="6899084" y="843788"/>
                  </a:lnTo>
                  <a:lnTo>
                    <a:pt x="6749986" y="837057"/>
                  </a:lnTo>
                  <a:lnTo>
                    <a:pt x="6594665" y="825880"/>
                  </a:lnTo>
                  <a:lnTo>
                    <a:pt x="6430708" y="810260"/>
                  </a:lnTo>
                  <a:lnTo>
                    <a:pt x="6260401" y="792352"/>
                  </a:lnTo>
                  <a:lnTo>
                    <a:pt x="6083744" y="770127"/>
                  </a:lnTo>
                  <a:lnTo>
                    <a:pt x="5900737" y="745489"/>
                  </a:lnTo>
                  <a:lnTo>
                    <a:pt x="5709094" y="716534"/>
                  </a:lnTo>
                  <a:lnTo>
                    <a:pt x="5509069" y="683005"/>
                  </a:lnTo>
                  <a:lnTo>
                    <a:pt x="5302567" y="645033"/>
                  </a:lnTo>
                  <a:lnTo>
                    <a:pt x="5085397" y="602614"/>
                  </a:lnTo>
                  <a:lnTo>
                    <a:pt x="4861877" y="558038"/>
                  </a:lnTo>
                  <a:lnTo>
                    <a:pt x="4627689" y="506729"/>
                  </a:lnTo>
                  <a:lnTo>
                    <a:pt x="4387151" y="453136"/>
                  </a:lnTo>
                  <a:lnTo>
                    <a:pt x="4136072" y="395097"/>
                  </a:lnTo>
                  <a:lnTo>
                    <a:pt x="3874198" y="330326"/>
                  </a:lnTo>
                  <a:lnTo>
                    <a:pt x="3614483" y="267842"/>
                  </a:lnTo>
                  <a:lnTo>
                    <a:pt x="3363277" y="214249"/>
                  </a:lnTo>
                  <a:lnTo>
                    <a:pt x="3122739" y="165226"/>
                  </a:lnTo>
                  <a:lnTo>
                    <a:pt x="2892869" y="124967"/>
                  </a:lnTo>
                  <a:lnTo>
                    <a:pt x="2673667" y="91566"/>
                  </a:lnTo>
                  <a:lnTo>
                    <a:pt x="2462847" y="62484"/>
                  </a:lnTo>
                  <a:lnTo>
                    <a:pt x="2262822" y="40132"/>
                  </a:lnTo>
                  <a:lnTo>
                    <a:pt x="2073338" y="22351"/>
                  </a:lnTo>
                  <a:lnTo>
                    <a:pt x="1890204" y="11175"/>
                  </a:lnTo>
                  <a:lnTo>
                    <a:pt x="1720024" y="2286"/>
                  </a:lnTo>
                  <a:lnTo>
                    <a:pt x="155606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416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5280" y="2565360"/>
              <a:ext cx="8424360" cy="37954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417" name="TextShape 3"/>
          <p:cNvSpPr txBox="1"/>
          <p:nvPr/>
        </p:nvSpPr>
        <p:spPr>
          <a:xfrm>
            <a:off x="841680" y="387720"/>
            <a:ext cx="7459560" cy="115776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>
            <a:noAutofit/>
          </a:bodyPr>
          <a:lstStyle/>
          <a:p>
            <a:pPr marL="2907030" indent="-2894965">
              <a:lnSpc>
                <a:spcPct val="100000"/>
              </a:lnSpc>
              <a:spcBef>
                <a:spcPts val="100"/>
              </a:spcBef>
              <a:tabLst>
                <a:tab pos="0" algn="l"/>
              </a:tabLst>
            </a:pPr>
            <a:r>
              <a:rPr lang="ru-RU" sz="3600" b="1" i="1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Исполнение</a:t>
            </a:r>
            <a:r>
              <a:rPr lang="ru-RU" sz="3600" b="1" i="1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3600" b="1" i="1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бюджета</a:t>
            </a:r>
            <a:r>
              <a:rPr lang="ru-RU" sz="3600" b="1" i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по</a:t>
            </a:r>
            <a:r>
              <a:rPr lang="ru-RU" sz="3600" b="1" i="1" strike="noStrike" spc="-3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3600" b="1" i="1" strike="noStrike" spc="-3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доходам</a:t>
            </a:r>
            <a:r>
              <a:rPr lang="ru-RU" sz="3600" b="1" i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за </a:t>
            </a:r>
            <a:r>
              <a:rPr lang="ru-RU" sz="3600" b="1" i="1" strike="noStrike" spc="-88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3600" b="1" i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2022</a:t>
            </a:r>
            <a:r>
              <a:rPr lang="ru-RU" sz="3600" b="1" i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3600" b="1" i="1" strike="noStrike" spc="-2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</a:t>
            </a:r>
            <a:endParaRPr lang="ru-RU" sz="3600" b="0" strike="noStrike" spc="-1" dirty="0">
              <a:solidFill>
                <a:srgbClr val="0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8696325" cy="2468499"/>
          </a:xfrm>
          <a:prstGeom prst="rect">
            <a:avLst/>
          </a:prstGeom>
        </p:spPr>
      </p:pic>
      <p:sp>
        <p:nvSpPr>
          <p:cNvPr id="8" name="object 3"/>
          <p:cNvSpPr txBox="1">
            <a:spLocks noGrp="1"/>
          </p:cNvSpPr>
          <p:nvPr>
            <p:ph type="title"/>
          </p:nvPr>
        </p:nvSpPr>
        <p:spPr>
          <a:xfrm>
            <a:off x="795934" y="336879"/>
            <a:ext cx="7550150" cy="628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spc="-3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Доходы</a:t>
            </a:r>
            <a:r>
              <a:rPr sz="2000" spc="-3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000" spc="-2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бюджета </a:t>
            </a:r>
            <a:r>
              <a:rPr sz="2000" spc="-1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Слободо-Туринского</a:t>
            </a:r>
            <a:r>
              <a:rPr sz="2000" spc="-4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0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муниципального</a:t>
            </a:r>
            <a:r>
              <a:rPr sz="2000" spc="-5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района</a:t>
            </a:r>
            <a:r>
              <a:rPr sz="2000" spc="-3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</a:t>
            </a:r>
          </a:p>
          <a:p>
            <a:pPr marL="2540" algn="ctr">
              <a:lnSpc>
                <a:spcPct val="100000"/>
              </a:lnSpc>
            </a:pPr>
            <a:r>
              <a:rPr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</a:t>
            </a:r>
            <a:r>
              <a:rPr lang="ru-RU"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22</a:t>
            </a:r>
            <a:r>
              <a:rPr sz="2000" spc="-3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000" spc="-3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год,</a:t>
            </a:r>
            <a:r>
              <a:rPr sz="20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млн.</a:t>
            </a:r>
            <a:r>
              <a:rPr sz="2000" spc="-2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рублей</a:t>
            </a:r>
            <a:endParaRPr sz="20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9" name="object 5"/>
          <p:cNvSpPr/>
          <p:nvPr/>
        </p:nvSpPr>
        <p:spPr>
          <a:xfrm>
            <a:off x="219910" y="1534432"/>
            <a:ext cx="8742680" cy="4093845"/>
          </a:xfrm>
          <a:custGeom>
            <a:avLst/>
            <a:gdLst/>
            <a:ahLst/>
            <a:cxnLst/>
            <a:rect l="l" t="t" r="r" b="b"/>
            <a:pathLst>
              <a:path w="8742680" h="4093845">
                <a:moveTo>
                  <a:pt x="8742306" y="0"/>
                </a:moveTo>
                <a:lnTo>
                  <a:pt x="0" y="0"/>
                </a:lnTo>
                <a:lnTo>
                  <a:pt x="0" y="4093787"/>
                </a:lnTo>
                <a:lnTo>
                  <a:pt x="8742306" y="4093787"/>
                </a:lnTo>
                <a:lnTo>
                  <a:pt x="87423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26"/>
          <p:cNvSpPr/>
          <p:nvPr/>
        </p:nvSpPr>
        <p:spPr>
          <a:xfrm>
            <a:off x="224756" y="1539283"/>
            <a:ext cx="8742680" cy="4093845"/>
          </a:xfrm>
          <a:custGeom>
            <a:avLst/>
            <a:gdLst/>
            <a:ahLst/>
            <a:cxnLst/>
            <a:rect l="l" t="t" r="r" b="b"/>
            <a:pathLst>
              <a:path w="8742680" h="4093845">
                <a:moveTo>
                  <a:pt x="0" y="4093787"/>
                </a:moveTo>
                <a:lnTo>
                  <a:pt x="8742306" y="4093787"/>
                </a:lnTo>
                <a:lnTo>
                  <a:pt x="8742306" y="0"/>
                </a:lnTo>
                <a:lnTo>
                  <a:pt x="0" y="0"/>
                </a:lnTo>
                <a:lnTo>
                  <a:pt x="0" y="4093787"/>
                </a:lnTo>
                <a:close/>
              </a:path>
            </a:pathLst>
          </a:custGeom>
          <a:ln w="9709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381000" y="1397000"/>
          <a:ext cx="8382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CustomShape 1"/>
          <p:cNvSpPr/>
          <p:nvPr/>
        </p:nvSpPr>
        <p:spPr>
          <a:xfrm>
            <a:off x="533520" y="1752480"/>
            <a:ext cx="7989120" cy="2757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>
            <a:spAutoFit/>
          </a:bodyPr>
          <a:lstStyle/>
          <a:p>
            <a:pPr marL="12700" indent="-215900" algn="just">
              <a:lnSpc>
                <a:spcPct val="100000"/>
              </a:lnSpc>
              <a:spcBef>
                <a:spcPts val="105"/>
              </a:spcBef>
              <a:buClr>
                <a:srgbClr val="4F81BC"/>
              </a:buClr>
              <a:buFont typeface="Symbol" panose="05050102010706020507"/>
              <a:buChar char=""/>
              <a:tabLst>
                <a:tab pos="713105" algn="l"/>
                <a:tab pos="4565015" algn="l"/>
              </a:tabLst>
            </a:pPr>
            <a:r>
              <a:rPr lang="ru-RU" sz="20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В </a:t>
            </a:r>
            <a:r>
              <a:rPr lang="ru-RU" sz="20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целях реализации </a:t>
            </a:r>
            <a:r>
              <a:rPr lang="ru-RU" sz="20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принципа </a:t>
            </a:r>
            <a:r>
              <a:rPr lang="ru-RU" sz="20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прозрачности, </a:t>
            </a:r>
            <a:r>
              <a:rPr lang="ru-RU" sz="20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открытости </a:t>
            </a:r>
            <a:r>
              <a:rPr lang="ru-RU" sz="20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бюджета </a:t>
            </a:r>
            <a:r>
              <a:rPr lang="ru-RU" sz="2000" b="0" strike="noStrike" spc="-486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 информирования </a:t>
            </a:r>
            <a:r>
              <a:rPr lang="ru-RU" sz="20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жителей </a:t>
            </a:r>
            <a:r>
              <a:rPr lang="ru-RU" sz="20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 </a:t>
            </a:r>
            <a:r>
              <a:rPr lang="ru-RU" sz="20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расходовании </a:t>
            </a:r>
            <a:r>
              <a:rPr lang="ru-RU" sz="20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средств </a:t>
            </a:r>
            <a:r>
              <a:rPr lang="ru-RU" sz="20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бюджета </a:t>
            </a:r>
            <a:r>
              <a:rPr lang="ru-RU" sz="2000" b="0" strike="noStrike" spc="-7" dirty="0" err="1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</a:t>
            </a:r>
            <a:r>
              <a:rPr lang="ru-RU" sz="20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 </a:t>
            </a:r>
            <a:r>
              <a:rPr lang="ru-RU" sz="20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Туринского</a:t>
            </a:r>
            <a:r>
              <a:rPr lang="ru-RU" sz="2000" b="0" strike="noStrike" spc="4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муниципального</a:t>
            </a:r>
            <a:r>
              <a:rPr lang="ru-RU" sz="20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района</a:t>
            </a:r>
            <a:r>
              <a:rPr lang="ru-RU" sz="2000" b="0" strike="noStrike" spc="4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разработана</a:t>
            </a:r>
            <a:r>
              <a:rPr lang="ru-RU" sz="2000" b="0" strike="noStrike" spc="4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информационная </a:t>
            </a:r>
            <a:r>
              <a:rPr lang="ru-RU" sz="2000" b="0" strike="noStrike" spc="-486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брошюра</a:t>
            </a:r>
            <a:r>
              <a:rPr lang="ru-RU" sz="2000" b="0" strike="noStrike" spc="599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«Бюджет</a:t>
            </a:r>
            <a:r>
              <a:rPr lang="ru-RU" sz="2000" b="0" strike="noStrike" spc="582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для</a:t>
            </a:r>
            <a:r>
              <a:rPr lang="ru-RU" sz="2000" b="0" strike="noStrike" spc="593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граждан»,	</a:t>
            </a:r>
            <a:r>
              <a:rPr lang="ru-RU" sz="20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</a:t>
            </a:r>
            <a:r>
              <a:rPr lang="ru-RU" sz="2000" b="0" strike="noStrike" spc="7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которой</a:t>
            </a:r>
            <a:r>
              <a:rPr lang="ru-RU" sz="2000" b="0" strike="noStrike" spc="72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кратко</a:t>
            </a:r>
            <a:r>
              <a:rPr lang="ru-RU" sz="2000" b="0" strike="noStrike" spc="72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</a:t>
            </a:r>
            <a:r>
              <a:rPr lang="ru-RU" sz="2000" b="0" strike="noStrike" spc="52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доступно отражены основные показатели отчета об исполнении бюджета </a:t>
            </a:r>
            <a:r>
              <a:rPr lang="ru-RU" sz="2000" b="0" strike="noStrike" spc="-7" dirty="0" err="1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</a:t>
            </a:r>
            <a:r>
              <a:rPr lang="ru-RU" sz="20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-Туринского муниципального района за 2022 год. Данная информация позволит гражданам составить представление об источниках формирования доходов местного бюджета, направлениях расходования бюджетных средств.</a:t>
            </a:r>
            <a:endParaRPr lang="ru-RU" sz="20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245" name="CustomShape 2"/>
          <p:cNvSpPr/>
          <p:nvPr/>
        </p:nvSpPr>
        <p:spPr>
          <a:xfrm>
            <a:off x="533520" y="4800600"/>
            <a:ext cx="7989120" cy="123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>
            <a:spAutoFit/>
          </a:bodyPr>
          <a:lstStyle/>
          <a:p>
            <a:pPr marL="12700" indent="-215900" algn="just">
              <a:lnSpc>
                <a:spcPct val="100000"/>
              </a:lnSpc>
              <a:spcBef>
                <a:spcPts val="105"/>
              </a:spcBef>
              <a:buClr>
                <a:srgbClr val="4F81BC"/>
              </a:buClr>
              <a:buFont typeface="Symbol" panose="05050102010706020507"/>
              <a:buChar char=""/>
              <a:tabLst>
                <a:tab pos="713105" algn="l"/>
                <a:tab pos="4565015" algn="l"/>
              </a:tabLst>
            </a:pPr>
            <a:r>
              <a:rPr lang="ru-RU" sz="20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Основной целью бюджетной политики </a:t>
            </a:r>
            <a:r>
              <a:rPr lang="ru-RU" sz="2000" b="0" strike="noStrike" spc="-1" dirty="0" err="1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</a:t>
            </a:r>
            <a:r>
              <a:rPr lang="ru-RU" sz="20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-Туринского муниципального района является обеспечение сбалансированности местного бюджета  и повышение качества управления бюджетным процессом.    </a:t>
            </a:r>
            <a:endParaRPr lang="ru-RU" sz="20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CustomShape 1"/>
          <p:cNvSpPr/>
          <p:nvPr/>
        </p:nvSpPr>
        <p:spPr>
          <a:xfrm>
            <a:off x="912240" y="228960"/>
            <a:ext cx="7340760" cy="6273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Основные</a:t>
            </a:r>
            <a:r>
              <a:rPr lang="ru-RU" sz="2000" b="1" strike="noStrike" spc="-3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параметры</a:t>
            </a:r>
            <a:r>
              <a:rPr lang="ru-RU" sz="2000" b="1" strike="noStrike" spc="-2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исполнения</a:t>
            </a:r>
            <a:r>
              <a:rPr lang="ru-RU" sz="2000" b="1" strike="noStrike" spc="-3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1" strike="noStrike" spc="-2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доходной</a:t>
            </a:r>
            <a:r>
              <a:rPr lang="ru-RU" sz="2000" b="1" strike="noStrike" spc="-3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части</a:t>
            </a:r>
            <a:r>
              <a:rPr lang="ru-RU" sz="2000" b="1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1" strike="noStrike" spc="-2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бюджета</a:t>
            </a:r>
            <a:r>
              <a:rPr lang="ru-RU" sz="2000" b="1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МО</a:t>
            </a:r>
            <a:endParaRPr lang="ru-RU" sz="20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5" dirty="0" err="1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</a:t>
            </a:r>
            <a:r>
              <a:rPr lang="ru-RU" sz="2000" b="1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-Туринский</a:t>
            </a:r>
            <a:r>
              <a:rPr lang="ru-RU" sz="2000" b="1" strike="noStrike" spc="-4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муниципальный</a:t>
            </a:r>
            <a:r>
              <a:rPr lang="ru-RU" sz="2000" b="1" strike="noStrike" spc="-3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район</a:t>
            </a:r>
            <a:r>
              <a:rPr lang="ru-RU" sz="2000" b="1" strike="noStrike" spc="-2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 2022</a:t>
            </a:r>
            <a:r>
              <a:rPr lang="ru-RU" sz="2000" b="1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1" strike="noStrike" spc="-3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</a:t>
            </a:r>
            <a:endParaRPr lang="ru-RU" sz="20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aphicFrame>
        <p:nvGraphicFramePr>
          <p:cNvPr id="426" name="Table 2"/>
          <p:cNvGraphicFramePr/>
          <p:nvPr/>
        </p:nvGraphicFramePr>
        <p:xfrm>
          <a:off x="173160" y="1046160"/>
          <a:ext cx="8784360" cy="5499120"/>
        </p:xfrm>
        <a:graphic>
          <a:graphicData uri="http://schemas.openxmlformats.org/drawingml/2006/table">
            <a:tbl>
              <a:tblPr/>
              <a:tblGrid>
                <a:gridCol w="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91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9560">
                <a:tc>
                  <a:txBody>
                    <a:bodyPr/>
                    <a:lstStyle/>
                    <a:p>
                      <a:endParaRPr lang="ru-RU" sz="10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1" strike="noStrike" spc="-7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Наименование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24205" indent="-495300" algn="ctr">
                        <a:lnSpc>
                          <a:spcPct val="100000"/>
                        </a:lnSpc>
                        <a:spcBef>
                          <a:spcPts val="320"/>
                        </a:spcBef>
                        <a:tabLst>
                          <a:tab pos="0" algn="l"/>
                        </a:tabLst>
                      </a:pPr>
                      <a:r>
                        <a:rPr lang="ru-RU" sz="10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Уточненный</a:t>
                      </a:r>
                      <a:r>
                        <a:rPr lang="ru-RU" sz="1000" b="1" strike="noStrike" spc="182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1" strike="noStrike" spc="-7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план</a:t>
                      </a:r>
                      <a:r>
                        <a:rPr lang="ru-RU" sz="1000" b="1" strike="noStrike" spc="-26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2022</a:t>
                      </a:r>
                      <a:r>
                        <a:rPr lang="ru-RU" sz="1000" b="1" strike="noStrike" spc="-21" baseline="0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1" strike="noStrike" spc="-7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год </a:t>
                      </a:r>
                      <a:r>
                        <a:rPr lang="ru-RU" sz="1000" b="1" strike="noStrike" spc="-236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(тыс.</a:t>
                      </a:r>
                      <a:r>
                        <a:rPr lang="ru-RU" sz="1000" b="1" strike="noStrike" spc="-4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1" strike="noStrike" spc="-7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руб.)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58115" indent="267970" algn="ctr">
                        <a:lnSpc>
                          <a:spcPct val="100000"/>
                        </a:lnSpc>
                        <a:spcBef>
                          <a:spcPts val="320"/>
                        </a:spcBef>
                        <a:tabLst>
                          <a:tab pos="0" algn="l"/>
                        </a:tabLst>
                      </a:pPr>
                      <a:r>
                        <a:rPr lang="ru-RU" sz="1000" b="1" strike="noStrike" spc="-7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Фактическое</a:t>
                      </a:r>
                      <a:r>
                        <a:rPr lang="ru-RU" sz="1000" b="1" strike="noStrike" spc="-7" baseline="0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1" strike="noStrike" spc="-7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исполнение</a:t>
                      </a:r>
                      <a:r>
                        <a:rPr lang="ru-RU" sz="1000" b="1" strike="noStrike" spc="-26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</a:p>
                    <a:p>
                      <a:pPr marL="158115" indent="267970" algn="ctr">
                        <a:lnSpc>
                          <a:spcPct val="100000"/>
                        </a:lnSpc>
                        <a:spcBef>
                          <a:spcPts val="320"/>
                        </a:spcBef>
                        <a:tabLst>
                          <a:tab pos="0" algn="l"/>
                        </a:tabLst>
                      </a:pPr>
                      <a:r>
                        <a:rPr lang="ru-RU" sz="10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(тыс.</a:t>
                      </a:r>
                      <a:r>
                        <a:rPr lang="ru-RU" sz="1000" b="1" strike="noStrike" spc="-46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1" strike="noStrike" spc="-7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руб.)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%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strike="noStrike" spc="-7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исполнения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3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I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Налоговые</a:t>
                      </a:r>
                      <a:r>
                        <a:rPr lang="ru-RU" sz="1000" b="0" strike="noStrike" spc="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 неналоговые</a:t>
                      </a:r>
                      <a:r>
                        <a:rPr lang="ru-RU" sz="1000" b="0" strike="noStrike" spc="38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доходы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153683,9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161671,7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105,2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4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1.</a:t>
                      </a:r>
                      <a:endParaRPr lang="ru-RU" sz="1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Налоговые</a:t>
                      </a:r>
                      <a:r>
                        <a:rPr lang="ru-RU" sz="1000" b="0" strike="noStrike" spc="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доходы,</a:t>
                      </a:r>
                      <a:r>
                        <a:rPr lang="ru-RU" sz="1000" b="0" strike="noStrike" spc="18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 </a:t>
                      </a:r>
                      <a:r>
                        <a:rPr lang="ru-RU" sz="1000" b="0" strike="noStrike" spc="-7" dirty="0" err="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т.ч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.: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134530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142733,8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106,1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3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1.1</a:t>
                      </a:r>
                      <a:endParaRPr lang="ru-RU" sz="1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НДФЛ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115270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123039,7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0" strike="noStrike" spc="-1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107,0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3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1.2</a:t>
                      </a:r>
                      <a:endParaRPr lang="ru-RU" sz="1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АКЦИЗ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</a:t>
                      </a:r>
                      <a:r>
                        <a:rPr lang="ru-RU" sz="1000" b="0" strike="noStrike" spc="-46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811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2924,7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104,0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3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1.3</a:t>
                      </a:r>
                      <a:endParaRPr lang="ru-RU" sz="1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УСНО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13504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0" strike="noStrike" spc="-1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13712,8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101,5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3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1.4</a:t>
                      </a:r>
                      <a:endParaRPr lang="ru-RU" sz="1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ЕНВД</a:t>
                      </a:r>
                      <a:endParaRPr lang="ru-RU" sz="1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-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0" strike="noStrike" spc="-1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-69,7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-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3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1.5</a:t>
                      </a:r>
                      <a:endParaRPr lang="ru-RU" sz="1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ЕСХН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41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51,9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b="0" strike="noStrike" spc="-1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126,7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93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1.6</a:t>
                      </a:r>
                      <a:endParaRPr lang="ru-RU" sz="1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Налог,</a:t>
                      </a:r>
                      <a:r>
                        <a:rPr lang="ru-RU" sz="1000" b="0" strike="noStrike" spc="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взимаемый</a:t>
                      </a:r>
                      <a:r>
                        <a:rPr lang="ru-RU" sz="1000" b="0" strike="noStrike" spc="43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</a:t>
                      </a:r>
                      <a:r>
                        <a:rPr lang="ru-RU" sz="1000" b="0" strike="noStrike" spc="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связи</a:t>
                      </a:r>
                      <a:r>
                        <a:rPr lang="ru-RU" sz="1000" b="0" strike="noStrike" spc="24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</a:t>
                      </a: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применением</a:t>
                      </a:r>
                      <a:r>
                        <a:rPr lang="ru-RU" sz="1000" b="0" strike="noStrike" spc="63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патентной</a:t>
                      </a:r>
                      <a:r>
                        <a:rPr lang="ru-RU" sz="1000" b="0" strike="noStrike" spc="38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системы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1213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b="0" strike="noStrike" spc="-1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1216,8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100,3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92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1.7</a:t>
                      </a:r>
                      <a:endParaRPr lang="ru-RU" sz="1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Госпошлина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1691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1857,6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109,8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0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2.</a:t>
                      </a:r>
                      <a:endParaRPr lang="ru-RU" sz="1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Неналоговые</a:t>
                      </a:r>
                      <a:r>
                        <a:rPr lang="ru-RU" sz="1000" b="0" strike="noStrike" spc="2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доходы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19153,9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b="0" strike="noStrike" spc="-1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18937,9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b="0" strike="noStrike" spc="-1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98,9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93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II</a:t>
                      </a:r>
                      <a:endParaRPr lang="ru-RU" sz="1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Безвозмездные</a:t>
                      </a:r>
                      <a:r>
                        <a:rPr lang="ru-RU" sz="1000" b="0" strike="noStrike" spc="18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поступления</a:t>
                      </a:r>
                      <a:endParaRPr lang="ru-RU" sz="1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877725,1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b="0" strike="noStrike" spc="-1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875520,1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99,8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1.</a:t>
                      </a:r>
                      <a:endParaRPr lang="ru-RU" sz="1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Дотации</a:t>
                      </a:r>
                      <a:endParaRPr lang="ru-RU" sz="1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475195,0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475195,0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100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93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2.</a:t>
                      </a:r>
                      <a:endParaRPr lang="ru-RU" sz="1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00" b="0" strike="noStrike" spc="-12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Субсидии</a:t>
                      </a:r>
                      <a:endParaRPr lang="ru-RU" sz="1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20260,5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00" b="0" strike="noStrike" spc="-1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20260,5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00" b="0" strike="noStrike" spc="-1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100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93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3.</a:t>
                      </a:r>
                      <a:endParaRPr lang="ru-RU" sz="1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00" b="0" strike="noStrike" spc="-12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Субвенции</a:t>
                      </a:r>
                      <a:endParaRPr lang="ru-RU" sz="1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354223,7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00" b="0" strike="noStrike" spc="-1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354179,4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99,9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93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4.</a:t>
                      </a:r>
                      <a:endParaRPr lang="ru-RU" sz="1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Иные</a:t>
                      </a: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бюджетные</a:t>
                      </a:r>
                      <a:r>
                        <a:rPr lang="ru-RU" sz="1000" b="0" strike="noStrike" spc="24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трансферты</a:t>
                      </a:r>
                      <a:endParaRPr lang="ru-RU" sz="1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35426,2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00" b="0" strike="noStrike" spc="-1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33265,5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93,9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93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6.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Возврат</a:t>
                      </a:r>
                      <a:r>
                        <a:rPr lang="ru-RU" sz="1000" b="0" strike="noStrike" spc="-12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остатков</a:t>
                      </a:r>
                      <a:r>
                        <a:rPr lang="ru-RU" sz="1000" b="0" strike="noStrike" spc="29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12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субсидий,</a:t>
                      </a:r>
                      <a:r>
                        <a:rPr lang="ru-RU" sz="1000" b="0" strike="noStrike" spc="58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субвенций</a:t>
                      </a:r>
                      <a:r>
                        <a:rPr lang="ru-RU" sz="1000" b="0" strike="noStrike" spc="52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 МБТ</a:t>
                      </a:r>
                      <a:r>
                        <a:rPr lang="ru-RU" sz="1000" b="0" strike="noStrike" spc="4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прошлых</a:t>
                      </a:r>
                      <a:r>
                        <a:rPr lang="ru-RU" sz="1000" b="0" strike="noStrike" spc="18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лет</a:t>
                      </a:r>
                      <a:endParaRPr lang="ru-RU" sz="1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-7574,4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-7574,4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100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0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III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ВСЕГО</a:t>
                      </a:r>
                      <a:r>
                        <a:rPr lang="ru-RU" sz="1000" b="0" strike="noStrike" spc="-32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12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ДОХОДОВ</a:t>
                      </a:r>
                      <a:endParaRPr lang="ru-RU" sz="1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1031409,0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00" b="0" strike="noStrike" spc="-1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1037191,8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100,6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6"/>
          <p:cNvSpPr txBox="1">
            <a:spLocks noGrp="1"/>
          </p:cNvSpPr>
          <p:nvPr>
            <p:ph type="title"/>
          </p:nvPr>
        </p:nvSpPr>
        <p:spPr>
          <a:xfrm>
            <a:off x="565810" y="336880"/>
            <a:ext cx="8011159" cy="628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Структура</a:t>
            </a:r>
            <a:r>
              <a:rPr sz="2000" spc="-1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000" spc="-3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доходов</a:t>
            </a:r>
            <a:r>
              <a:rPr sz="2000" spc="-2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000" spc="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МО</a:t>
            </a:r>
            <a:r>
              <a:rPr sz="20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000" spc="-1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Слободо-Туринский</a:t>
            </a:r>
            <a:r>
              <a:rPr sz="2000" spc="-4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0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муниципальный</a:t>
            </a:r>
            <a:r>
              <a:rPr sz="2000" spc="-1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район</a:t>
            </a:r>
            <a:r>
              <a:rPr sz="2000" spc="-2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</a:t>
            </a:r>
          </a:p>
          <a:p>
            <a:pPr algn="ctr">
              <a:lnSpc>
                <a:spcPct val="100000"/>
              </a:lnSpc>
            </a:pPr>
            <a:r>
              <a:rPr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</a:t>
            </a:r>
            <a:r>
              <a:rPr lang="ru-RU"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22</a:t>
            </a:r>
            <a:r>
              <a:rPr sz="2000" spc="-5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000" spc="-3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году</a:t>
            </a:r>
            <a:endParaRPr sz="20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5" name="object 16"/>
          <p:cNvSpPr txBox="1"/>
          <p:nvPr/>
        </p:nvSpPr>
        <p:spPr>
          <a:xfrm>
            <a:off x="547217" y="5398414"/>
            <a:ext cx="8123555" cy="628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Объем</a:t>
            </a:r>
            <a:r>
              <a:rPr sz="2000" spc="6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0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доходов</a:t>
            </a:r>
            <a:r>
              <a:rPr sz="2000" spc="7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МО</a:t>
            </a:r>
            <a:r>
              <a:rPr sz="2000" spc="7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0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Слободо-Туринский</a:t>
            </a:r>
            <a:r>
              <a:rPr sz="2000" spc="6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0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МР</a:t>
            </a:r>
            <a:r>
              <a:rPr sz="2000" spc="7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</a:t>
            </a:r>
            <a:r>
              <a:rPr sz="2000" spc="5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расчете</a:t>
            </a:r>
            <a:r>
              <a:rPr sz="2000" spc="3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0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</a:t>
            </a:r>
            <a:r>
              <a:rPr sz="2000" spc="6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</a:t>
            </a:r>
            <a:r>
              <a:rPr sz="2000" spc="7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0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жителя</a:t>
            </a:r>
            <a:r>
              <a:rPr sz="2000" spc="7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</a:t>
            </a:r>
            <a:r>
              <a:rPr sz="2000" spc="8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</a:t>
            </a:r>
            <a:r>
              <a:rPr lang="ru-RU"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22</a:t>
            </a:r>
            <a:endParaRPr sz="20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20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году</a:t>
            </a:r>
            <a:r>
              <a:rPr sz="2000" spc="-3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0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составляет</a:t>
            </a:r>
            <a:r>
              <a:rPr lang="ru-RU"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:</a:t>
            </a:r>
            <a:r>
              <a:rPr sz="2000" spc="-1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spc="-1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84,8 </a:t>
            </a:r>
            <a:r>
              <a:rPr sz="20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тыс</a:t>
            </a:r>
            <a:r>
              <a:rPr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.</a:t>
            </a:r>
            <a:r>
              <a:rPr lang="ru-RU"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0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руб</a:t>
            </a:r>
            <a:r>
              <a:rPr lang="ru-RU"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лей</a:t>
            </a:r>
            <a:r>
              <a:rPr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.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554488771"/>
              </p:ext>
            </p:extLst>
          </p:nvPr>
        </p:nvGraphicFramePr>
        <p:xfrm>
          <a:off x="762000" y="1905000"/>
          <a:ext cx="7543800" cy="35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6"/>
          <p:cNvSpPr txBox="1">
            <a:spLocks noGrp="1"/>
          </p:cNvSpPr>
          <p:nvPr>
            <p:ph type="title"/>
          </p:nvPr>
        </p:nvSpPr>
        <p:spPr>
          <a:xfrm>
            <a:off x="2658881" y="476672"/>
            <a:ext cx="3683876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Налог</a:t>
            </a:r>
            <a:r>
              <a:rPr sz="2000" spc="-2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0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 </a:t>
            </a:r>
            <a:r>
              <a:rPr sz="2000" spc="-3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доходы</a:t>
            </a:r>
            <a:r>
              <a:rPr sz="2000" spc="-2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0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физических</a:t>
            </a:r>
            <a:r>
              <a:rPr sz="2000" spc="-3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000" spc="-5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лиц</a:t>
            </a:r>
            <a:endParaRPr sz="2000" dirty="0"/>
          </a:p>
        </p:txBody>
      </p:sp>
      <p:sp>
        <p:nvSpPr>
          <p:cNvPr id="5" name="object 13"/>
          <p:cNvSpPr/>
          <p:nvPr/>
        </p:nvSpPr>
        <p:spPr>
          <a:xfrm>
            <a:off x="471427" y="1995265"/>
            <a:ext cx="8058784" cy="3143885"/>
          </a:xfrm>
          <a:custGeom>
            <a:avLst/>
            <a:gdLst/>
            <a:ahLst/>
            <a:cxnLst/>
            <a:rect l="l" t="t" r="r" b="b"/>
            <a:pathLst>
              <a:path w="8058784" h="3143885">
                <a:moveTo>
                  <a:pt x="0" y="3143551"/>
                </a:moveTo>
                <a:lnTo>
                  <a:pt x="8058423" y="3143551"/>
                </a:lnTo>
                <a:lnTo>
                  <a:pt x="8058423" y="0"/>
                </a:lnTo>
                <a:lnTo>
                  <a:pt x="0" y="0"/>
                </a:lnTo>
                <a:lnTo>
                  <a:pt x="0" y="3143551"/>
                </a:lnTo>
                <a:close/>
              </a:path>
            </a:pathLst>
          </a:custGeom>
          <a:ln w="9508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14"/>
          <p:cNvSpPr txBox="1"/>
          <p:nvPr/>
        </p:nvSpPr>
        <p:spPr>
          <a:xfrm>
            <a:off x="329055" y="5057290"/>
            <a:ext cx="8485505" cy="1067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450" dirty="0">
              <a:latin typeface="Calibri" panose="020F0502020204030204"/>
              <a:cs typeface="Calibri" panose="020F0502020204030204"/>
            </a:endParaRPr>
          </a:p>
          <a:p>
            <a:pPr marL="12700" algn="just">
              <a:lnSpc>
                <a:spcPct val="100000"/>
              </a:lnSpc>
            </a:pPr>
            <a:r>
              <a:rPr lang="ru-RU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Исполнение</a:t>
            </a:r>
            <a:r>
              <a:rPr lang="ru-RU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</a:t>
            </a:r>
            <a:r>
              <a:rPr lang="ru-RU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налогу</a:t>
            </a:r>
            <a:r>
              <a:rPr lang="ru-RU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</a:t>
            </a:r>
            <a:r>
              <a:rPr lang="ru-RU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2022</a:t>
            </a:r>
            <a:r>
              <a:rPr lang="ru-RU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год</a:t>
            </a:r>
            <a:r>
              <a:rPr lang="ru-RU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составило</a:t>
            </a:r>
            <a:r>
              <a:rPr lang="ru-RU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106,1</a:t>
            </a:r>
            <a:r>
              <a:rPr lang="ru-RU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%</a:t>
            </a:r>
            <a:r>
              <a:rPr lang="ru-RU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от</a:t>
            </a:r>
            <a:r>
              <a:rPr lang="ru-RU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годовых</a:t>
            </a:r>
            <a:r>
              <a:rPr lang="ru-RU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бюджетных </a:t>
            </a:r>
            <a:r>
              <a:rPr lang="ru-RU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назначений. Темп роста </a:t>
            </a:r>
            <a:r>
              <a:rPr lang="ru-RU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 </a:t>
            </a:r>
            <a:r>
              <a:rPr lang="ru-RU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2021 </a:t>
            </a:r>
            <a:r>
              <a:rPr lang="ru-RU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году </a:t>
            </a:r>
            <a:r>
              <a:rPr lang="ru-RU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составляет 108,6</a:t>
            </a:r>
            <a:r>
              <a:rPr lang="ru-RU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%. Рост поступлений по налогу на доходы физических </a:t>
            </a:r>
            <a:r>
              <a:rPr lang="ru-RU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лиц</a:t>
            </a:r>
            <a:r>
              <a:rPr lang="ru-RU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связан</a:t>
            </a:r>
            <a:r>
              <a:rPr lang="ru-RU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</a:t>
            </a:r>
            <a:r>
              <a:rPr lang="ru-RU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ростом ФОТ.</a:t>
            </a:r>
            <a:endParaRPr lang="ru-RU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1295400" y="1828800"/>
          <a:ext cx="6553200" cy="3228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object 6"/>
          <p:cNvSpPr txBox="1"/>
          <p:nvPr/>
        </p:nvSpPr>
        <p:spPr>
          <a:xfrm>
            <a:off x="6948264" y="1497965"/>
            <a:ext cx="1451628" cy="330835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ru-RU" sz="2000" kern="0" spc="5" dirty="0">
                <a:solidFill>
                  <a:sysClr val="windowText" lastClr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тыс. рублей</a:t>
            </a:r>
            <a:endParaRPr lang="ru-RU" sz="2000" kern="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251460" y="588645"/>
          <a:ext cx="8505825" cy="339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bject 14"/>
          <p:cNvSpPr txBox="1"/>
          <p:nvPr/>
        </p:nvSpPr>
        <p:spPr>
          <a:xfrm>
            <a:off x="700405" y="4571365"/>
            <a:ext cx="7927975" cy="882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450" dirty="0">
              <a:latin typeface="Calibri" panose="020F0502020204030204"/>
              <a:cs typeface="Calibri" panose="020F0502020204030204"/>
            </a:endParaRPr>
          </a:p>
          <a:p>
            <a:pPr marL="12700" algn="just">
              <a:lnSpc>
                <a:spcPct val="100000"/>
              </a:lnSpc>
            </a:pPr>
            <a:r>
              <a:rPr lang="ru-RU" sz="1400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2022 году исполнение составило 2924,7 тыс. рублей или 104 % от плановых бюджетных назначений. Рост к 2021 году на 19% обусловлен увеличением ставок по акцизам на нефтепродукты и ростом объемов производства нефтепродуктов.</a:t>
            </a:r>
            <a:endParaRPr lang="ru-RU" sz="1400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7" name="object 14"/>
          <p:cNvSpPr txBox="1"/>
          <p:nvPr/>
        </p:nvSpPr>
        <p:spPr>
          <a:xfrm>
            <a:off x="4652513" y="3341298"/>
            <a:ext cx="3937952" cy="4514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450" dirty="0">
              <a:latin typeface="Calibri" panose="020F0502020204030204"/>
              <a:cs typeface="Calibri" panose="020F0502020204030204"/>
            </a:endParaRPr>
          </a:p>
          <a:p>
            <a:pPr marL="12700" algn="just">
              <a:lnSpc>
                <a:spcPct val="100000"/>
              </a:lnSpc>
            </a:pPr>
            <a:endParaRPr lang="ru-RU" sz="1400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6"/>
          <p:cNvSpPr txBox="1">
            <a:spLocks noGrp="1"/>
          </p:cNvSpPr>
          <p:nvPr>
            <p:ph type="title"/>
          </p:nvPr>
        </p:nvSpPr>
        <p:spPr>
          <a:xfrm>
            <a:off x="535482" y="339370"/>
            <a:ext cx="8073034" cy="446096"/>
          </a:xfrm>
          <a:prstGeom prst="rect">
            <a:avLst/>
          </a:prstGeom>
        </p:spPr>
        <p:txBody>
          <a:bodyPr vert="horz" wrap="square" lIns="0" tIns="167462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pc="-3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Налог,</a:t>
            </a:r>
            <a:r>
              <a:rPr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взимаемый</a:t>
            </a:r>
            <a:r>
              <a:rPr spc="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 </a:t>
            </a:r>
            <a:r>
              <a:rPr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применением</a:t>
            </a:r>
            <a:r>
              <a:rPr spc="1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упрощенной</a:t>
            </a:r>
            <a:r>
              <a:rPr spc="2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системы</a:t>
            </a:r>
            <a:r>
              <a:rPr spc="-2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pc="-15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налогообложения</a:t>
            </a:r>
            <a:endParaRPr spc="-15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5" name="object 22"/>
          <p:cNvSpPr txBox="1"/>
          <p:nvPr/>
        </p:nvSpPr>
        <p:spPr>
          <a:xfrm>
            <a:off x="5334000" y="2743200"/>
            <a:ext cx="3459480" cy="2720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ru-RU" sz="1600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Исполнение</a:t>
            </a:r>
            <a:r>
              <a:rPr lang="ru-RU" sz="1600" spc="47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</a:t>
            </a:r>
            <a:r>
              <a:rPr lang="ru-RU" sz="1600" spc="47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налогу</a:t>
            </a:r>
            <a:r>
              <a:rPr lang="ru-RU" sz="1600" spc="483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</a:t>
            </a:r>
            <a:r>
              <a:rPr lang="ru-RU" sz="1600" spc="463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2022 году составило 13712,8 тыс. руб. или 101,5% годовых назначений. Платежи поступили по итогам работы организаций и предприятий района за 2021 год и авансовые платежи 2022 года. К уровню 2021 года поступления увеличились на 3836,5 тыс. рублей или на 38,8%, что обусловлено увеличением колличества налогоплательщиков.</a:t>
            </a:r>
            <a:endParaRPr lang="ru-RU" sz="1600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228601" y="2751455"/>
          <a:ext cx="4952999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object 6"/>
          <p:cNvSpPr txBox="1"/>
          <p:nvPr/>
        </p:nvSpPr>
        <p:spPr>
          <a:xfrm>
            <a:off x="7236295" y="2132856"/>
            <a:ext cx="1981821" cy="446096"/>
          </a:xfrm>
          <a:prstGeom prst="rect">
            <a:avLst/>
          </a:prstGeom>
        </p:spPr>
        <p:txBody>
          <a:bodyPr vert="horz" wrap="square" lIns="0" tIns="167462" rIns="0" bIns="0" rtlCol="0" anchor="ctr">
            <a:spAutoFit/>
          </a:bodyPr>
          <a:lstStyle/>
          <a:p>
            <a:pPr algn="ctr">
              <a:spcBef>
                <a:spcPts val="100"/>
              </a:spcBef>
            </a:pPr>
            <a:r>
              <a:rPr lang="ru-RU" kern="0" spc="-35" dirty="0">
                <a:solidFill>
                  <a:sysClr val="windowText" lastClr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тыс. рублей</a:t>
            </a:r>
            <a:endParaRPr lang="ru-RU" kern="0" spc="-15" dirty="0">
              <a:solidFill>
                <a:sysClr val="windowText" lastClr="0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roup 1"/>
          <p:cNvGrpSpPr/>
          <p:nvPr/>
        </p:nvGrpSpPr>
        <p:grpSpPr>
          <a:xfrm>
            <a:off x="210185" y="1484630"/>
            <a:ext cx="8722995" cy="2382296"/>
            <a:chOff x="210960" y="1679400"/>
            <a:chExt cx="8723160" cy="2047226"/>
          </a:xfrm>
        </p:grpSpPr>
        <p:sp>
          <p:nvSpPr>
            <p:cNvPr id="442" name="CustomShape 2"/>
            <p:cNvSpPr/>
            <p:nvPr/>
          </p:nvSpPr>
          <p:spPr>
            <a:xfrm>
              <a:off x="210960" y="1679400"/>
              <a:ext cx="8723160" cy="1329840"/>
            </a:xfrm>
            <a:custGeom>
              <a:avLst/>
              <a:gdLst/>
              <a:ahLst/>
              <a:cxnLst/>
              <a:rect l="l" t="t" r="r" b="b"/>
              <a:pathLst>
                <a:path w="8723630" h="1330325">
                  <a:moveTo>
                    <a:pt x="1556067" y="0"/>
                  </a:moveTo>
                  <a:lnTo>
                    <a:pt x="1402778" y="0"/>
                  </a:lnTo>
                  <a:lnTo>
                    <a:pt x="1257998" y="4445"/>
                  </a:lnTo>
                  <a:lnTo>
                    <a:pt x="1121854" y="11175"/>
                  </a:lnTo>
                  <a:lnTo>
                    <a:pt x="994092" y="22351"/>
                  </a:lnTo>
                  <a:lnTo>
                    <a:pt x="874890" y="33527"/>
                  </a:lnTo>
                  <a:lnTo>
                    <a:pt x="762063" y="49149"/>
                  </a:lnTo>
                  <a:lnTo>
                    <a:pt x="659891" y="64770"/>
                  </a:lnTo>
                  <a:lnTo>
                    <a:pt x="564095" y="82550"/>
                  </a:lnTo>
                  <a:lnTo>
                    <a:pt x="478955" y="102615"/>
                  </a:lnTo>
                  <a:lnTo>
                    <a:pt x="398068" y="120523"/>
                  </a:lnTo>
                  <a:lnTo>
                    <a:pt x="327812" y="140588"/>
                  </a:lnTo>
                  <a:lnTo>
                    <a:pt x="206476" y="178562"/>
                  </a:lnTo>
                  <a:lnTo>
                    <a:pt x="157518" y="196469"/>
                  </a:lnTo>
                  <a:lnTo>
                    <a:pt x="51092" y="241046"/>
                  </a:lnTo>
                  <a:lnTo>
                    <a:pt x="0" y="267842"/>
                  </a:lnTo>
                  <a:lnTo>
                    <a:pt x="0" y="1330325"/>
                  </a:lnTo>
                  <a:lnTo>
                    <a:pt x="8718994" y="1330325"/>
                  </a:lnTo>
                  <a:lnTo>
                    <a:pt x="8723312" y="1323594"/>
                  </a:lnTo>
                  <a:lnTo>
                    <a:pt x="8723312" y="569213"/>
                  </a:lnTo>
                  <a:lnTo>
                    <a:pt x="8718994" y="571373"/>
                  </a:lnTo>
                  <a:lnTo>
                    <a:pt x="8638222" y="604901"/>
                  </a:lnTo>
                  <a:lnTo>
                    <a:pt x="8557323" y="636142"/>
                  </a:lnTo>
                  <a:lnTo>
                    <a:pt x="8472106" y="665099"/>
                  </a:lnTo>
                  <a:lnTo>
                    <a:pt x="8384857" y="691896"/>
                  </a:lnTo>
                  <a:lnTo>
                    <a:pt x="8295449" y="718692"/>
                  </a:lnTo>
                  <a:lnTo>
                    <a:pt x="8201850" y="743330"/>
                  </a:lnTo>
                  <a:lnTo>
                    <a:pt x="8105965" y="763397"/>
                  </a:lnTo>
                  <a:lnTo>
                    <a:pt x="8005889" y="783463"/>
                  </a:lnTo>
                  <a:lnTo>
                    <a:pt x="7901622" y="801370"/>
                  </a:lnTo>
                  <a:lnTo>
                    <a:pt x="7793037" y="814704"/>
                  </a:lnTo>
                  <a:lnTo>
                    <a:pt x="7680261" y="828166"/>
                  </a:lnTo>
                  <a:lnTo>
                    <a:pt x="7563167" y="837057"/>
                  </a:lnTo>
                  <a:lnTo>
                    <a:pt x="7441882" y="845947"/>
                  </a:lnTo>
                  <a:lnTo>
                    <a:pt x="7314120" y="850391"/>
                  </a:lnTo>
                  <a:lnTo>
                    <a:pt x="7182167" y="850391"/>
                  </a:lnTo>
                  <a:lnTo>
                    <a:pt x="7043737" y="848233"/>
                  </a:lnTo>
                  <a:lnTo>
                    <a:pt x="6899084" y="843788"/>
                  </a:lnTo>
                  <a:lnTo>
                    <a:pt x="6749986" y="837057"/>
                  </a:lnTo>
                  <a:lnTo>
                    <a:pt x="6594665" y="825880"/>
                  </a:lnTo>
                  <a:lnTo>
                    <a:pt x="6430708" y="810260"/>
                  </a:lnTo>
                  <a:lnTo>
                    <a:pt x="6260401" y="792352"/>
                  </a:lnTo>
                  <a:lnTo>
                    <a:pt x="6083744" y="770127"/>
                  </a:lnTo>
                  <a:lnTo>
                    <a:pt x="5900737" y="745489"/>
                  </a:lnTo>
                  <a:lnTo>
                    <a:pt x="5709094" y="716534"/>
                  </a:lnTo>
                  <a:lnTo>
                    <a:pt x="5509069" y="683005"/>
                  </a:lnTo>
                  <a:lnTo>
                    <a:pt x="5302567" y="645033"/>
                  </a:lnTo>
                  <a:lnTo>
                    <a:pt x="5085397" y="602614"/>
                  </a:lnTo>
                  <a:lnTo>
                    <a:pt x="4861877" y="558038"/>
                  </a:lnTo>
                  <a:lnTo>
                    <a:pt x="4627689" y="506729"/>
                  </a:lnTo>
                  <a:lnTo>
                    <a:pt x="4387151" y="453136"/>
                  </a:lnTo>
                  <a:lnTo>
                    <a:pt x="4136072" y="395097"/>
                  </a:lnTo>
                  <a:lnTo>
                    <a:pt x="3874198" y="330326"/>
                  </a:lnTo>
                  <a:lnTo>
                    <a:pt x="3614483" y="267842"/>
                  </a:lnTo>
                  <a:lnTo>
                    <a:pt x="3363277" y="214249"/>
                  </a:lnTo>
                  <a:lnTo>
                    <a:pt x="3122739" y="165226"/>
                  </a:lnTo>
                  <a:lnTo>
                    <a:pt x="2892869" y="124967"/>
                  </a:lnTo>
                  <a:lnTo>
                    <a:pt x="2673667" y="91566"/>
                  </a:lnTo>
                  <a:lnTo>
                    <a:pt x="2462847" y="62484"/>
                  </a:lnTo>
                  <a:lnTo>
                    <a:pt x="2262822" y="40132"/>
                  </a:lnTo>
                  <a:lnTo>
                    <a:pt x="2073338" y="22351"/>
                  </a:lnTo>
                  <a:lnTo>
                    <a:pt x="1890204" y="11175"/>
                  </a:lnTo>
                  <a:lnTo>
                    <a:pt x="1720024" y="2286"/>
                  </a:lnTo>
                  <a:lnTo>
                    <a:pt x="155606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3" name="CustomShape 3"/>
            <p:cNvSpPr/>
            <p:nvPr/>
          </p:nvSpPr>
          <p:spPr>
            <a:xfrm>
              <a:off x="1117438" y="2647346"/>
              <a:ext cx="3024000" cy="1079280"/>
            </a:xfrm>
            <a:custGeom>
              <a:avLst/>
              <a:gdLst/>
              <a:ahLst/>
              <a:cxnLst/>
              <a:rect l="l" t="t" r="r" b="b"/>
              <a:pathLst>
                <a:path w="3024504" h="1079500">
                  <a:moveTo>
                    <a:pt x="2844228" y="0"/>
                  </a:moveTo>
                  <a:lnTo>
                    <a:pt x="179920" y="0"/>
                  </a:lnTo>
                  <a:lnTo>
                    <a:pt x="132091" y="6424"/>
                  </a:lnTo>
                  <a:lnTo>
                    <a:pt x="89112" y="24558"/>
                  </a:lnTo>
                  <a:lnTo>
                    <a:pt x="52698" y="52689"/>
                  </a:lnTo>
                  <a:lnTo>
                    <a:pt x="24565" y="89106"/>
                  </a:lnTo>
                  <a:lnTo>
                    <a:pt x="6427" y="132100"/>
                  </a:lnTo>
                  <a:lnTo>
                    <a:pt x="0" y="179959"/>
                  </a:lnTo>
                  <a:lnTo>
                    <a:pt x="0" y="899540"/>
                  </a:lnTo>
                  <a:lnTo>
                    <a:pt x="6427" y="947399"/>
                  </a:lnTo>
                  <a:lnTo>
                    <a:pt x="24565" y="990393"/>
                  </a:lnTo>
                  <a:lnTo>
                    <a:pt x="52698" y="1026810"/>
                  </a:lnTo>
                  <a:lnTo>
                    <a:pt x="89112" y="1054941"/>
                  </a:lnTo>
                  <a:lnTo>
                    <a:pt x="132091" y="1073075"/>
                  </a:lnTo>
                  <a:lnTo>
                    <a:pt x="179920" y="1079500"/>
                  </a:lnTo>
                  <a:lnTo>
                    <a:pt x="2844228" y="1079500"/>
                  </a:lnTo>
                  <a:lnTo>
                    <a:pt x="2892086" y="1073075"/>
                  </a:lnTo>
                  <a:lnTo>
                    <a:pt x="2935080" y="1054941"/>
                  </a:lnTo>
                  <a:lnTo>
                    <a:pt x="2971498" y="1026810"/>
                  </a:lnTo>
                  <a:lnTo>
                    <a:pt x="2999629" y="990393"/>
                  </a:lnTo>
                  <a:lnTo>
                    <a:pt x="3017762" y="947399"/>
                  </a:lnTo>
                  <a:lnTo>
                    <a:pt x="3024187" y="899540"/>
                  </a:lnTo>
                  <a:lnTo>
                    <a:pt x="3024187" y="179959"/>
                  </a:lnTo>
                  <a:lnTo>
                    <a:pt x="3017762" y="132100"/>
                  </a:lnTo>
                  <a:lnTo>
                    <a:pt x="2999629" y="89106"/>
                  </a:lnTo>
                  <a:lnTo>
                    <a:pt x="2971498" y="52689"/>
                  </a:lnTo>
                  <a:lnTo>
                    <a:pt x="2935080" y="24558"/>
                  </a:lnTo>
                  <a:lnTo>
                    <a:pt x="2892086" y="6424"/>
                  </a:lnTo>
                  <a:lnTo>
                    <a:pt x="2844228" y="0"/>
                  </a:lnTo>
                  <a:close/>
                </a:path>
              </a:pathLst>
            </a:custGeom>
            <a:solidFill>
              <a:srgbClr val="4F81B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4" name="CustomShape 4"/>
            <p:cNvSpPr/>
            <p:nvPr/>
          </p:nvSpPr>
          <p:spPr>
            <a:xfrm>
              <a:off x="1118073" y="2647346"/>
              <a:ext cx="3024000" cy="1079280"/>
            </a:xfrm>
            <a:custGeom>
              <a:avLst/>
              <a:gdLst/>
              <a:ahLst/>
              <a:cxnLst/>
              <a:rect l="l" t="t" r="r" b="b"/>
              <a:pathLst>
                <a:path w="3024504" h="1079500">
                  <a:moveTo>
                    <a:pt x="0" y="179959"/>
                  </a:moveTo>
                  <a:lnTo>
                    <a:pt x="6427" y="132100"/>
                  </a:lnTo>
                  <a:lnTo>
                    <a:pt x="24565" y="89106"/>
                  </a:lnTo>
                  <a:lnTo>
                    <a:pt x="52698" y="52689"/>
                  </a:lnTo>
                  <a:lnTo>
                    <a:pt x="89112" y="24558"/>
                  </a:lnTo>
                  <a:lnTo>
                    <a:pt x="132091" y="6424"/>
                  </a:lnTo>
                  <a:lnTo>
                    <a:pt x="179920" y="0"/>
                  </a:lnTo>
                  <a:lnTo>
                    <a:pt x="2844228" y="0"/>
                  </a:lnTo>
                  <a:lnTo>
                    <a:pt x="2892086" y="6424"/>
                  </a:lnTo>
                  <a:lnTo>
                    <a:pt x="2935080" y="24558"/>
                  </a:lnTo>
                  <a:lnTo>
                    <a:pt x="2971498" y="52689"/>
                  </a:lnTo>
                  <a:lnTo>
                    <a:pt x="2999629" y="89106"/>
                  </a:lnTo>
                  <a:lnTo>
                    <a:pt x="3017762" y="132100"/>
                  </a:lnTo>
                  <a:lnTo>
                    <a:pt x="3024187" y="179959"/>
                  </a:lnTo>
                  <a:lnTo>
                    <a:pt x="3024187" y="899540"/>
                  </a:lnTo>
                  <a:lnTo>
                    <a:pt x="3017762" y="947399"/>
                  </a:lnTo>
                  <a:lnTo>
                    <a:pt x="2999629" y="990393"/>
                  </a:lnTo>
                  <a:lnTo>
                    <a:pt x="2971498" y="1026810"/>
                  </a:lnTo>
                  <a:lnTo>
                    <a:pt x="2935080" y="1054941"/>
                  </a:lnTo>
                  <a:lnTo>
                    <a:pt x="2892086" y="1073075"/>
                  </a:lnTo>
                  <a:lnTo>
                    <a:pt x="2844228" y="1079500"/>
                  </a:lnTo>
                  <a:lnTo>
                    <a:pt x="179920" y="1079500"/>
                  </a:lnTo>
                  <a:lnTo>
                    <a:pt x="132091" y="1073075"/>
                  </a:lnTo>
                  <a:lnTo>
                    <a:pt x="89112" y="1054941"/>
                  </a:lnTo>
                  <a:lnTo>
                    <a:pt x="52698" y="1026810"/>
                  </a:lnTo>
                  <a:lnTo>
                    <a:pt x="24565" y="990393"/>
                  </a:lnTo>
                  <a:lnTo>
                    <a:pt x="6427" y="947399"/>
                  </a:lnTo>
                  <a:lnTo>
                    <a:pt x="0" y="899540"/>
                  </a:lnTo>
                  <a:lnTo>
                    <a:pt x="0" y="179959"/>
                  </a:lnTo>
                  <a:close/>
                </a:path>
              </a:pathLst>
            </a:custGeom>
            <a:noFill/>
            <a:ln w="15875">
              <a:solidFill>
                <a:srgbClr val="25416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45" name="TextShape 5"/>
          <p:cNvSpPr txBox="1"/>
          <p:nvPr/>
        </p:nvSpPr>
        <p:spPr>
          <a:xfrm>
            <a:off x="2521440" y="398160"/>
            <a:ext cx="4101840" cy="115776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b="1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Безвозмездные</a:t>
            </a:r>
            <a:r>
              <a:rPr lang="ru-RU" sz="1800" b="1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поступления</a:t>
            </a:r>
            <a:r>
              <a:rPr lang="ru-RU" sz="18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за</a:t>
            </a:r>
            <a:r>
              <a:rPr lang="ru-RU" sz="1800" b="1" strike="noStrike" spc="-2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2022</a:t>
            </a:r>
            <a:r>
              <a:rPr lang="ru-RU" sz="1800" b="1" strike="noStrike" spc="-2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3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</a:t>
            </a:r>
            <a:endParaRPr lang="ru-RU" sz="1800" b="0" strike="noStrike" spc="-1" dirty="0">
              <a:solidFill>
                <a:srgbClr val="0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pSp>
        <p:nvGrpSpPr>
          <p:cNvPr id="446" name="Group 6"/>
          <p:cNvGrpSpPr/>
          <p:nvPr/>
        </p:nvGrpSpPr>
        <p:grpSpPr>
          <a:xfrm>
            <a:off x="827555" y="5597445"/>
            <a:ext cx="3384720" cy="647280"/>
            <a:chOff x="826920" y="5085000"/>
            <a:chExt cx="3384720" cy="647280"/>
          </a:xfrm>
        </p:grpSpPr>
        <p:sp>
          <p:nvSpPr>
            <p:cNvPr id="447" name="CustomShape 7"/>
            <p:cNvSpPr/>
            <p:nvPr/>
          </p:nvSpPr>
          <p:spPr>
            <a:xfrm>
              <a:off x="826920" y="5085000"/>
              <a:ext cx="3384720" cy="647280"/>
            </a:xfrm>
            <a:custGeom>
              <a:avLst/>
              <a:gdLst/>
              <a:ahLst/>
              <a:cxnLst/>
              <a:rect l="l" t="t" r="r" b="b"/>
              <a:pathLst>
                <a:path w="3385185" h="647700">
                  <a:moveTo>
                    <a:pt x="3276536" y="0"/>
                  </a:moveTo>
                  <a:lnTo>
                    <a:pt x="107950" y="0"/>
                  </a:lnTo>
                  <a:lnTo>
                    <a:pt x="65933" y="8473"/>
                  </a:lnTo>
                  <a:lnTo>
                    <a:pt x="31619" y="31591"/>
                  </a:lnTo>
                  <a:lnTo>
                    <a:pt x="8483" y="65901"/>
                  </a:lnTo>
                  <a:lnTo>
                    <a:pt x="0" y="107950"/>
                  </a:lnTo>
                  <a:lnTo>
                    <a:pt x="0" y="539686"/>
                  </a:lnTo>
                  <a:lnTo>
                    <a:pt x="8483" y="581703"/>
                  </a:lnTo>
                  <a:lnTo>
                    <a:pt x="31619" y="616016"/>
                  </a:lnTo>
                  <a:lnTo>
                    <a:pt x="65933" y="639152"/>
                  </a:lnTo>
                  <a:lnTo>
                    <a:pt x="107950" y="647636"/>
                  </a:lnTo>
                  <a:lnTo>
                    <a:pt x="3276536" y="647636"/>
                  </a:lnTo>
                  <a:lnTo>
                    <a:pt x="3318605" y="639152"/>
                  </a:lnTo>
                  <a:lnTo>
                    <a:pt x="3352958" y="616016"/>
                  </a:lnTo>
                  <a:lnTo>
                    <a:pt x="3376120" y="581703"/>
                  </a:lnTo>
                  <a:lnTo>
                    <a:pt x="3384613" y="539686"/>
                  </a:lnTo>
                  <a:lnTo>
                    <a:pt x="3384613" y="107950"/>
                  </a:lnTo>
                  <a:lnTo>
                    <a:pt x="3376120" y="65901"/>
                  </a:lnTo>
                  <a:lnTo>
                    <a:pt x="3352958" y="31591"/>
                  </a:lnTo>
                  <a:lnTo>
                    <a:pt x="3318605" y="8473"/>
                  </a:lnTo>
                  <a:lnTo>
                    <a:pt x="3276536" y="0"/>
                  </a:lnTo>
                  <a:close/>
                </a:path>
              </a:pathLst>
            </a:custGeom>
            <a:solidFill>
              <a:srgbClr val="4F81B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8" name="CustomShape 8"/>
            <p:cNvSpPr/>
            <p:nvPr/>
          </p:nvSpPr>
          <p:spPr>
            <a:xfrm>
              <a:off x="826920" y="5085000"/>
              <a:ext cx="3384720" cy="647280"/>
            </a:xfrm>
            <a:custGeom>
              <a:avLst/>
              <a:gdLst/>
              <a:ahLst/>
              <a:cxnLst/>
              <a:rect l="l" t="t" r="r" b="b"/>
              <a:pathLst>
                <a:path w="3385185" h="647700">
                  <a:moveTo>
                    <a:pt x="0" y="107950"/>
                  </a:moveTo>
                  <a:lnTo>
                    <a:pt x="8483" y="65901"/>
                  </a:lnTo>
                  <a:lnTo>
                    <a:pt x="31619" y="31591"/>
                  </a:lnTo>
                  <a:lnTo>
                    <a:pt x="65933" y="8473"/>
                  </a:lnTo>
                  <a:lnTo>
                    <a:pt x="107950" y="0"/>
                  </a:lnTo>
                  <a:lnTo>
                    <a:pt x="3276536" y="0"/>
                  </a:lnTo>
                  <a:lnTo>
                    <a:pt x="3318605" y="8473"/>
                  </a:lnTo>
                  <a:lnTo>
                    <a:pt x="3352958" y="31591"/>
                  </a:lnTo>
                  <a:lnTo>
                    <a:pt x="3376120" y="65901"/>
                  </a:lnTo>
                  <a:lnTo>
                    <a:pt x="3384613" y="107950"/>
                  </a:lnTo>
                  <a:lnTo>
                    <a:pt x="3384613" y="539686"/>
                  </a:lnTo>
                  <a:lnTo>
                    <a:pt x="3376120" y="581703"/>
                  </a:lnTo>
                  <a:lnTo>
                    <a:pt x="3352958" y="616016"/>
                  </a:lnTo>
                  <a:lnTo>
                    <a:pt x="3318605" y="639152"/>
                  </a:lnTo>
                  <a:lnTo>
                    <a:pt x="3276536" y="647636"/>
                  </a:lnTo>
                  <a:lnTo>
                    <a:pt x="107950" y="647636"/>
                  </a:lnTo>
                  <a:lnTo>
                    <a:pt x="65933" y="639152"/>
                  </a:lnTo>
                  <a:lnTo>
                    <a:pt x="31619" y="616016"/>
                  </a:lnTo>
                  <a:lnTo>
                    <a:pt x="8483" y="581703"/>
                  </a:lnTo>
                  <a:lnTo>
                    <a:pt x="0" y="539686"/>
                  </a:lnTo>
                  <a:lnTo>
                    <a:pt x="0" y="107950"/>
                  </a:lnTo>
                  <a:close/>
                </a:path>
              </a:pathLst>
            </a:custGeom>
            <a:noFill/>
            <a:ln w="15875">
              <a:solidFill>
                <a:srgbClr val="25416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49" name="CustomShape 9"/>
          <p:cNvSpPr/>
          <p:nvPr/>
        </p:nvSpPr>
        <p:spPr>
          <a:xfrm>
            <a:off x="1025275" y="5638480"/>
            <a:ext cx="2916360" cy="56578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700" indent="372110">
              <a:lnSpc>
                <a:spcPct val="100000"/>
              </a:lnSpc>
              <a:spcBef>
                <a:spcPts val="100"/>
              </a:spcBef>
              <a:tabLst>
                <a:tab pos="0" algn="l"/>
              </a:tabLst>
            </a:pP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Иные межбюджетные 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трансферты</a:t>
            </a:r>
            <a:r>
              <a:rPr lang="ru-RU" sz="1800" b="0" strike="noStrike" spc="-3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33265,5</a:t>
            </a: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тыс. руб.</a:t>
            </a: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450" name="CustomShape 10"/>
          <p:cNvSpPr/>
          <p:nvPr/>
        </p:nvSpPr>
        <p:spPr>
          <a:xfrm>
            <a:off x="1259985" y="2817870"/>
            <a:ext cx="2759400" cy="84264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065" indent="-1270" algn="ctr">
              <a:lnSpc>
                <a:spcPct val="100000"/>
              </a:lnSpc>
              <a:spcBef>
                <a:spcPts val="100"/>
              </a:spcBef>
              <a:tabLst>
                <a:tab pos="0" algn="l"/>
              </a:tabLst>
            </a:pP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Дотации на 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выравнивание </a:t>
            </a:r>
            <a:r>
              <a:rPr lang="ru-RU" sz="18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бюджетной обеспеченности </a:t>
            </a:r>
            <a:r>
              <a:rPr lang="ru-RU" sz="1800" b="0" strike="noStrike" spc="-43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301644 тыс. руб.</a:t>
            </a: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pSp>
        <p:nvGrpSpPr>
          <p:cNvPr id="451" name="Group 11"/>
          <p:cNvGrpSpPr/>
          <p:nvPr/>
        </p:nvGrpSpPr>
        <p:grpSpPr>
          <a:xfrm>
            <a:off x="4716360" y="3365640"/>
            <a:ext cx="3456000" cy="1014840"/>
            <a:chOff x="4716360" y="3365640"/>
            <a:chExt cx="3456000" cy="1014840"/>
          </a:xfrm>
        </p:grpSpPr>
        <p:sp>
          <p:nvSpPr>
            <p:cNvPr id="452" name="CustomShape 12"/>
            <p:cNvSpPr/>
            <p:nvPr/>
          </p:nvSpPr>
          <p:spPr>
            <a:xfrm>
              <a:off x="4716360" y="3365640"/>
              <a:ext cx="3456000" cy="1014840"/>
            </a:xfrm>
            <a:custGeom>
              <a:avLst/>
              <a:gdLst/>
              <a:ahLst/>
              <a:cxnLst/>
              <a:rect l="l" t="t" r="r" b="b"/>
              <a:pathLst>
                <a:path w="3456304" h="1008379">
                  <a:moveTo>
                    <a:pt x="3287903" y="0"/>
                  </a:moveTo>
                  <a:lnTo>
                    <a:pt x="167894" y="0"/>
                  </a:lnTo>
                  <a:lnTo>
                    <a:pt x="123266" y="5998"/>
                  </a:lnTo>
                  <a:lnTo>
                    <a:pt x="83161" y="22930"/>
                  </a:lnTo>
                  <a:lnTo>
                    <a:pt x="49180" y="49196"/>
                  </a:lnTo>
                  <a:lnTo>
                    <a:pt x="22925" y="83199"/>
                  </a:lnTo>
                  <a:lnTo>
                    <a:pt x="5998" y="123339"/>
                  </a:lnTo>
                  <a:lnTo>
                    <a:pt x="0" y="168021"/>
                  </a:lnTo>
                  <a:lnTo>
                    <a:pt x="0" y="840104"/>
                  </a:lnTo>
                  <a:lnTo>
                    <a:pt x="5998" y="884741"/>
                  </a:lnTo>
                  <a:lnTo>
                    <a:pt x="22925" y="924870"/>
                  </a:lnTo>
                  <a:lnTo>
                    <a:pt x="49180" y="958881"/>
                  </a:lnTo>
                  <a:lnTo>
                    <a:pt x="83161" y="985167"/>
                  </a:lnTo>
                  <a:lnTo>
                    <a:pt x="123266" y="1002118"/>
                  </a:lnTo>
                  <a:lnTo>
                    <a:pt x="167894" y="1008126"/>
                  </a:lnTo>
                  <a:lnTo>
                    <a:pt x="3287903" y="1008126"/>
                  </a:lnTo>
                  <a:lnTo>
                    <a:pt x="3332584" y="1002118"/>
                  </a:lnTo>
                  <a:lnTo>
                    <a:pt x="3372724" y="985167"/>
                  </a:lnTo>
                  <a:lnTo>
                    <a:pt x="3406727" y="958881"/>
                  </a:lnTo>
                  <a:lnTo>
                    <a:pt x="3432993" y="924870"/>
                  </a:lnTo>
                  <a:lnTo>
                    <a:pt x="3449925" y="884741"/>
                  </a:lnTo>
                  <a:lnTo>
                    <a:pt x="3455924" y="840104"/>
                  </a:lnTo>
                  <a:lnTo>
                    <a:pt x="3455924" y="168021"/>
                  </a:lnTo>
                  <a:lnTo>
                    <a:pt x="3449925" y="123339"/>
                  </a:lnTo>
                  <a:lnTo>
                    <a:pt x="3432993" y="83199"/>
                  </a:lnTo>
                  <a:lnTo>
                    <a:pt x="3406727" y="49196"/>
                  </a:lnTo>
                  <a:lnTo>
                    <a:pt x="3372724" y="22930"/>
                  </a:lnTo>
                  <a:lnTo>
                    <a:pt x="3332584" y="5998"/>
                  </a:lnTo>
                  <a:lnTo>
                    <a:pt x="3287903" y="0"/>
                  </a:lnTo>
                  <a:close/>
                </a:path>
              </a:pathLst>
            </a:custGeom>
            <a:solidFill>
              <a:srgbClr val="4F81B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3" name="CustomShape 13"/>
            <p:cNvSpPr/>
            <p:nvPr/>
          </p:nvSpPr>
          <p:spPr>
            <a:xfrm>
              <a:off x="4716360" y="3365640"/>
              <a:ext cx="3456000" cy="1014840"/>
            </a:xfrm>
            <a:custGeom>
              <a:avLst/>
              <a:gdLst/>
              <a:ahLst/>
              <a:cxnLst/>
              <a:rect l="l" t="t" r="r" b="b"/>
              <a:pathLst>
                <a:path w="3456304" h="1008379">
                  <a:moveTo>
                    <a:pt x="0" y="168021"/>
                  </a:moveTo>
                  <a:lnTo>
                    <a:pt x="5998" y="123339"/>
                  </a:lnTo>
                  <a:lnTo>
                    <a:pt x="22925" y="83199"/>
                  </a:lnTo>
                  <a:lnTo>
                    <a:pt x="49180" y="49196"/>
                  </a:lnTo>
                  <a:lnTo>
                    <a:pt x="83161" y="22930"/>
                  </a:lnTo>
                  <a:lnTo>
                    <a:pt x="123266" y="5998"/>
                  </a:lnTo>
                  <a:lnTo>
                    <a:pt x="167894" y="0"/>
                  </a:lnTo>
                  <a:lnTo>
                    <a:pt x="3287903" y="0"/>
                  </a:lnTo>
                  <a:lnTo>
                    <a:pt x="3332584" y="5998"/>
                  </a:lnTo>
                  <a:lnTo>
                    <a:pt x="3372724" y="22930"/>
                  </a:lnTo>
                  <a:lnTo>
                    <a:pt x="3406727" y="49196"/>
                  </a:lnTo>
                  <a:lnTo>
                    <a:pt x="3432993" y="83199"/>
                  </a:lnTo>
                  <a:lnTo>
                    <a:pt x="3449925" y="123339"/>
                  </a:lnTo>
                  <a:lnTo>
                    <a:pt x="3455924" y="168021"/>
                  </a:lnTo>
                  <a:lnTo>
                    <a:pt x="3455924" y="840104"/>
                  </a:lnTo>
                  <a:lnTo>
                    <a:pt x="3449925" y="884741"/>
                  </a:lnTo>
                  <a:lnTo>
                    <a:pt x="3432993" y="924870"/>
                  </a:lnTo>
                  <a:lnTo>
                    <a:pt x="3406727" y="958881"/>
                  </a:lnTo>
                  <a:lnTo>
                    <a:pt x="3372724" y="985167"/>
                  </a:lnTo>
                  <a:lnTo>
                    <a:pt x="3332584" y="1002118"/>
                  </a:lnTo>
                  <a:lnTo>
                    <a:pt x="3287903" y="1008126"/>
                  </a:lnTo>
                  <a:lnTo>
                    <a:pt x="167894" y="1008126"/>
                  </a:lnTo>
                  <a:lnTo>
                    <a:pt x="123266" y="1002118"/>
                  </a:lnTo>
                  <a:lnTo>
                    <a:pt x="83161" y="985167"/>
                  </a:lnTo>
                  <a:lnTo>
                    <a:pt x="49180" y="958881"/>
                  </a:lnTo>
                  <a:lnTo>
                    <a:pt x="22925" y="924870"/>
                  </a:lnTo>
                  <a:lnTo>
                    <a:pt x="5998" y="884741"/>
                  </a:lnTo>
                  <a:lnTo>
                    <a:pt x="0" y="840104"/>
                  </a:lnTo>
                  <a:lnTo>
                    <a:pt x="0" y="168021"/>
                  </a:lnTo>
                  <a:close/>
                </a:path>
              </a:pathLst>
            </a:custGeom>
            <a:noFill/>
            <a:ln w="15875">
              <a:solidFill>
                <a:srgbClr val="25416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54" name="CustomShape 14"/>
          <p:cNvSpPr/>
          <p:nvPr/>
        </p:nvSpPr>
        <p:spPr>
          <a:xfrm>
            <a:off x="4889160" y="3467520"/>
            <a:ext cx="3102840" cy="84264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Субсидии</a:t>
            </a:r>
            <a:r>
              <a:rPr lang="ru-RU" sz="1800" b="0" strike="noStrike" spc="-60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бюджетам</a:t>
            </a:r>
            <a:r>
              <a:rPr lang="ru-RU" sz="1800" b="0" strike="noStrike" spc="-5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субъектов </a:t>
            </a:r>
            <a:r>
              <a:rPr lang="ru-RU" sz="1800" b="0" strike="noStrike" spc="-43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РФ 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 </a:t>
            </a: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муниципальных 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образований</a:t>
            </a:r>
            <a:r>
              <a:rPr lang="ru-RU" sz="1800" b="0" strike="noStrike" spc="-2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20260,5</a:t>
            </a:r>
            <a:r>
              <a:rPr lang="ru-RU" sz="1800" b="0" strike="noStrike" spc="-2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тыс. руб.</a:t>
            </a: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pSp>
        <p:nvGrpSpPr>
          <p:cNvPr id="455" name="Group 15"/>
          <p:cNvGrpSpPr/>
          <p:nvPr/>
        </p:nvGrpSpPr>
        <p:grpSpPr>
          <a:xfrm>
            <a:off x="826920" y="4220960"/>
            <a:ext cx="3313080" cy="1079280"/>
            <a:chOff x="826920" y="3357360"/>
            <a:chExt cx="3313080" cy="1079280"/>
          </a:xfrm>
        </p:grpSpPr>
        <p:sp>
          <p:nvSpPr>
            <p:cNvPr id="456" name="CustomShape 16"/>
            <p:cNvSpPr/>
            <p:nvPr/>
          </p:nvSpPr>
          <p:spPr>
            <a:xfrm>
              <a:off x="826920" y="3357360"/>
              <a:ext cx="3313080" cy="1079280"/>
            </a:xfrm>
            <a:custGeom>
              <a:avLst/>
              <a:gdLst/>
              <a:ahLst/>
              <a:cxnLst/>
              <a:rect l="l" t="t" r="r" b="b"/>
              <a:pathLst>
                <a:path w="3313429" h="1079500">
                  <a:moveTo>
                    <a:pt x="3133153" y="0"/>
                  </a:moveTo>
                  <a:lnTo>
                    <a:pt x="179920" y="0"/>
                  </a:lnTo>
                  <a:lnTo>
                    <a:pt x="132091" y="6433"/>
                  </a:lnTo>
                  <a:lnTo>
                    <a:pt x="89112" y="24586"/>
                  </a:lnTo>
                  <a:lnTo>
                    <a:pt x="52698" y="52736"/>
                  </a:lnTo>
                  <a:lnTo>
                    <a:pt x="24565" y="89163"/>
                  </a:lnTo>
                  <a:lnTo>
                    <a:pt x="6427" y="132144"/>
                  </a:lnTo>
                  <a:lnTo>
                    <a:pt x="0" y="179959"/>
                  </a:lnTo>
                  <a:lnTo>
                    <a:pt x="0" y="899668"/>
                  </a:lnTo>
                  <a:lnTo>
                    <a:pt x="6427" y="947472"/>
                  </a:lnTo>
                  <a:lnTo>
                    <a:pt x="24565" y="990430"/>
                  </a:lnTo>
                  <a:lnTo>
                    <a:pt x="52698" y="1026826"/>
                  </a:lnTo>
                  <a:lnTo>
                    <a:pt x="89112" y="1054946"/>
                  </a:lnTo>
                  <a:lnTo>
                    <a:pt x="132091" y="1073075"/>
                  </a:lnTo>
                  <a:lnTo>
                    <a:pt x="179920" y="1079500"/>
                  </a:lnTo>
                  <a:lnTo>
                    <a:pt x="3133153" y="1079500"/>
                  </a:lnTo>
                  <a:lnTo>
                    <a:pt x="3181011" y="1073075"/>
                  </a:lnTo>
                  <a:lnTo>
                    <a:pt x="3224005" y="1054946"/>
                  </a:lnTo>
                  <a:lnTo>
                    <a:pt x="3260423" y="1026826"/>
                  </a:lnTo>
                  <a:lnTo>
                    <a:pt x="3288554" y="990430"/>
                  </a:lnTo>
                  <a:lnTo>
                    <a:pt x="3306687" y="947472"/>
                  </a:lnTo>
                  <a:lnTo>
                    <a:pt x="3313112" y="899668"/>
                  </a:lnTo>
                  <a:lnTo>
                    <a:pt x="3313112" y="179959"/>
                  </a:lnTo>
                  <a:lnTo>
                    <a:pt x="3306687" y="132144"/>
                  </a:lnTo>
                  <a:lnTo>
                    <a:pt x="3288554" y="89163"/>
                  </a:lnTo>
                  <a:lnTo>
                    <a:pt x="3260423" y="52736"/>
                  </a:lnTo>
                  <a:lnTo>
                    <a:pt x="3224005" y="24586"/>
                  </a:lnTo>
                  <a:lnTo>
                    <a:pt x="3181011" y="6433"/>
                  </a:lnTo>
                  <a:lnTo>
                    <a:pt x="3133153" y="0"/>
                  </a:lnTo>
                  <a:close/>
                </a:path>
              </a:pathLst>
            </a:custGeom>
            <a:solidFill>
              <a:srgbClr val="4F81B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7" name="CustomShape 17"/>
            <p:cNvSpPr/>
            <p:nvPr/>
          </p:nvSpPr>
          <p:spPr>
            <a:xfrm>
              <a:off x="826920" y="3357360"/>
              <a:ext cx="3313080" cy="1079280"/>
            </a:xfrm>
            <a:custGeom>
              <a:avLst/>
              <a:gdLst/>
              <a:ahLst/>
              <a:cxnLst/>
              <a:rect l="l" t="t" r="r" b="b"/>
              <a:pathLst>
                <a:path w="3313429" h="1079500">
                  <a:moveTo>
                    <a:pt x="0" y="179959"/>
                  </a:moveTo>
                  <a:lnTo>
                    <a:pt x="6427" y="132144"/>
                  </a:lnTo>
                  <a:lnTo>
                    <a:pt x="24565" y="89163"/>
                  </a:lnTo>
                  <a:lnTo>
                    <a:pt x="52698" y="52736"/>
                  </a:lnTo>
                  <a:lnTo>
                    <a:pt x="89112" y="24586"/>
                  </a:lnTo>
                  <a:lnTo>
                    <a:pt x="132091" y="6433"/>
                  </a:lnTo>
                  <a:lnTo>
                    <a:pt x="179920" y="0"/>
                  </a:lnTo>
                  <a:lnTo>
                    <a:pt x="3133153" y="0"/>
                  </a:lnTo>
                  <a:lnTo>
                    <a:pt x="3181011" y="6433"/>
                  </a:lnTo>
                  <a:lnTo>
                    <a:pt x="3224005" y="24586"/>
                  </a:lnTo>
                  <a:lnTo>
                    <a:pt x="3260423" y="52736"/>
                  </a:lnTo>
                  <a:lnTo>
                    <a:pt x="3288554" y="89163"/>
                  </a:lnTo>
                  <a:lnTo>
                    <a:pt x="3306687" y="132144"/>
                  </a:lnTo>
                  <a:lnTo>
                    <a:pt x="3313112" y="179959"/>
                  </a:lnTo>
                  <a:lnTo>
                    <a:pt x="3313112" y="899668"/>
                  </a:lnTo>
                  <a:lnTo>
                    <a:pt x="3306687" y="947472"/>
                  </a:lnTo>
                  <a:lnTo>
                    <a:pt x="3288554" y="990430"/>
                  </a:lnTo>
                  <a:lnTo>
                    <a:pt x="3260423" y="1026826"/>
                  </a:lnTo>
                  <a:lnTo>
                    <a:pt x="3224005" y="1054946"/>
                  </a:lnTo>
                  <a:lnTo>
                    <a:pt x="3181011" y="1073075"/>
                  </a:lnTo>
                  <a:lnTo>
                    <a:pt x="3133153" y="1079500"/>
                  </a:lnTo>
                  <a:lnTo>
                    <a:pt x="179920" y="1079500"/>
                  </a:lnTo>
                  <a:lnTo>
                    <a:pt x="132091" y="1073075"/>
                  </a:lnTo>
                  <a:lnTo>
                    <a:pt x="89112" y="1054946"/>
                  </a:lnTo>
                  <a:lnTo>
                    <a:pt x="52698" y="1026826"/>
                  </a:lnTo>
                  <a:lnTo>
                    <a:pt x="24565" y="990430"/>
                  </a:lnTo>
                  <a:lnTo>
                    <a:pt x="6427" y="947472"/>
                  </a:lnTo>
                  <a:lnTo>
                    <a:pt x="0" y="899668"/>
                  </a:lnTo>
                  <a:lnTo>
                    <a:pt x="0" y="179959"/>
                  </a:lnTo>
                  <a:close/>
                </a:path>
              </a:pathLst>
            </a:custGeom>
            <a:noFill/>
            <a:ln w="15875">
              <a:solidFill>
                <a:srgbClr val="25416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58" name="CustomShape 18"/>
          <p:cNvSpPr/>
          <p:nvPr/>
        </p:nvSpPr>
        <p:spPr>
          <a:xfrm>
            <a:off x="1038240" y="4192880"/>
            <a:ext cx="2890800" cy="111950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370205" algn="ctr">
              <a:lnSpc>
                <a:spcPct val="100000"/>
              </a:lnSpc>
              <a:spcBef>
                <a:spcPts val="100"/>
              </a:spcBef>
            </a:pP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Субвенции</a:t>
            </a:r>
            <a:r>
              <a:rPr lang="ru-RU" sz="1800" b="0" strike="noStrike" spc="-10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бюджетам </a:t>
            </a:r>
            <a:r>
              <a:rPr lang="ru-RU" sz="1800" b="0" strike="noStrike" spc="-43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субъектов</a:t>
            </a:r>
            <a:r>
              <a:rPr lang="ru-RU" sz="1800" b="0" strike="noStrike" spc="-4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РФ</a:t>
            </a:r>
            <a:r>
              <a:rPr lang="ru-RU" sz="18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</a:t>
            </a: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муниципальных</a:t>
            </a:r>
            <a:r>
              <a:rPr lang="ru-RU" sz="1800" b="0" strike="noStrike" spc="-2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образований</a:t>
            </a: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635"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354179,4,9 тыс. руб.</a:t>
            </a: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pSp>
        <p:nvGrpSpPr>
          <p:cNvPr id="459" name="Group 19"/>
          <p:cNvGrpSpPr/>
          <p:nvPr/>
        </p:nvGrpSpPr>
        <p:grpSpPr>
          <a:xfrm>
            <a:off x="4858560" y="4561560"/>
            <a:ext cx="3313080" cy="1683000"/>
            <a:chOff x="4858560" y="4561560"/>
            <a:chExt cx="3313080" cy="1683000"/>
          </a:xfrm>
        </p:grpSpPr>
        <p:sp>
          <p:nvSpPr>
            <p:cNvPr id="460" name="CustomShape 20"/>
            <p:cNvSpPr/>
            <p:nvPr/>
          </p:nvSpPr>
          <p:spPr>
            <a:xfrm>
              <a:off x="4858560" y="4561560"/>
              <a:ext cx="3313080" cy="1683000"/>
            </a:xfrm>
            <a:custGeom>
              <a:avLst/>
              <a:gdLst/>
              <a:ahLst/>
              <a:cxnLst/>
              <a:rect l="l" t="t" r="r" b="b"/>
              <a:pathLst>
                <a:path w="3313429" h="1513204">
                  <a:moveTo>
                    <a:pt x="3060954" y="0"/>
                  </a:moveTo>
                  <a:lnTo>
                    <a:pt x="252095" y="0"/>
                  </a:lnTo>
                  <a:lnTo>
                    <a:pt x="206756" y="4062"/>
                  </a:lnTo>
                  <a:lnTo>
                    <a:pt x="164094" y="15775"/>
                  </a:lnTo>
                  <a:lnTo>
                    <a:pt x="124817" y="34426"/>
                  </a:lnTo>
                  <a:lnTo>
                    <a:pt x="89636" y="59301"/>
                  </a:lnTo>
                  <a:lnTo>
                    <a:pt x="59259" y="89688"/>
                  </a:lnTo>
                  <a:lnTo>
                    <a:pt x="34398" y="124873"/>
                  </a:lnTo>
                  <a:lnTo>
                    <a:pt x="15761" y="164145"/>
                  </a:lnTo>
                  <a:lnTo>
                    <a:pt x="4058" y="206790"/>
                  </a:lnTo>
                  <a:lnTo>
                    <a:pt x="0" y="252094"/>
                  </a:lnTo>
                  <a:lnTo>
                    <a:pt x="0" y="1260729"/>
                  </a:lnTo>
                  <a:lnTo>
                    <a:pt x="4058" y="1306071"/>
                  </a:lnTo>
                  <a:lnTo>
                    <a:pt x="15761" y="1348745"/>
                  </a:lnTo>
                  <a:lnTo>
                    <a:pt x="34398" y="1388039"/>
                  </a:lnTo>
                  <a:lnTo>
                    <a:pt x="59259" y="1423240"/>
                  </a:lnTo>
                  <a:lnTo>
                    <a:pt x="89636" y="1453638"/>
                  </a:lnTo>
                  <a:lnTo>
                    <a:pt x="124817" y="1478519"/>
                  </a:lnTo>
                  <a:lnTo>
                    <a:pt x="164094" y="1497173"/>
                  </a:lnTo>
                  <a:lnTo>
                    <a:pt x="206756" y="1508888"/>
                  </a:lnTo>
                  <a:lnTo>
                    <a:pt x="252095" y="1512951"/>
                  </a:lnTo>
                  <a:lnTo>
                    <a:pt x="3060954" y="1512951"/>
                  </a:lnTo>
                  <a:lnTo>
                    <a:pt x="3106258" y="1508888"/>
                  </a:lnTo>
                  <a:lnTo>
                    <a:pt x="3148903" y="1497173"/>
                  </a:lnTo>
                  <a:lnTo>
                    <a:pt x="3188175" y="1478519"/>
                  </a:lnTo>
                  <a:lnTo>
                    <a:pt x="3223360" y="1453638"/>
                  </a:lnTo>
                  <a:lnTo>
                    <a:pt x="3253747" y="1423240"/>
                  </a:lnTo>
                  <a:lnTo>
                    <a:pt x="3278622" y="1388039"/>
                  </a:lnTo>
                  <a:lnTo>
                    <a:pt x="3297273" y="1348745"/>
                  </a:lnTo>
                  <a:lnTo>
                    <a:pt x="3308986" y="1306071"/>
                  </a:lnTo>
                  <a:lnTo>
                    <a:pt x="3313049" y="1260729"/>
                  </a:lnTo>
                  <a:lnTo>
                    <a:pt x="3313049" y="252094"/>
                  </a:lnTo>
                  <a:lnTo>
                    <a:pt x="3308986" y="206790"/>
                  </a:lnTo>
                  <a:lnTo>
                    <a:pt x="3297273" y="164145"/>
                  </a:lnTo>
                  <a:lnTo>
                    <a:pt x="3278622" y="124873"/>
                  </a:lnTo>
                  <a:lnTo>
                    <a:pt x="3253747" y="89688"/>
                  </a:lnTo>
                  <a:lnTo>
                    <a:pt x="3223360" y="59301"/>
                  </a:lnTo>
                  <a:lnTo>
                    <a:pt x="3188175" y="34426"/>
                  </a:lnTo>
                  <a:lnTo>
                    <a:pt x="3148903" y="15775"/>
                  </a:lnTo>
                  <a:lnTo>
                    <a:pt x="3106258" y="4062"/>
                  </a:lnTo>
                  <a:lnTo>
                    <a:pt x="3060954" y="0"/>
                  </a:lnTo>
                  <a:close/>
                </a:path>
              </a:pathLst>
            </a:custGeom>
            <a:solidFill>
              <a:srgbClr val="4F81B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1" name="CustomShape 21"/>
            <p:cNvSpPr/>
            <p:nvPr/>
          </p:nvSpPr>
          <p:spPr>
            <a:xfrm>
              <a:off x="4858560" y="4561560"/>
              <a:ext cx="3313080" cy="1683000"/>
            </a:xfrm>
            <a:custGeom>
              <a:avLst/>
              <a:gdLst/>
              <a:ahLst/>
              <a:cxnLst/>
              <a:rect l="l" t="t" r="r" b="b"/>
              <a:pathLst>
                <a:path w="3313429" h="1513204">
                  <a:moveTo>
                    <a:pt x="0" y="252094"/>
                  </a:moveTo>
                  <a:lnTo>
                    <a:pt x="4058" y="206790"/>
                  </a:lnTo>
                  <a:lnTo>
                    <a:pt x="15761" y="164145"/>
                  </a:lnTo>
                  <a:lnTo>
                    <a:pt x="34398" y="124873"/>
                  </a:lnTo>
                  <a:lnTo>
                    <a:pt x="59259" y="89688"/>
                  </a:lnTo>
                  <a:lnTo>
                    <a:pt x="89636" y="59301"/>
                  </a:lnTo>
                  <a:lnTo>
                    <a:pt x="124817" y="34426"/>
                  </a:lnTo>
                  <a:lnTo>
                    <a:pt x="164094" y="15775"/>
                  </a:lnTo>
                  <a:lnTo>
                    <a:pt x="206756" y="4062"/>
                  </a:lnTo>
                  <a:lnTo>
                    <a:pt x="252095" y="0"/>
                  </a:lnTo>
                  <a:lnTo>
                    <a:pt x="3060954" y="0"/>
                  </a:lnTo>
                  <a:lnTo>
                    <a:pt x="3106258" y="4062"/>
                  </a:lnTo>
                  <a:lnTo>
                    <a:pt x="3148903" y="15775"/>
                  </a:lnTo>
                  <a:lnTo>
                    <a:pt x="3188175" y="34426"/>
                  </a:lnTo>
                  <a:lnTo>
                    <a:pt x="3223360" y="59301"/>
                  </a:lnTo>
                  <a:lnTo>
                    <a:pt x="3253747" y="89688"/>
                  </a:lnTo>
                  <a:lnTo>
                    <a:pt x="3278622" y="124873"/>
                  </a:lnTo>
                  <a:lnTo>
                    <a:pt x="3297273" y="164145"/>
                  </a:lnTo>
                  <a:lnTo>
                    <a:pt x="3308986" y="206790"/>
                  </a:lnTo>
                  <a:lnTo>
                    <a:pt x="3313049" y="252094"/>
                  </a:lnTo>
                  <a:lnTo>
                    <a:pt x="3313049" y="1260729"/>
                  </a:lnTo>
                  <a:lnTo>
                    <a:pt x="3308986" y="1306071"/>
                  </a:lnTo>
                  <a:lnTo>
                    <a:pt x="3297273" y="1348745"/>
                  </a:lnTo>
                  <a:lnTo>
                    <a:pt x="3278622" y="1388039"/>
                  </a:lnTo>
                  <a:lnTo>
                    <a:pt x="3253747" y="1423240"/>
                  </a:lnTo>
                  <a:lnTo>
                    <a:pt x="3223360" y="1453638"/>
                  </a:lnTo>
                  <a:lnTo>
                    <a:pt x="3188175" y="1478519"/>
                  </a:lnTo>
                  <a:lnTo>
                    <a:pt x="3148903" y="1497173"/>
                  </a:lnTo>
                  <a:lnTo>
                    <a:pt x="3106258" y="1508888"/>
                  </a:lnTo>
                  <a:lnTo>
                    <a:pt x="3060954" y="1512951"/>
                  </a:lnTo>
                  <a:lnTo>
                    <a:pt x="252095" y="1512951"/>
                  </a:lnTo>
                  <a:lnTo>
                    <a:pt x="206756" y="1508888"/>
                  </a:lnTo>
                  <a:lnTo>
                    <a:pt x="164094" y="1497173"/>
                  </a:lnTo>
                  <a:lnTo>
                    <a:pt x="124817" y="1478519"/>
                  </a:lnTo>
                  <a:lnTo>
                    <a:pt x="89636" y="1453638"/>
                  </a:lnTo>
                  <a:lnTo>
                    <a:pt x="59259" y="1423240"/>
                  </a:lnTo>
                  <a:lnTo>
                    <a:pt x="34398" y="1388039"/>
                  </a:lnTo>
                  <a:lnTo>
                    <a:pt x="15761" y="1348745"/>
                  </a:lnTo>
                  <a:lnTo>
                    <a:pt x="4058" y="1306071"/>
                  </a:lnTo>
                  <a:lnTo>
                    <a:pt x="0" y="1260729"/>
                  </a:lnTo>
                  <a:lnTo>
                    <a:pt x="0" y="252094"/>
                  </a:lnTo>
                  <a:close/>
                </a:path>
              </a:pathLst>
            </a:custGeom>
            <a:noFill/>
            <a:ln w="15875">
              <a:solidFill>
                <a:srgbClr val="25416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62" name="CustomShape 22"/>
          <p:cNvSpPr/>
          <p:nvPr/>
        </p:nvSpPr>
        <p:spPr>
          <a:xfrm>
            <a:off x="5037840" y="4491720"/>
            <a:ext cx="2954160" cy="16738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16205" algn="ctr">
              <a:lnSpc>
                <a:spcPct val="100000"/>
              </a:lnSpc>
              <a:spcBef>
                <a:spcPts val="100"/>
              </a:spcBef>
            </a:pP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Возврат</a:t>
            </a:r>
            <a:r>
              <a:rPr lang="ru-RU" sz="1800" b="0" strike="noStrike" spc="-4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остатков</a:t>
            </a:r>
            <a:r>
              <a:rPr lang="ru-RU" sz="1800" b="0" strike="noStrike" spc="-60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субсидий, </a:t>
            </a:r>
            <a:r>
              <a:rPr lang="ru-RU" sz="1800" b="0" strike="noStrike" spc="-43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субвенций</a:t>
            </a:r>
            <a:r>
              <a:rPr lang="ru-RU" sz="1800" b="0" strike="noStrike" spc="-3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</a:t>
            </a:r>
            <a:r>
              <a:rPr lang="ru-RU" sz="1800" b="0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иных</a:t>
            </a: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" algn="ctr">
              <a:lnSpc>
                <a:spcPct val="100000"/>
              </a:lnSpc>
            </a:pP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межбюджетных трансфертов, </a:t>
            </a:r>
            <a:r>
              <a:rPr lang="ru-RU" sz="1800" b="0" strike="noStrike" spc="-43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имеющих целевое назначение </a:t>
            </a:r>
            <a:r>
              <a:rPr lang="ru-RU" sz="1800" b="0" strike="noStrike" spc="-43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прошлых</a:t>
            </a:r>
            <a:r>
              <a:rPr lang="ru-RU" sz="1800" b="0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лет</a:t>
            </a: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                            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-7574,4 тыс. руб.</a:t>
            </a: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pSp>
        <p:nvGrpSpPr>
          <p:cNvPr id="463" name="Group 23"/>
          <p:cNvGrpSpPr/>
          <p:nvPr/>
        </p:nvGrpSpPr>
        <p:grpSpPr>
          <a:xfrm>
            <a:off x="4758840" y="1613160"/>
            <a:ext cx="3313080" cy="1095120"/>
            <a:chOff x="4758840" y="1613160"/>
            <a:chExt cx="3313080" cy="1095120"/>
          </a:xfrm>
        </p:grpSpPr>
        <p:sp>
          <p:nvSpPr>
            <p:cNvPr id="464" name="CustomShape 24"/>
            <p:cNvSpPr/>
            <p:nvPr/>
          </p:nvSpPr>
          <p:spPr>
            <a:xfrm>
              <a:off x="4758840" y="1613160"/>
              <a:ext cx="3313080" cy="1095120"/>
            </a:xfrm>
            <a:custGeom>
              <a:avLst/>
              <a:gdLst/>
              <a:ahLst/>
              <a:cxnLst/>
              <a:rect l="l" t="t" r="r" b="b"/>
              <a:pathLst>
                <a:path w="3313429" h="720725">
                  <a:moveTo>
                    <a:pt x="3192906" y="0"/>
                  </a:moveTo>
                  <a:lnTo>
                    <a:pt x="120014" y="0"/>
                  </a:lnTo>
                  <a:lnTo>
                    <a:pt x="73294" y="9430"/>
                  </a:lnTo>
                  <a:lnTo>
                    <a:pt x="35147" y="35152"/>
                  </a:lnTo>
                  <a:lnTo>
                    <a:pt x="9429" y="73310"/>
                  </a:lnTo>
                  <a:lnTo>
                    <a:pt x="0" y="120053"/>
                  </a:lnTo>
                  <a:lnTo>
                    <a:pt x="0" y="600544"/>
                  </a:lnTo>
                  <a:lnTo>
                    <a:pt x="9429" y="647296"/>
                  </a:lnTo>
                  <a:lnTo>
                    <a:pt x="35147" y="685477"/>
                  </a:lnTo>
                  <a:lnTo>
                    <a:pt x="73294" y="711221"/>
                  </a:lnTo>
                  <a:lnTo>
                    <a:pt x="120014" y="720661"/>
                  </a:lnTo>
                  <a:lnTo>
                    <a:pt x="3192906" y="720661"/>
                  </a:lnTo>
                  <a:lnTo>
                    <a:pt x="3239700" y="711221"/>
                  </a:lnTo>
                  <a:lnTo>
                    <a:pt x="3277885" y="685477"/>
                  </a:lnTo>
                  <a:lnTo>
                    <a:pt x="3303617" y="647296"/>
                  </a:lnTo>
                  <a:lnTo>
                    <a:pt x="3313049" y="600544"/>
                  </a:lnTo>
                  <a:lnTo>
                    <a:pt x="3313049" y="120053"/>
                  </a:lnTo>
                  <a:lnTo>
                    <a:pt x="3303617" y="73310"/>
                  </a:lnTo>
                  <a:lnTo>
                    <a:pt x="3277885" y="35152"/>
                  </a:lnTo>
                  <a:lnTo>
                    <a:pt x="3239700" y="9430"/>
                  </a:lnTo>
                  <a:lnTo>
                    <a:pt x="3192906" y="0"/>
                  </a:lnTo>
                  <a:close/>
                </a:path>
              </a:pathLst>
            </a:custGeom>
            <a:solidFill>
              <a:srgbClr val="4F81B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5" name="CustomShape 25"/>
            <p:cNvSpPr/>
            <p:nvPr/>
          </p:nvSpPr>
          <p:spPr>
            <a:xfrm>
              <a:off x="4758840" y="1613160"/>
              <a:ext cx="3313080" cy="1095120"/>
            </a:xfrm>
            <a:custGeom>
              <a:avLst/>
              <a:gdLst/>
              <a:ahLst/>
              <a:cxnLst/>
              <a:rect l="l" t="t" r="r" b="b"/>
              <a:pathLst>
                <a:path w="3313429" h="720725">
                  <a:moveTo>
                    <a:pt x="0" y="120053"/>
                  </a:moveTo>
                  <a:lnTo>
                    <a:pt x="9429" y="73310"/>
                  </a:lnTo>
                  <a:lnTo>
                    <a:pt x="35147" y="35152"/>
                  </a:lnTo>
                  <a:lnTo>
                    <a:pt x="73294" y="9430"/>
                  </a:lnTo>
                  <a:lnTo>
                    <a:pt x="120014" y="0"/>
                  </a:lnTo>
                  <a:lnTo>
                    <a:pt x="3192906" y="0"/>
                  </a:lnTo>
                  <a:lnTo>
                    <a:pt x="3239700" y="9430"/>
                  </a:lnTo>
                  <a:lnTo>
                    <a:pt x="3277885" y="35152"/>
                  </a:lnTo>
                  <a:lnTo>
                    <a:pt x="3303617" y="73310"/>
                  </a:lnTo>
                  <a:lnTo>
                    <a:pt x="3313049" y="120053"/>
                  </a:lnTo>
                  <a:lnTo>
                    <a:pt x="3313049" y="600544"/>
                  </a:lnTo>
                  <a:lnTo>
                    <a:pt x="3303617" y="647296"/>
                  </a:lnTo>
                  <a:lnTo>
                    <a:pt x="3277885" y="685477"/>
                  </a:lnTo>
                  <a:lnTo>
                    <a:pt x="3239700" y="711221"/>
                  </a:lnTo>
                  <a:lnTo>
                    <a:pt x="3192906" y="720661"/>
                  </a:lnTo>
                  <a:lnTo>
                    <a:pt x="120014" y="720661"/>
                  </a:lnTo>
                  <a:lnTo>
                    <a:pt x="73294" y="711221"/>
                  </a:lnTo>
                  <a:lnTo>
                    <a:pt x="35147" y="685477"/>
                  </a:lnTo>
                  <a:lnTo>
                    <a:pt x="9429" y="647296"/>
                  </a:lnTo>
                  <a:lnTo>
                    <a:pt x="0" y="600544"/>
                  </a:lnTo>
                  <a:lnTo>
                    <a:pt x="0" y="120053"/>
                  </a:lnTo>
                  <a:close/>
                </a:path>
              </a:pathLst>
            </a:custGeom>
            <a:noFill/>
            <a:ln w="15875">
              <a:solidFill>
                <a:srgbClr val="25416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66" name="CustomShape 26"/>
          <p:cNvSpPr/>
          <p:nvPr/>
        </p:nvSpPr>
        <p:spPr>
          <a:xfrm>
            <a:off x="5170320" y="1568520"/>
            <a:ext cx="2540880" cy="111950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700" indent="138430">
              <a:lnSpc>
                <a:spcPct val="100000"/>
              </a:lnSpc>
              <a:spcBef>
                <a:spcPts val="100"/>
              </a:spcBef>
              <a:tabLst>
                <a:tab pos="0" algn="l"/>
              </a:tabLst>
            </a:pP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Дотации на поддержку мер по обеспечению сбалансированности бюджета 173341 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тыс. руб.</a:t>
            </a: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2" name="CustomShape 3"/>
          <p:cNvSpPr/>
          <p:nvPr/>
        </p:nvSpPr>
        <p:spPr>
          <a:xfrm>
            <a:off x="1075055" y="1263650"/>
            <a:ext cx="3064510" cy="1259840"/>
          </a:xfrm>
          <a:custGeom>
            <a:avLst/>
            <a:gdLst/>
            <a:ahLst/>
            <a:cxnLst/>
            <a:rect l="l" t="t" r="r" b="b"/>
            <a:pathLst>
              <a:path w="3024504" h="1079500">
                <a:moveTo>
                  <a:pt x="2844228" y="0"/>
                </a:moveTo>
                <a:lnTo>
                  <a:pt x="179920" y="0"/>
                </a:lnTo>
                <a:lnTo>
                  <a:pt x="132091" y="6424"/>
                </a:lnTo>
                <a:lnTo>
                  <a:pt x="89112" y="24558"/>
                </a:lnTo>
                <a:lnTo>
                  <a:pt x="52698" y="52689"/>
                </a:lnTo>
                <a:lnTo>
                  <a:pt x="24565" y="89106"/>
                </a:lnTo>
                <a:lnTo>
                  <a:pt x="6427" y="132100"/>
                </a:lnTo>
                <a:lnTo>
                  <a:pt x="0" y="179959"/>
                </a:lnTo>
                <a:lnTo>
                  <a:pt x="0" y="899540"/>
                </a:lnTo>
                <a:lnTo>
                  <a:pt x="6427" y="947399"/>
                </a:lnTo>
                <a:lnTo>
                  <a:pt x="24565" y="990393"/>
                </a:lnTo>
                <a:lnTo>
                  <a:pt x="52698" y="1026810"/>
                </a:lnTo>
                <a:lnTo>
                  <a:pt x="89112" y="1054941"/>
                </a:lnTo>
                <a:lnTo>
                  <a:pt x="132091" y="1073075"/>
                </a:lnTo>
                <a:lnTo>
                  <a:pt x="179920" y="1079500"/>
                </a:lnTo>
                <a:lnTo>
                  <a:pt x="2844228" y="1079500"/>
                </a:lnTo>
                <a:lnTo>
                  <a:pt x="2892086" y="1073075"/>
                </a:lnTo>
                <a:lnTo>
                  <a:pt x="2935080" y="1054941"/>
                </a:lnTo>
                <a:lnTo>
                  <a:pt x="2971498" y="1026810"/>
                </a:lnTo>
                <a:lnTo>
                  <a:pt x="2999629" y="990393"/>
                </a:lnTo>
                <a:lnTo>
                  <a:pt x="3017762" y="947399"/>
                </a:lnTo>
                <a:lnTo>
                  <a:pt x="3024187" y="899540"/>
                </a:lnTo>
                <a:lnTo>
                  <a:pt x="3024187" y="179959"/>
                </a:lnTo>
                <a:lnTo>
                  <a:pt x="3017762" y="132100"/>
                </a:lnTo>
                <a:lnTo>
                  <a:pt x="2999629" y="89106"/>
                </a:lnTo>
                <a:lnTo>
                  <a:pt x="2971498" y="52689"/>
                </a:lnTo>
                <a:lnTo>
                  <a:pt x="2935080" y="24558"/>
                </a:lnTo>
                <a:lnTo>
                  <a:pt x="2892086" y="6424"/>
                </a:lnTo>
                <a:lnTo>
                  <a:pt x="2844228" y="0"/>
                </a:lnTo>
                <a:close/>
              </a:path>
            </a:pathLst>
          </a:custGeom>
          <a:solidFill>
            <a:srgbClr val="4F81BC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CustomShape 10"/>
          <p:cNvSpPr/>
          <p:nvPr/>
        </p:nvSpPr>
        <p:spPr>
          <a:xfrm>
            <a:off x="1239520" y="1359535"/>
            <a:ext cx="2899410" cy="111950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>
            <a:spAutoFit/>
          </a:bodyPr>
          <a:lstStyle/>
          <a:p>
            <a:pPr marL="12065" indent="-1270" algn="ctr">
              <a:lnSpc>
                <a:spcPct val="100000"/>
              </a:lnSpc>
              <a:spcBef>
                <a:spcPts val="100"/>
              </a:spcBef>
              <a:tabLst>
                <a:tab pos="0" algn="l"/>
              </a:tabLst>
            </a:pPr>
            <a:r>
              <a:rPr lang="ru-RU" sz="1800" b="0" strike="noStrike" spc="-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Дотации (гранты) за достижение показателей деятельности ОМСУ         200 тыс. руб.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280" y="1679400"/>
            <a:ext cx="8754840" cy="4844520"/>
          </a:xfrm>
          <a:prstGeom prst="rect">
            <a:avLst/>
          </a:prstGeom>
          <a:ln w="0">
            <a:noFill/>
          </a:ln>
        </p:spPr>
      </p:pic>
      <p:sp>
        <p:nvSpPr>
          <p:cNvPr id="468" name="TextShape 1"/>
          <p:cNvSpPr txBox="1"/>
          <p:nvPr/>
        </p:nvSpPr>
        <p:spPr>
          <a:xfrm>
            <a:off x="940680" y="387720"/>
            <a:ext cx="7260120" cy="115776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>
            <a:noAutofit/>
          </a:bodyPr>
          <a:lstStyle/>
          <a:p>
            <a:pPr marL="2792730" indent="-2780030">
              <a:lnSpc>
                <a:spcPct val="100000"/>
              </a:lnSpc>
              <a:spcBef>
                <a:spcPts val="100"/>
              </a:spcBef>
              <a:tabLst>
                <a:tab pos="0" algn="l"/>
              </a:tabLst>
            </a:pPr>
            <a:r>
              <a:rPr lang="ru-RU" sz="3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Исполнение </a:t>
            </a:r>
            <a:r>
              <a:rPr lang="ru-RU" sz="3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бюджета </a:t>
            </a:r>
            <a:r>
              <a:rPr lang="ru-RU" sz="3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 расходам за </a:t>
            </a:r>
            <a:r>
              <a:rPr lang="ru-RU" sz="3600" b="0" strike="noStrike" spc="-88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3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2022</a:t>
            </a:r>
            <a:r>
              <a:rPr lang="ru-RU" sz="3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год</a:t>
            </a:r>
            <a:endParaRPr lang="ru-RU" sz="3600" b="0" strike="noStrike" spc="-1" dirty="0">
              <a:solidFill>
                <a:srgbClr val="0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CustomShape 1"/>
          <p:cNvSpPr/>
          <p:nvPr/>
        </p:nvSpPr>
        <p:spPr>
          <a:xfrm>
            <a:off x="210960" y="1679400"/>
            <a:ext cx="8723160" cy="1329840"/>
          </a:xfrm>
          <a:custGeom>
            <a:avLst/>
            <a:gdLst/>
            <a:ahLst/>
            <a:cxnLst/>
            <a:rect l="l" t="t" r="r" b="b"/>
            <a:pathLst>
              <a:path w="8723630" h="1330325">
                <a:moveTo>
                  <a:pt x="1556067" y="0"/>
                </a:moveTo>
                <a:lnTo>
                  <a:pt x="1402778" y="0"/>
                </a:lnTo>
                <a:lnTo>
                  <a:pt x="1257998" y="4445"/>
                </a:lnTo>
                <a:lnTo>
                  <a:pt x="1121854" y="11175"/>
                </a:lnTo>
                <a:lnTo>
                  <a:pt x="994092" y="22351"/>
                </a:lnTo>
                <a:lnTo>
                  <a:pt x="874890" y="33527"/>
                </a:lnTo>
                <a:lnTo>
                  <a:pt x="762063" y="49149"/>
                </a:lnTo>
                <a:lnTo>
                  <a:pt x="659891" y="64770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68" y="120523"/>
                </a:lnTo>
                <a:lnTo>
                  <a:pt x="327812" y="140588"/>
                </a:lnTo>
                <a:lnTo>
                  <a:pt x="206476" y="178562"/>
                </a:lnTo>
                <a:lnTo>
                  <a:pt x="157518" y="196469"/>
                </a:lnTo>
                <a:lnTo>
                  <a:pt x="51092" y="241046"/>
                </a:lnTo>
                <a:lnTo>
                  <a:pt x="0" y="267842"/>
                </a:lnTo>
                <a:lnTo>
                  <a:pt x="0" y="1330325"/>
                </a:lnTo>
                <a:lnTo>
                  <a:pt x="8718994" y="1330325"/>
                </a:lnTo>
                <a:lnTo>
                  <a:pt x="8723312" y="1323594"/>
                </a:lnTo>
                <a:lnTo>
                  <a:pt x="8723312" y="569213"/>
                </a:lnTo>
                <a:lnTo>
                  <a:pt x="8718994" y="571373"/>
                </a:lnTo>
                <a:lnTo>
                  <a:pt x="8638222" y="604901"/>
                </a:lnTo>
                <a:lnTo>
                  <a:pt x="8557323" y="636142"/>
                </a:lnTo>
                <a:lnTo>
                  <a:pt x="8472106" y="665099"/>
                </a:lnTo>
                <a:lnTo>
                  <a:pt x="8384857" y="691896"/>
                </a:lnTo>
                <a:lnTo>
                  <a:pt x="8295449" y="718692"/>
                </a:lnTo>
                <a:lnTo>
                  <a:pt x="8201850" y="743330"/>
                </a:lnTo>
                <a:lnTo>
                  <a:pt x="8105965" y="763397"/>
                </a:lnTo>
                <a:lnTo>
                  <a:pt x="8005889" y="783463"/>
                </a:lnTo>
                <a:lnTo>
                  <a:pt x="7901622" y="801370"/>
                </a:lnTo>
                <a:lnTo>
                  <a:pt x="7793037" y="814704"/>
                </a:lnTo>
                <a:lnTo>
                  <a:pt x="7680261" y="828166"/>
                </a:lnTo>
                <a:lnTo>
                  <a:pt x="7563167" y="837057"/>
                </a:lnTo>
                <a:lnTo>
                  <a:pt x="7441882" y="845947"/>
                </a:lnTo>
                <a:lnTo>
                  <a:pt x="7314120" y="850391"/>
                </a:lnTo>
                <a:lnTo>
                  <a:pt x="7182167" y="850391"/>
                </a:lnTo>
                <a:lnTo>
                  <a:pt x="7043737" y="848233"/>
                </a:lnTo>
                <a:lnTo>
                  <a:pt x="6899084" y="843788"/>
                </a:lnTo>
                <a:lnTo>
                  <a:pt x="6749986" y="837057"/>
                </a:lnTo>
                <a:lnTo>
                  <a:pt x="6594665" y="825880"/>
                </a:lnTo>
                <a:lnTo>
                  <a:pt x="6430708" y="810260"/>
                </a:lnTo>
                <a:lnTo>
                  <a:pt x="6260401" y="792352"/>
                </a:lnTo>
                <a:lnTo>
                  <a:pt x="6083744" y="770127"/>
                </a:lnTo>
                <a:lnTo>
                  <a:pt x="5900737" y="745489"/>
                </a:lnTo>
                <a:lnTo>
                  <a:pt x="5709094" y="716534"/>
                </a:lnTo>
                <a:lnTo>
                  <a:pt x="5509069" y="683005"/>
                </a:lnTo>
                <a:lnTo>
                  <a:pt x="5302567" y="645033"/>
                </a:lnTo>
                <a:lnTo>
                  <a:pt x="5085397" y="602614"/>
                </a:lnTo>
                <a:lnTo>
                  <a:pt x="4861877" y="558038"/>
                </a:lnTo>
                <a:lnTo>
                  <a:pt x="4627689" y="506729"/>
                </a:lnTo>
                <a:lnTo>
                  <a:pt x="4387151" y="453136"/>
                </a:lnTo>
                <a:lnTo>
                  <a:pt x="4136072" y="395097"/>
                </a:lnTo>
                <a:lnTo>
                  <a:pt x="3874198" y="330326"/>
                </a:lnTo>
                <a:lnTo>
                  <a:pt x="3614483" y="267842"/>
                </a:lnTo>
                <a:lnTo>
                  <a:pt x="3363277" y="214249"/>
                </a:lnTo>
                <a:lnTo>
                  <a:pt x="3122739" y="165226"/>
                </a:lnTo>
                <a:lnTo>
                  <a:pt x="2892869" y="124967"/>
                </a:lnTo>
                <a:lnTo>
                  <a:pt x="2673667" y="91566"/>
                </a:lnTo>
                <a:lnTo>
                  <a:pt x="2462847" y="62484"/>
                </a:lnTo>
                <a:lnTo>
                  <a:pt x="2262822" y="40132"/>
                </a:lnTo>
                <a:lnTo>
                  <a:pt x="2073338" y="22351"/>
                </a:lnTo>
                <a:lnTo>
                  <a:pt x="1890204" y="11175"/>
                </a:lnTo>
                <a:lnTo>
                  <a:pt x="1720024" y="2286"/>
                </a:lnTo>
                <a:lnTo>
                  <a:pt x="1556067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0" name="TextShape 2"/>
          <p:cNvSpPr txBox="1"/>
          <p:nvPr/>
        </p:nvSpPr>
        <p:spPr>
          <a:xfrm>
            <a:off x="727200" y="529560"/>
            <a:ext cx="7683840" cy="115740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>
            <a:no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8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Исполнение</a:t>
            </a:r>
            <a:r>
              <a:rPr lang="ru-RU" sz="2800" b="0" strike="noStrike" spc="18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расходной</a:t>
            </a:r>
            <a:r>
              <a:rPr lang="ru-RU" sz="28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части</a:t>
            </a:r>
            <a:r>
              <a:rPr lang="ru-RU" sz="2800" b="0" strike="noStrike" spc="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бюджета</a:t>
            </a:r>
            <a:r>
              <a:rPr lang="ru-RU" sz="28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 2022 год</a:t>
            </a:r>
            <a:endParaRPr lang="ru-RU" sz="2800" b="0" strike="noStrike" spc="-1" dirty="0">
              <a:solidFill>
                <a:srgbClr val="0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aphicFrame>
        <p:nvGraphicFramePr>
          <p:cNvPr id="471" name="Table 3"/>
          <p:cNvGraphicFramePr/>
          <p:nvPr/>
        </p:nvGraphicFramePr>
        <p:xfrm>
          <a:off x="244440" y="1406520"/>
          <a:ext cx="8642520" cy="5381064"/>
        </p:xfrm>
        <a:graphic>
          <a:graphicData uri="http://schemas.openxmlformats.org/drawingml/2006/table">
            <a:tbl>
              <a:tblPr/>
              <a:tblGrid>
                <a:gridCol w="3895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26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5960">
                <a:tc>
                  <a:txBody>
                    <a:bodyPr/>
                    <a:lstStyle/>
                    <a:p>
                      <a:pPr marL="95885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lang="ru-RU" sz="1400" b="1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Наименование</a:t>
                      </a:r>
                      <a:r>
                        <a:rPr lang="ru-RU" sz="1400" b="1" strike="noStrike" spc="-4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показателя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3895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lang="ru-RU" sz="1400" b="1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Раздел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38953"/>
                    </a:solidFill>
                  </a:tcPr>
                </a:tc>
                <a:tc>
                  <a:txBody>
                    <a:bodyPr/>
                    <a:lstStyle/>
                    <a:p>
                      <a:pPr marL="361950" indent="-163195">
                        <a:lnSpc>
                          <a:spcPts val="1680"/>
                        </a:lnSpc>
                        <a:tabLst>
                          <a:tab pos="0" algn="l"/>
                        </a:tabLst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У</a:t>
                      </a:r>
                      <a:r>
                        <a:rPr lang="ru-RU" sz="1400" b="1" strike="noStrike" spc="-2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т</a:t>
                      </a:r>
                      <a:r>
                        <a:rPr lang="ru-RU" sz="1400" b="1" strike="noStrike" spc="-32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</a:t>
                      </a: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ч</a:t>
                      </a:r>
                      <a:r>
                        <a:rPr lang="ru-RU" sz="1400" b="1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</a:t>
                      </a: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ен</a:t>
                      </a:r>
                      <a:r>
                        <a:rPr lang="ru-RU" sz="1400" b="1" strike="noStrike" spc="-12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</a:t>
                      </a: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ая  </a:t>
                      </a:r>
                      <a:r>
                        <a:rPr lang="ru-RU" sz="1400" b="1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роспись</a:t>
                      </a:r>
                      <a:endParaRPr lang="ru-RU" sz="14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38953"/>
                    </a:solidFill>
                  </a:tcPr>
                </a:tc>
                <a:tc>
                  <a:txBody>
                    <a:bodyPr/>
                    <a:lstStyle/>
                    <a:p>
                      <a:pPr marL="336550" indent="-135890">
                        <a:lnSpc>
                          <a:spcPts val="1680"/>
                        </a:lnSpc>
                        <a:tabLst>
                          <a:tab pos="0" algn="l"/>
                        </a:tabLst>
                      </a:pPr>
                      <a:r>
                        <a:rPr lang="ru-RU" sz="1400" b="1" strike="noStrike" spc="-26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К</a:t>
                      </a: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асс</a:t>
                      </a:r>
                      <a:r>
                        <a:rPr lang="ru-RU" sz="1400" b="1" strike="noStrike" spc="-32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</a:t>
                      </a:r>
                      <a:r>
                        <a:rPr lang="ru-RU" sz="1400" b="1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</a:t>
                      </a:r>
                      <a:r>
                        <a:rPr lang="ru-RU" sz="1400" b="1" strike="noStrike" spc="-12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ы</a:t>
                      </a: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й  </a:t>
                      </a:r>
                      <a:r>
                        <a:rPr lang="ru-RU" sz="1400" b="1" strike="noStrike" spc="-2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расход</a:t>
                      </a:r>
                      <a:endParaRPr lang="ru-RU" sz="14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38953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46990">
                        <a:lnSpc>
                          <a:spcPts val="1680"/>
                        </a:lnSpc>
                        <a:tabLst>
                          <a:tab pos="0" algn="l"/>
                        </a:tabLst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Ис</a:t>
                      </a:r>
                      <a:r>
                        <a:rPr lang="ru-RU" sz="1400" b="1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</a:t>
                      </a:r>
                      <a:r>
                        <a:rPr lang="ru-RU" sz="1400" b="1" strike="noStrike" spc="-2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</a:t>
                      </a: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л</a:t>
                      </a:r>
                      <a:r>
                        <a:rPr lang="ru-RU" sz="1400" b="1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</a:t>
                      </a: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ен</a:t>
                      </a:r>
                      <a:r>
                        <a:rPr lang="ru-RU" sz="1400" b="1" strike="noStrike" spc="-12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</a:t>
                      </a: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е  росписи</a:t>
                      </a:r>
                      <a:r>
                        <a:rPr lang="ru-RU" sz="1400" b="1" strike="noStrike" spc="-46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%</a:t>
                      </a:r>
                      <a:endParaRPr lang="ru-RU" sz="14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389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104"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</a:pPr>
                      <a:r>
                        <a:rPr lang="ru-RU" sz="11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ОБЩЕГОСУДАРСТВЕННЫЕ</a:t>
                      </a:r>
                      <a:r>
                        <a:rPr lang="ru-RU" sz="1100" b="0" strike="noStrike" spc="-4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ВОПРОСЫ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100" b="0" strike="noStrike" spc="4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0100</a:t>
                      </a:r>
                      <a:endParaRPr lang="ru-RU" sz="11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68 776,4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68 135,5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99,07%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440"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</a:pPr>
                      <a:r>
                        <a:rPr lang="ru-RU" sz="11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НАЦИОНАЛЬНАЯ</a:t>
                      </a:r>
                      <a:r>
                        <a:rPr lang="ru-RU" sz="1100" b="0" strike="noStrike" spc="-60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ОБОРОНА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100" b="0" strike="noStrike" spc="4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0200</a:t>
                      </a:r>
                      <a:endParaRPr lang="ru-RU" sz="11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7720"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</a:pPr>
                      <a:r>
                        <a:rPr lang="ru-RU" sz="11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НАЦИОНАЛЬНАЯ</a:t>
                      </a:r>
                      <a:r>
                        <a:rPr lang="ru-RU" sz="1100" b="0" strike="noStrike" spc="-4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1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БЕЗОПАСНОСТЬ</a:t>
                      </a:r>
                      <a:r>
                        <a:rPr lang="ru-RU" sz="1100" b="0" strike="noStrike" spc="-46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  <a:p>
                      <a:pPr marL="8890">
                        <a:lnSpc>
                          <a:spcPct val="100000"/>
                        </a:lnSpc>
                      </a:pPr>
                      <a:r>
                        <a:rPr lang="ru-RU" sz="11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ПРАВООХРАНИТЕЛЬНАЯ</a:t>
                      </a:r>
                      <a:r>
                        <a:rPr lang="ru-RU" sz="1100" b="0" strike="noStrike" spc="-5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1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ДЕЯТЕЛЬНОСТЬ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100" b="0" strike="noStrike" spc="4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0300</a:t>
                      </a:r>
                      <a:endParaRPr lang="ru-RU" sz="11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8 717,6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8 634,9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99,05%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440"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</a:pPr>
                      <a:r>
                        <a:rPr lang="ru-RU" sz="11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НАЦИОНАЛЬНАЯ</a:t>
                      </a:r>
                      <a:r>
                        <a:rPr lang="ru-RU" sz="1100" b="0" strike="noStrike" spc="-60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ЭКОНОМИКА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100" b="0" strike="noStrike" spc="4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0400</a:t>
                      </a:r>
                      <a:endParaRPr lang="ru-RU" sz="11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12 226,4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11 882,1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97,18%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5800"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</a:pPr>
                      <a:r>
                        <a:rPr lang="ru-RU" sz="11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ЖИЛИЩНО-КОММУНАЛЬНОЕ</a:t>
                      </a:r>
                      <a:r>
                        <a:rPr lang="ru-RU" sz="1100" b="0" strike="noStrike" spc="-5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ХОЗЯЙСТВО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100" b="0" strike="noStrike" spc="4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0500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55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13 426,6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13 426,6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100,00%</a:t>
                      </a:r>
                      <a:endParaRPr lang="ru-RU" sz="11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4080"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ОХРАНА</a:t>
                      </a:r>
                      <a:r>
                        <a:rPr lang="ru-RU" sz="1100" b="0" strike="noStrike" spc="-60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ОКРУЖАЮЩЕЙ</a:t>
                      </a:r>
                      <a:r>
                        <a:rPr lang="ru-RU" sz="1100" b="0" strike="noStrike" spc="-55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1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СРЕДЫ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100" b="0" strike="noStrike" spc="4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0600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1 857,2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1 857,2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100,00%</a:t>
                      </a:r>
                      <a:endParaRPr lang="ru-RU" sz="11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440"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</a:pPr>
                      <a:r>
                        <a:rPr lang="ru-RU" sz="11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ОБРАЗОВАНИЕ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100" b="0" strike="noStrike" spc="4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0700</a:t>
                      </a:r>
                      <a:endParaRPr lang="ru-RU" sz="11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554 094,9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535 221,5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96,59%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4440"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КУЛЬТУРА,</a:t>
                      </a:r>
                      <a:r>
                        <a:rPr lang="ru-RU" sz="1100" b="0" strike="noStrike" spc="-60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1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КИНЕМАТОГРАФИЯ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100" b="0" strike="noStrike" spc="4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0800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10 694,0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10 652,1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99,61%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4440"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СОЦИАЛЬНАЯ</a:t>
                      </a:r>
                      <a:r>
                        <a:rPr lang="ru-RU" sz="1100" b="0" strike="noStrike" spc="-72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1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ПОЛИТИКА</a:t>
                      </a:r>
                      <a:endParaRPr lang="ru-RU" sz="11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100" b="0" strike="noStrike" spc="4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1000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91 846,8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91 640,8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99,78%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4440"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ФИЗИЧЕСКАЯ</a:t>
                      </a:r>
                      <a:r>
                        <a:rPr lang="ru-RU" sz="1100" b="0" strike="noStrike" spc="-6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КУЛЬТУРА</a:t>
                      </a:r>
                      <a:r>
                        <a:rPr lang="ru-RU" sz="1100" b="0" strike="noStrike" spc="-46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</a:t>
                      </a:r>
                      <a:r>
                        <a:rPr lang="ru-RU" sz="1100" b="0" strike="noStrike" spc="-32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СПОРТ</a:t>
                      </a:r>
                      <a:endParaRPr lang="ru-RU" sz="11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100" b="0" strike="noStrike" spc="4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1100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</a:t>
                      </a:r>
                      <a:r>
                        <a:rPr lang="ru-RU" sz="1100" b="0" strike="noStrike" spc="-55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328,8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</a:t>
                      </a:r>
                      <a:r>
                        <a:rPr lang="ru-RU" sz="1100" b="0" strike="noStrike" spc="-55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264,5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95,16%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3280"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</a:pPr>
                      <a:r>
                        <a:rPr lang="ru-RU" sz="11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СРЕДСТВА</a:t>
                      </a:r>
                      <a:r>
                        <a:rPr lang="ru-RU" sz="1100" b="0" strike="noStrike" spc="-32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МАССОВОЙ</a:t>
                      </a:r>
                      <a:r>
                        <a:rPr lang="ru-RU" sz="1100" b="0" strike="noStrike" spc="-26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1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ИНФОРМАЦИИ</a:t>
                      </a:r>
                      <a:endParaRPr lang="ru-RU" sz="11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100" b="0" strike="noStrike" spc="4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1200</a:t>
                      </a:r>
                      <a:endParaRPr lang="ru-RU" sz="11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</a:t>
                      </a:r>
                      <a:r>
                        <a:rPr lang="ru-RU" sz="1100" b="0" strike="noStrike" spc="-55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8</a:t>
                      </a: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50,0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</a:t>
                      </a:r>
                      <a:r>
                        <a:rPr lang="ru-RU" sz="1100" b="0" strike="noStrike" spc="-55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8</a:t>
                      </a: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50,0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100,00%</a:t>
                      </a:r>
                      <a:endParaRPr lang="ru-RU" sz="11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41000"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</a:pPr>
                      <a:r>
                        <a:rPr lang="ru-RU" sz="11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ОБСЛУЖИВАНИЕ</a:t>
                      </a:r>
                      <a:r>
                        <a:rPr lang="ru-RU" sz="1100" b="0" strike="noStrike" spc="-4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1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ГОСУДАРСТВЕННОГО</a:t>
                      </a:r>
                      <a:r>
                        <a:rPr lang="ru-RU" sz="1100" b="0" strike="noStrike" spc="-26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</a:t>
                      </a:r>
                      <a:endParaRPr lang="ru-RU" sz="11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  <a:p>
                      <a:pPr marL="8890">
                        <a:lnSpc>
                          <a:spcPct val="100000"/>
                        </a:lnSpc>
                      </a:pPr>
                      <a:r>
                        <a:rPr lang="ru-RU" sz="11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МУНИЦИПАЛЬНОГО</a:t>
                      </a:r>
                      <a:r>
                        <a:rPr lang="ru-RU" sz="1100" b="0" strike="noStrike" spc="-2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1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ДОЛГА</a:t>
                      </a:r>
                      <a:endParaRPr lang="ru-RU" sz="11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100" b="0" strike="noStrike" spc="4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1300</a:t>
                      </a:r>
                      <a:endParaRPr lang="ru-RU" sz="11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10,0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8,9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89,50%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880920"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</a:pPr>
                      <a:r>
                        <a:rPr lang="ru-RU" sz="11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МЕЖБЮДЖЕТНЫЕ</a:t>
                      </a:r>
                      <a:r>
                        <a:rPr lang="ru-RU" sz="1100" b="0" strike="noStrike" spc="-46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1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ТРАНСФЕРТЫ</a:t>
                      </a:r>
                      <a:r>
                        <a:rPr lang="ru-RU" sz="1100" b="0" strike="noStrike" spc="-46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1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ОБЩЕГО</a:t>
                      </a:r>
                      <a:endParaRPr lang="ru-RU" sz="11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  <a:p>
                      <a:pPr marL="8890">
                        <a:lnSpc>
                          <a:spcPct val="100000"/>
                        </a:lnSpc>
                      </a:pPr>
                      <a:r>
                        <a:rPr lang="ru-RU" sz="11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ХАРАКТЕРА</a:t>
                      </a:r>
                      <a:r>
                        <a:rPr lang="ru-RU" sz="1100" b="0" strike="noStrike" spc="-2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1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БЮДЖЕТАМ</a:t>
                      </a:r>
                      <a:r>
                        <a:rPr lang="ru-RU" sz="1100" b="0" strike="noStrike" spc="-4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СУБЪЕКТОВ</a:t>
                      </a:r>
                      <a:r>
                        <a:rPr lang="ru-RU" sz="1100" b="0" strike="noStrike" spc="-46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РФ</a:t>
                      </a:r>
                      <a:r>
                        <a:rPr lang="ru-RU" sz="1100" b="0" strike="noStrike" spc="-35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 </a:t>
                      </a:r>
                      <a:r>
                        <a:rPr lang="ru-RU" sz="1100" b="0" strike="noStrike" spc="-335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1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МУНИЦИПАЛЬНЫХ</a:t>
                      </a:r>
                      <a:r>
                        <a:rPr lang="ru-RU" sz="1100" b="0" strike="noStrike" spc="-12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1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ОБРАЗОВАНИЙ</a:t>
                      </a:r>
                      <a:endParaRPr lang="ru-RU" sz="11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100" b="0" strike="noStrike" spc="4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1400</a:t>
                      </a:r>
                      <a:endParaRPr lang="ru-RU" sz="11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276 107,0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274 895,6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99,56%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3920">
                <a:tc gridSpan="2">
                  <a:txBody>
                    <a:bodyPr/>
                    <a:lstStyle/>
                    <a:p>
                      <a:pPr marL="8890">
                        <a:lnSpc>
                          <a:spcPts val="1600"/>
                        </a:lnSpc>
                        <a:spcBef>
                          <a:spcPts val="55"/>
                        </a:spcBef>
                      </a:pPr>
                      <a:r>
                        <a:rPr lang="ru-RU" sz="1400" b="1" strike="noStrike" spc="-12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ВСЕГО</a:t>
                      </a:r>
                      <a:r>
                        <a:rPr lang="ru-RU" sz="1400" b="1" strike="noStrike" spc="-4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52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РАСХОДОВ:</a:t>
                      </a:r>
                      <a:endParaRPr lang="ru-RU" sz="14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B8CD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15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1 040 935,9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15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1 019 469,7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15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97,94%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B8CD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CustomShape 1"/>
          <p:cNvSpPr/>
          <p:nvPr/>
        </p:nvSpPr>
        <p:spPr>
          <a:xfrm>
            <a:off x="210960" y="1679400"/>
            <a:ext cx="8723160" cy="1329840"/>
          </a:xfrm>
          <a:custGeom>
            <a:avLst/>
            <a:gdLst/>
            <a:ahLst/>
            <a:cxnLst/>
            <a:rect l="l" t="t" r="r" b="b"/>
            <a:pathLst>
              <a:path w="8723630" h="1330325">
                <a:moveTo>
                  <a:pt x="1556067" y="0"/>
                </a:moveTo>
                <a:lnTo>
                  <a:pt x="1402778" y="0"/>
                </a:lnTo>
                <a:lnTo>
                  <a:pt x="1257998" y="4445"/>
                </a:lnTo>
                <a:lnTo>
                  <a:pt x="1121854" y="11175"/>
                </a:lnTo>
                <a:lnTo>
                  <a:pt x="994092" y="22351"/>
                </a:lnTo>
                <a:lnTo>
                  <a:pt x="874890" y="33527"/>
                </a:lnTo>
                <a:lnTo>
                  <a:pt x="762063" y="49149"/>
                </a:lnTo>
                <a:lnTo>
                  <a:pt x="659891" y="64770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68" y="120523"/>
                </a:lnTo>
                <a:lnTo>
                  <a:pt x="327812" y="140588"/>
                </a:lnTo>
                <a:lnTo>
                  <a:pt x="206476" y="178562"/>
                </a:lnTo>
                <a:lnTo>
                  <a:pt x="157518" y="196469"/>
                </a:lnTo>
                <a:lnTo>
                  <a:pt x="51092" y="241046"/>
                </a:lnTo>
                <a:lnTo>
                  <a:pt x="0" y="267842"/>
                </a:lnTo>
                <a:lnTo>
                  <a:pt x="0" y="1330325"/>
                </a:lnTo>
                <a:lnTo>
                  <a:pt x="8718994" y="1330325"/>
                </a:lnTo>
                <a:lnTo>
                  <a:pt x="8723312" y="1323594"/>
                </a:lnTo>
                <a:lnTo>
                  <a:pt x="8723312" y="569213"/>
                </a:lnTo>
                <a:lnTo>
                  <a:pt x="8718994" y="571373"/>
                </a:lnTo>
                <a:lnTo>
                  <a:pt x="8638222" y="604901"/>
                </a:lnTo>
                <a:lnTo>
                  <a:pt x="8557323" y="636142"/>
                </a:lnTo>
                <a:lnTo>
                  <a:pt x="8472106" y="665099"/>
                </a:lnTo>
                <a:lnTo>
                  <a:pt x="8384857" y="691896"/>
                </a:lnTo>
                <a:lnTo>
                  <a:pt x="8295449" y="718692"/>
                </a:lnTo>
                <a:lnTo>
                  <a:pt x="8201850" y="743330"/>
                </a:lnTo>
                <a:lnTo>
                  <a:pt x="8105965" y="763397"/>
                </a:lnTo>
                <a:lnTo>
                  <a:pt x="8005889" y="783463"/>
                </a:lnTo>
                <a:lnTo>
                  <a:pt x="7901622" y="801370"/>
                </a:lnTo>
                <a:lnTo>
                  <a:pt x="7793037" y="814704"/>
                </a:lnTo>
                <a:lnTo>
                  <a:pt x="7680261" y="828166"/>
                </a:lnTo>
                <a:lnTo>
                  <a:pt x="7563167" y="837057"/>
                </a:lnTo>
                <a:lnTo>
                  <a:pt x="7441882" y="845947"/>
                </a:lnTo>
                <a:lnTo>
                  <a:pt x="7314120" y="850391"/>
                </a:lnTo>
                <a:lnTo>
                  <a:pt x="7182167" y="850391"/>
                </a:lnTo>
                <a:lnTo>
                  <a:pt x="7043737" y="848233"/>
                </a:lnTo>
                <a:lnTo>
                  <a:pt x="6899084" y="843788"/>
                </a:lnTo>
                <a:lnTo>
                  <a:pt x="6749986" y="837057"/>
                </a:lnTo>
                <a:lnTo>
                  <a:pt x="6594665" y="825880"/>
                </a:lnTo>
                <a:lnTo>
                  <a:pt x="6430708" y="810260"/>
                </a:lnTo>
                <a:lnTo>
                  <a:pt x="6260401" y="792352"/>
                </a:lnTo>
                <a:lnTo>
                  <a:pt x="6083744" y="770127"/>
                </a:lnTo>
                <a:lnTo>
                  <a:pt x="5900737" y="745489"/>
                </a:lnTo>
                <a:lnTo>
                  <a:pt x="5709094" y="716534"/>
                </a:lnTo>
                <a:lnTo>
                  <a:pt x="5509069" y="683005"/>
                </a:lnTo>
                <a:lnTo>
                  <a:pt x="5302567" y="645033"/>
                </a:lnTo>
                <a:lnTo>
                  <a:pt x="5085397" y="602614"/>
                </a:lnTo>
                <a:lnTo>
                  <a:pt x="4861877" y="558038"/>
                </a:lnTo>
                <a:lnTo>
                  <a:pt x="4627689" y="506729"/>
                </a:lnTo>
                <a:lnTo>
                  <a:pt x="4387151" y="453136"/>
                </a:lnTo>
                <a:lnTo>
                  <a:pt x="4136072" y="395097"/>
                </a:lnTo>
                <a:lnTo>
                  <a:pt x="3874198" y="330326"/>
                </a:lnTo>
                <a:lnTo>
                  <a:pt x="3614483" y="267842"/>
                </a:lnTo>
                <a:lnTo>
                  <a:pt x="3363277" y="214249"/>
                </a:lnTo>
                <a:lnTo>
                  <a:pt x="3122739" y="165226"/>
                </a:lnTo>
                <a:lnTo>
                  <a:pt x="2892869" y="124967"/>
                </a:lnTo>
                <a:lnTo>
                  <a:pt x="2673667" y="91566"/>
                </a:lnTo>
                <a:lnTo>
                  <a:pt x="2462847" y="62484"/>
                </a:lnTo>
                <a:lnTo>
                  <a:pt x="2262822" y="40132"/>
                </a:lnTo>
                <a:lnTo>
                  <a:pt x="2073338" y="22351"/>
                </a:lnTo>
                <a:lnTo>
                  <a:pt x="1890204" y="11175"/>
                </a:lnTo>
                <a:lnTo>
                  <a:pt x="1720024" y="2286"/>
                </a:lnTo>
                <a:lnTo>
                  <a:pt x="1556067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3" name="TextShape 2"/>
          <p:cNvSpPr txBox="1"/>
          <p:nvPr/>
        </p:nvSpPr>
        <p:spPr>
          <a:xfrm>
            <a:off x="535320" y="214200"/>
            <a:ext cx="8072640" cy="115776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>
            <a:noAutofit/>
          </a:bodyPr>
          <a:lstStyle/>
          <a:p>
            <a:pPr marL="32385">
              <a:lnSpc>
                <a:spcPct val="100000"/>
              </a:lnSpc>
              <a:spcBef>
                <a:spcPts val="100"/>
              </a:spcBef>
            </a:pPr>
            <a:r>
              <a:rPr lang="ru-RU" sz="4400" b="1" strike="noStrike" spc="-2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Общегосударственные</a:t>
            </a:r>
            <a:r>
              <a:rPr lang="ru-RU" sz="4400" b="1" strike="noStrike" spc="-80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44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вопросы</a:t>
            </a:r>
            <a:endParaRPr lang="ru-RU" sz="4400" b="0" strike="noStrike" spc="-1" dirty="0">
              <a:solidFill>
                <a:srgbClr val="0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aphicFrame>
        <p:nvGraphicFramePr>
          <p:cNvPr id="474" name="Table 3"/>
          <p:cNvGraphicFramePr/>
          <p:nvPr/>
        </p:nvGraphicFramePr>
        <p:xfrm>
          <a:off x="244440" y="1693800"/>
          <a:ext cx="8643240" cy="4132440"/>
        </p:xfrm>
        <a:graphic>
          <a:graphicData uri="http://schemas.openxmlformats.org/drawingml/2006/table">
            <a:tbl>
              <a:tblPr/>
              <a:tblGrid>
                <a:gridCol w="5983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8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0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1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Подраздел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3397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2022</a:t>
                      </a:r>
                      <a:r>
                        <a:rPr lang="ru-RU" sz="1400" b="1" strike="noStrike" spc="-7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26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год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  <a:p>
                      <a:pPr marL="407670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(план)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3397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2022</a:t>
                      </a:r>
                      <a:r>
                        <a:rPr lang="ru-RU" sz="1400" b="1" strike="noStrike" spc="-7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26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год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  <a:p>
                      <a:pPr marL="405765">
                        <a:lnSpc>
                          <a:spcPct val="100000"/>
                        </a:lnSpc>
                      </a:pPr>
                      <a:r>
                        <a:rPr lang="ru-RU" sz="1400" b="1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(факт)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0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Функционирование высшего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должностного лица </a:t>
                      </a:r>
                      <a:r>
                        <a:rPr lang="ru-RU" sz="14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субъекта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Российской </a:t>
                      </a:r>
                      <a:r>
                        <a:rPr lang="ru-RU" sz="1400" b="0" strike="noStrike" spc="-335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Федерации</a:t>
                      </a:r>
                      <a:r>
                        <a:rPr lang="ru-RU" sz="1400" b="0" strike="noStrike" spc="-46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 </a:t>
                      </a:r>
                      <a:r>
                        <a:rPr lang="ru-RU" sz="14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муниципального</a:t>
                      </a:r>
                      <a:r>
                        <a:rPr lang="ru-RU" sz="1400" b="0" strike="noStrike" spc="-26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образования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2 011,8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2 011,8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Функционирование</a:t>
                      </a:r>
                      <a:r>
                        <a:rPr lang="ru-RU" sz="1400" b="0" strike="noStrike" spc="-46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законодательных</a:t>
                      </a:r>
                      <a:r>
                        <a:rPr lang="ru-RU" sz="1400" b="0" strike="noStrike" spc="-4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(представительных)</a:t>
                      </a:r>
                      <a:r>
                        <a:rPr lang="ru-RU" sz="1400" b="0" strike="noStrike" spc="-4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органов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государственной </a:t>
                      </a:r>
                      <a:r>
                        <a:rPr lang="ru-RU" sz="14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власти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 представительных органов </a:t>
                      </a:r>
                      <a:r>
                        <a:rPr lang="ru-RU" sz="14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муниципальных </a:t>
                      </a:r>
                      <a:r>
                        <a:rPr lang="ru-RU" sz="1400" b="0" strike="noStrike" spc="-335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образований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3 397,5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3</a:t>
                      </a:r>
                      <a:r>
                        <a:rPr lang="ru-RU" sz="1400" b="0" strike="noStrike" spc="-55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397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,5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Функционирование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Правительства Российской Федерации, </a:t>
                      </a:r>
                      <a:r>
                        <a:rPr lang="ru-RU" sz="14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высших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исполнительных органов государственной </a:t>
                      </a:r>
                      <a:r>
                        <a:rPr lang="ru-RU" sz="14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власти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субъектов Российской </a:t>
                      </a:r>
                      <a:r>
                        <a:rPr lang="ru-RU" sz="1400" b="0" strike="noStrike" spc="-335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Федерации,</a:t>
                      </a:r>
                      <a:r>
                        <a:rPr lang="ru-RU" sz="1400" b="0" strike="noStrike" spc="-5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местных</a:t>
                      </a:r>
                      <a:r>
                        <a:rPr lang="ru-RU" sz="1400" b="0" strike="noStrike" spc="-15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администраций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17 496,1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17 410,0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1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Судебная</a:t>
                      </a:r>
                      <a:r>
                        <a:rPr lang="ru-RU" sz="1400" b="0" strike="noStrike" spc="-26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система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0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Обеспечение</a:t>
                      </a:r>
                      <a:r>
                        <a:rPr lang="ru-RU" sz="1400" b="0" strike="noStrike" spc="-4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деятельности</a:t>
                      </a:r>
                      <a:r>
                        <a:rPr lang="ru-RU" sz="1400" b="0" strike="noStrike" spc="-12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финансовых,</a:t>
                      </a:r>
                      <a:r>
                        <a:rPr lang="ru-RU" sz="1400" b="0" strike="noStrike" spc="-46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налоговых</a:t>
                      </a:r>
                      <a:r>
                        <a:rPr lang="ru-RU" sz="1400" b="0" strike="noStrike" spc="-35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</a:t>
                      </a:r>
                      <a:r>
                        <a:rPr lang="ru-RU" sz="1400" b="0" strike="noStrike" spc="4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таможенных</a:t>
                      </a:r>
                      <a:r>
                        <a:rPr lang="ru-RU" sz="1400" b="0" strike="noStrike" spc="-46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органов </a:t>
                      </a:r>
                      <a:r>
                        <a:rPr lang="ru-RU" sz="1400" b="0" strike="noStrike" spc="-335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 органов</a:t>
                      </a:r>
                      <a:r>
                        <a:rPr lang="ru-RU" sz="1400" b="0" strike="noStrike" spc="-32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финансового</a:t>
                      </a:r>
                      <a:r>
                        <a:rPr lang="ru-RU" sz="1400" b="0" strike="noStrike" spc="-12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(финансово-бюджетного)</a:t>
                      </a:r>
                      <a:r>
                        <a:rPr lang="ru-RU" sz="1400" b="0" strike="noStrike" spc="-12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надзора</a:t>
                      </a:r>
                      <a:endParaRPr lang="ru-RU" sz="14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17 485,2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17 348,7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8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Другие</a:t>
                      </a:r>
                      <a:r>
                        <a:rPr lang="ru-RU" sz="1400" b="0" strike="noStrike" spc="-3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общегосударственные</a:t>
                      </a:r>
                      <a:r>
                        <a:rPr lang="ru-RU" sz="1400" b="0" strike="noStrike" spc="-55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вопросы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</a:t>
                      </a:r>
                      <a:r>
                        <a:rPr lang="ru-RU" sz="1400" b="0" strike="noStrike" spc="-55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8 385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,9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27</a:t>
                      </a:r>
                      <a:r>
                        <a:rPr lang="ru-RU" sz="1400" b="0" strike="noStrike" spc="-55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967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,5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8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0" strike="noStrike" spc="-1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Обеспечение проведения выборов и референдумов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75" name="CustomShape 4"/>
          <p:cNvSpPr/>
          <p:nvPr/>
        </p:nvSpPr>
        <p:spPr>
          <a:xfrm>
            <a:off x="402840" y="933840"/>
            <a:ext cx="8059680" cy="671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68 135,5 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тыс.</a:t>
            </a:r>
            <a:r>
              <a:rPr lang="ru-RU" sz="18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руб.</a:t>
            </a:r>
            <a:r>
              <a:rPr lang="ru-RU" sz="1800" b="0" strike="noStrike" spc="-3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было </a:t>
            </a: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направлено</a:t>
            </a:r>
            <a:r>
              <a:rPr lang="ru-RU" sz="18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</a:t>
            </a:r>
            <a:r>
              <a:rPr lang="ru-RU" sz="18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общегосударственные</a:t>
            </a:r>
            <a:r>
              <a:rPr lang="ru-RU" sz="1800" b="0" strike="noStrike" spc="-4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вопросы</a:t>
            </a:r>
            <a:r>
              <a:rPr lang="ru-RU" sz="18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2022</a:t>
            </a:r>
            <a:r>
              <a:rPr lang="ru-RU" sz="18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году</a:t>
            </a: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r">
              <a:lnSpc>
                <a:spcPct val="100000"/>
              </a:lnSpc>
              <a:spcBef>
                <a:spcPts val="1270"/>
              </a:spcBef>
            </a:pP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тыс.</a:t>
            </a:r>
            <a:r>
              <a:rPr lang="ru-RU" sz="1400" b="0" strike="noStrike" spc="-3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руб</a:t>
            </a:r>
            <a:r>
              <a:rPr lang="ru-RU" sz="1400" b="0" strike="noStrike" spc="-7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.</a:t>
            </a:r>
            <a:endParaRPr lang="ru-RU" sz="1400" b="0" strike="noStrike" spc="-1" dirty="0">
              <a:latin typeface="Arial" panose="020B0604020202020204"/>
            </a:endParaRPr>
          </a:p>
        </p:txBody>
      </p:sp>
      <p:sp>
        <p:nvSpPr>
          <p:cNvPr id="476" name="CustomShape 5"/>
          <p:cNvSpPr/>
          <p:nvPr/>
        </p:nvSpPr>
        <p:spPr>
          <a:xfrm>
            <a:off x="979560" y="5905440"/>
            <a:ext cx="7180920" cy="50480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>
            <a:spAutoFit/>
          </a:bodyPr>
          <a:lstStyle/>
          <a:p>
            <a:pPr marL="52070" indent="-39370">
              <a:lnSpc>
                <a:spcPct val="100000"/>
              </a:lnSpc>
              <a:spcBef>
                <a:spcPts val="95"/>
              </a:spcBef>
              <a:tabLst>
                <a:tab pos="0" algn="l"/>
              </a:tabLst>
            </a:pPr>
            <a:r>
              <a:rPr lang="ru-RU" sz="1600" b="1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Объем</a:t>
            </a:r>
            <a:r>
              <a:rPr lang="ru-RU" sz="1600" b="1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1" strike="noStrike" spc="-2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расходов</a:t>
            </a:r>
            <a:r>
              <a:rPr lang="ru-RU" sz="16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1" strike="noStrike" spc="-15" dirty="0" err="1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</a:t>
            </a:r>
            <a:r>
              <a:rPr lang="ru-RU" sz="1600" b="1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-Туринского</a:t>
            </a:r>
            <a:r>
              <a:rPr lang="ru-RU" sz="16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МР</a:t>
            </a:r>
            <a:r>
              <a:rPr lang="ru-RU" sz="16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</a:t>
            </a:r>
            <a:r>
              <a:rPr lang="ru-RU" sz="1600" b="1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1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содержание</a:t>
            </a:r>
            <a:r>
              <a:rPr lang="ru-RU" sz="1600" b="1" strike="noStrike" spc="2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1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работников</a:t>
            </a:r>
            <a:r>
              <a:rPr lang="ru-RU" sz="16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местного </a:t>
            </a:r>
            <a:r>
              <a:rPr lang="ru-RU" sz="1600" b="1" strike="noStrike" spc="-38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1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самоуправления</a:t>
            </a:r>
            <a:r>
              <a:rPr lang="ru-RU" sz="1600" b="1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</a:t>
            </a:r>
            <a:r>
              <a:rPr lang="ru-RU" sz="1600" b="1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1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расчете</a:t>
            </a:r>
            <a:r>
              <a:rPr lang="ru-RU" sz="1600" b="1" strike="noStrike" spc="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</a:t>
            </a:r>
            <a:r>
              <a:rPr lang="ru-RU" sz="1600" b="1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</a:t>
            </a:r>
            <a:r>
              <a:rPr lang="ru-RU" sz="16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1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жителя</a:t>
            </a:r>
            <a:r>
              <a:rPr lang="ru-RU" sz="1600" b="1" strike="noStrike" spc="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</a:t>
            </a:r>
            <a:r>
              <a:rPr lang="ru-RU" sz="16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2022</a:t>
            </a:r>
            <a:r>
              <a:rPr lang="ru-RU" sz="1600" b="1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1" strike="noStrike" spc="-2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году</a:t>
            </a:r>
            <a:r>
              <a:rPr lang="ru-RU" sz="1600" b="1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составит</a:t>
            </a:r>
            <a:r>
              <a:rPr lang="ru-RU" sz="16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7</a:t>
            </a:r>
            <a:r>
              <a:rPr lang="ru-RU" sz="16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,0</a:t>
            </a:r>
            <a:r>
              <a:rPr lang="ru-RU" sz="1600" b="1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тыс.</a:t>
            </a:r>
            <a:r>
              <a:rPr lang="ru-RU" sz="16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1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рублей.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CustomShape 1"/>
          <p:cNvSpPr/>
          <p:nvPr/>
        </p:nvSpPr>
        <p:spPr>
          <a:xfrm>
            <a:off x="210960" y="1679400"/>
            <a:ext cx="8723160" cy="1329840"/>
          </a:xfrm>
          <a:custGeom>
            <a:avLst/>
            <a:gdLst/>
            <a:ahLst/>
            <a:cxnLst/>
            <a:rect l="l" t="t" r="r" b="b"/>
            <a:pathLst>
              <a:path w="8723630" h="1330325">
                <a:moveTo>
                  <a:pt x="1556067" y="0"/>
                </a:moveTo>
                <a:lnTo>
                  <a:pt x="1402778" y="0"/>
                </a:lnTo>
                <a:lnTo>
                  <a:pt x="1257998" y="4445"/>
                </a:lnTo>
                <a:lnTo>
                  <a:pt x="1121854" y="11175"/>
                </a:lnTo>
                <a:lnTo>
                  <a:pt x="994092" y="22351"/>
                </a:lnTo>
                <a:lnTo>
                  <a:pt x="874890" y="33527"/>
                </a:lnTo>
                <a:lnTo>
                  <a:pt x="762063" y="49149"/>
                </a:lnTo>
                <a:lnTo>
                  <a:pt x="659891" y="64770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68" y="120523"/>
                </a:lnTo>
                <a:lnTo>
                  <a:pt x="327812" y="140588"/>
                </a:lnTo>
                <a:lnTo>
                  <a:pt x="206476" y="178562"/>
                </a:lnTo>
                <a:lnTo>
                  <a:pt x="157518" y="196469"/>
                </a:lnTo>
                <a:lnTo>
                  <a:pt x="51092" y="241046"/>
                </a:lnTo>
                <a:lnTo>
                  <a:pt x="0" y="267842"/>
                </a:lnTo>
                <a:lnTo>
                  <a:pt x="0" y="1330325"/>
                </a:lnTo>
                <a:lnTo>
                  <a:pt x="8718994" y="1330325"/>
                </a:lnTo>
                <a:lnTo>
                  <a:pt x="8723312" y="1323594"/>
                </a:lnTo>
                <a:lnTo>
                  <a:pt x="8723312" y="569213"/>
                </a:lnTo>
                <a:lnTo>
                  <a:pt x="8718994" y="571373"/>
                </a:lnTo>
                <a:lnTo>
                  <a:pt x="8638222" y="604901"/>
                </a:lnTo>
                <a:lnTo>
                  <a:pt x="8557323" y="636142"/>
                </a:lnTo>
                <a:lnTo>
                  <a:pt x="8472106" y="665099"/>
                </a:lnTo>
                <a:lnTo>
                  <a:pt x="8384857" y="691896"/>
                </a:lnTo>
                <a:lnTo>
                  <a:pt x="8295449" y="718692"/>
                </a:lnTo>
                <a:lnTo>
                  <a:pt x="8201850" y="743330"/>
                </a:lnTo>
                <a:lnTo>
                  <a:pt x="8105965" y="763397"/>
                </a:lnTo>
                <a:lnTo>
                  <a:pt x="8005889" y="783463"/>
                </a:lnTo>
                <a:lnTo>
                  <a:pt x="7901622" y="801370"/>
                </a:lnTo>
                <a:lnTo>
                  <a:pt x="7793037" y="814704"/>
                </a:lnTo>
                <a:lnTo>
                  <a:pt x="7680261" y="828166"/>
                </a:lnTo>
                <a:lnTo>
                  <a:pt x="7563167" y="837057"/>
                </a:lnTo>
                <a:lnTo>
                  <a:pt x="7441882" y="845947"/>
                </a:lnTo>
                <a:lnTo>
                  <a:pt x="7314120" y="850391"/>
                </a:lnTo>
                <a:lnTo>
                  <a:pt x="7182167" y="850391"/>
                </a:lnTo>
                <a:lnTo>
                  <a:pt x="7043737" y="848233"/>
                </a:lnTo>
                <a:lnTo>
                  <a:pt x="6899084" y="843788"/>
                </a:lnTo>
                <a:lnTo>
                  <a:pt x="6749986" y="837057"/>
                </a:lnTo>
                <a:lnTo>
                  <a:pt x="6594665" y="825880"/>
                </a:lnTo>
                <a:lnTo>
                  <a:pt x="6430708" y="810260"/>
                </a:lnTo>
                <a:lnTo>
                  <a:pt x="6260401" y="792352"/>
                </a:lnTo>
                <a:lnTo>
                  <a:pt x="6083744" y="770127"/>
                </a:lnTo>
                <a:lnTo>
                  <a:pt x="5900737" y="745489"/>
                </a:lnTo>
                <a:lnTo>
                  <a:pt x="5709094" y="716534"/>
                </a:lnTo>
                <a:lnTo>
                  <a:pt x="5509069" y="683005"/>
                </a:lnTo>
                <a:lnTo>
                  <a:pt x="5302567" y="645033"/>
                </a:lnTo>
                <a:lnTo>
                  <a:pt x="5085397" y="602614"/>
                </a:lnTo>
                <a:lnTo>
                  <a:pt x="4861877" y="558038"/>
                </a:lnTo>
                <a:lnTo>
                  <a:pt x="4627689" y="506729"/>
                </a:lnTo>
                <a:lnTo>
                  <a:pt x="4387151" y="453136"/>
                </a:lnTo>
                <a:lnTo>
                  <a:pt x="4136072" y="395097"/>
                </a:lnTo>
                <a:lnTo>
                  <a:pt x="3874198" y="330326"/>
                </a:lnTo>
                <a:lnTo>
                  <a:pt x="3614483" y="267842"/>
                </a:lnTo>
                <a:lnTo>
                  <a:pt x="3363277" y="214249"/>
                </a:lnTo>
                <a:lnTo>
                  <a:pt x="3122739" y="165226"/>
                </a:lnTo>
                <a:lnTo>
                  <a:pt x="2892869" y="124967"/>
                </a:lnTo>
                <a:lnTo>
                  <a:pt x="2673667" y="91566"/>
                </a:lnTo>
                <a:lnTo>
                  <a:pt x="2462847" y="62484"/>
                </a:lnTo>
                <a:lnTo>
                  <a:pt x="2262822" y="40132"/>
                </a:lnTo>
                <a:lnTo>
                  <a:pt x="2073338" y="22351"/>
                </a:lnTo>
                <a:lnTo>
                  <a:pt x="1890204" y="11175"/>
                </a:lnTo>
                <a:lnTo>
                  <a:pt x="1720024" y="2286"/>
                </a:lnTo>
                <a:lnTo>
                  <a:pt x="1556067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6" name="TextShape 2"/>
          <p:cNvSpPr txBox="1"/>
          <p:nvPr/>
        </p:nvSpPr>
        <p:spPr>
          <a:xfrm>
            <a:off x="689400" y="512640"/>
            <a:ext cx="7762680" cy="115740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>
            <a:noAutofit/>
          </a:bodyPr>
          <a:lstStyle/>
          <a:p>
            <a:pPr marL="2885440" indent="-2873375">
              <a:lnSpc>
                <a:spcPct val="100000"/>
              </a:lnSpc>
              <a:spcBef>
                <a:spcPts val="95"/>
              </a:spcBef>
              <a:tabLst>
                <a:tab pos="0" algn="l"/>
              </a:tabLst>
            </a:pPr>
            <a:r>
              <a:rPr lang="ru-RU" sz="28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Национальная</a:t>
            </a:r>
            <a:r>
              <a:rPr lang="ru-RU" sz="28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безопасность</a:t>
            </a:r>
            <a:r>
              <a:rPr lang="ru-RU" sz="28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</a:t>
            </a:r>
            <a:r>
              <a:rPr lang="ru-RU" sz="28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правоохранительная </a:t>
            </a:r>
            <a:r>
              <a:rPr lang="ru-RU" sz="2800" b="0" strike="noStrike" spc="-68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8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деятельность</a:t>
            </a:r>
            <a:endParaRPr lang="ru-RU" sz="2800" b="0" strike="noStrike" spc="-1" dirty="0">
              <a:solidFill>
                <a:srgbClr val="0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aphicFrame>
        <p:nvGraphicFramePr>
          <p:cNvPr id="487" name="Table 3"/>
          <p:cNvGraphicFramePr/>
          <p:nvPr/>
        </p:nvGraphicFramePr>
        <p:xfrm>
          <a:off x="173160" y="1406520"/>
          <a:ext cx="8794440" cy="2908300"/>
        </p:xfrm>
        <a:graphic>
          <a:graphicData uri="http://schemas.openxmlformats.org/drawingml/2006/table">
            <a:tbl>
              <a:tblPr/>
              <a:tblGrid>
                <a:gridCol w="5368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9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68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200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lang="ru-RU" sz="1100" b="0" strike="noStrike" spc="-7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Наименование</a:t>
                      </a: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</a:t>
                      </a:r>
                      <a:r>
                        <a:rPr lang="ru-RU" sz="1100" b="0" strike="noStrike" spc="-7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показателя</a:t>
                      </a:r>
                      <a:endParaRPr lang="ru-RU" sz="11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341630" indent="-116840" algn="ctr">
                        <a:lnSpc>
                          <a:spcPts val="1320"/>
                        </a:lnSpc>
                        <a:tabLst>
                          <a:tab pos="0" algn="l"/>
                        </a:tabLst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У</a:t>
                      </a:r>
                      <a:r>
                        <a:rPr lang="ru-RU" sz="1100" b="0" strike="noStrike" spc="-7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т</a:t>
                      </a: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о</a:t>
                      </a:r>
                      <a:r>
                        <a:rPr lang="ru-RU" sz="1100" b="0" strike="noStrike" spc="-7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чненная  </a:t>
                      </a: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роспись</a:t>
                      </a:r>
                      <a:endParaRPr lang="ru-RU" sz="11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Кассовый</a:t>
                      </a:r>
                      <a:r>
                        <a:rPr lang="ru-RU" sz="1100" b="0" strike="noStrike" spc="-55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</a:t>
                      </a: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расход</a:t>
                      </a:r>
                      <a:endParaRPr lang="ru-RU" sz="11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144145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%</a:t>
                      </a:r>
                      <a:r>
                        <a:rPr lang="ru-RU" sz="1100" b="0" strike="noStrike" spc="-55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</a:t>
                      </a: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Исполнения</a:t>
                      </a:r>
                      <a:endParaRPr lang="ru-RU" sz="11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640">
                <a:tc>
                  <a:txBody>
                    <a:bodyPr/>
                    <a:lstStyle/>
                    <a:p>
                      <a:pPr marL="211455">
                        <a:lnSpc>
                          <a:spcPts val="126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Защита от чрезвычайных ситуаций и обеспечение радиационной безопасности на территории </a:t>
                      </a:r>
                      <a:r>
                        <a:rPr lang="ru-RU" sz="1100" b="0" strike="noStrike" spc="-1" dirty="0" err="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Слободо</a:t>
                      </a: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-Туринского муниципального района, гражданская оборона</a:t>
                      </a:r>
                      <a:endParaRPr lang="ru-RU" sz="11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514,2</a:t>
                      </a:r>
                      <a:endParaRPr lang="ru-RU" sz="1100" b="0" strike="noStrike" spc="-1" dirty="0">
                        <a:latin typeface="+mn-lt"/>
                      </a:endParaRPr>
                    </a:p>
                    <a:p>
                      <a:endParaRPr lang="ru-RU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514,2</a:t>
                      </a:r>
                      <a:endParaRPr lang="ru-RU" sz="1100" b="0" strike="noStrike" spc="-1" dirty="0">
                        <a:latin typeface="+mn-lt"/>
                      </a:endParaRPr>
                    </a:p>
                    <a:p>
                      <a:pPr algn="just"/>
                      <a:endParaRPr lang="ru-RU" sz="1100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100,00%</a:t>
                      </a:r>
                      <a:endParaRPr lang="ru-RU" sz="1100" b="0" strike="noStrike" spc="-1" dirty="0">
                        <a:latin typeface="+mn-lt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pPr marL="211455">
                        <a:lnSpc>
                          <a:spcPts val="1265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Построение и развитие аппаратно-программного комплекса «Безопасный город» на территории </a:t>
                      </a:r>
                      <a:r>
                        <a:rPr lang="ru-RU" sz="1100" b="0" strike="noStrike" spc="-1" dirty="0" err="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Слободо</a:t>
                      </a: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-Туринского муниципального района</a:t>
                      </a:r>
                      <a:endParaRPr lang="ru-RU" sz="11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6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178,6</a:t>
                      </a:r>
                      <a:endParaRPr lang="ru-RU" sz="11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6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178,6</a:t>
                      </a:r>
                      <a:endParaRPr lang="ru-RU" sz="11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6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100,00%</a:t>
                      </a:r>
                      <a:endParaRPr lang="ru-RU" sz="11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pPr marL="211455">
                        <a:lnSpc>
                          <a:spcPts val="1265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Содержание</a:t>
                      </a:r>
                      <a:r>
                        <a:rPr lang="ru-RU" sz="1100" b="0" strike="noStrike" spc="-12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</a:t>
                      </a: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и</a:t>
                      </a:r>
                      <a:r>
                        <a:rPr lang="ru-RU" sz="1100" b="0" strike="noStrike" spc="4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</a:t>
                      </a:r>
                      <a:r>
                        <a:rPr lang="ru-RU" sz="1100" b="0" strike="noStrike" spc="-7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обслуживание Муниципального</a:t>
                      </a:r>
                      <a:r>
                        <a:rPr lang="ru-RU" sz="1100" b="0" strike="noStrike" spc="-2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</a:t>
                      </a: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казенного</a:t>
                      </a:r>
                      <a:r>
                        <a:rPr lang="ru-RU" sz="1100" b="0" strike="noStrike" spc="-12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</a:t>
                      </a:r>
                      <a:r>
                        <a:rPr lang="ru-RU" sz="1100" b="0" strike="noStrike" spc="-7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учреждения</a:t>
                      </a:r>
                      <a:r>
                        <a:rPr lang="ru-RU" sz="1100" b="0" strike="noStrike" spc="-26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</a:t>
                      </a: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"Единой</a:t>
                      </a:r>
                      <a:endParaRPr lang="ru-RU" sz="1100" b="0" strike="noStrike" spc="-1" dirty="0">
                        <a:latin typeface="Arial" panose="020B0604020202020204"/>
                      </a:endParaRPr>
                    </a:p>
                    <a:p>
                      <a:pPr marL="3175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дежурно</a:t>
                      </a:r>
                      <a:r>
                        <a:rPr lang="ru-RU" sz="1100" b="0" strike="noStrike" spc="-4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</a:t>
                      </a: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диспетчерской</a:t>
                      </a:r>
                      <a:r>
                        <a:rPr lang="ru-RU" sz="1100" b="0" strike="noStrike" spc="-66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</a:t>
                      </a: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службы"</a:t>
                      </a:r>
                      <a:endParaRPr lang="ru-RU" sz="11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65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7 765,8</a:t>
                      </a:r>
                      <a:endParaRPr lang="ru-RU" sz="11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65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7 683,1</a:t>
                      </a:r>
                      <a:endParaRPr lang="ru-RU" sz="11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65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98,93%</a:t>
                      </a:r>
                      <a:endParaRPr lang="ru-RU" sz="11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560">
                <a:tc>
                  <a:txBody>
                    <a:bodyPr/>
                    <a:lstStyle/>
                    <a:p>
                      <a:pPr marL="211455">
                        <a:lnSpc>
                          <a:spcPts val="1265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Формирование</a:t>
                      </a:r>
                      <a:r>
                        <a:rPr lang="ru-RU" sz="1100" b="0" strike="noStrike" spc="-7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</a:t>
                      </a: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законопослушного</a:t>
                      </a:r>
                      <a:r>
                        <a:rPr lang="ru-RU" sz="1100" b="0" strike="noStrike" spc="-2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</a:t>
                      </a:r>
                      <a:r>
                        <a:rPr lang="ru-RU" sz="1100" b="0" strike="noStrike" spc="-7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поведения участников</a:t>
                      </a:r>
                      <a:r>
                        <a:rPr lang="ru-RU" sz="1100" b="0" strike="noStrike" spc="-2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</a:t>
                      </a: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дорожного</a:t>
                      </a:r>
                      <a:r>
                        <a:rPr lang="ru-RU" sz="1100" b="0" strike="noStrike" spc="-32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</a:t>
                      </a: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движения</a:t>
                      </a:r>
                      <a:r>
                        <a:rPr lang="ru-RU" sz="1100" b="0" strike="noStrike" spc="-15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</a:t>
                      </a: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в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  <a:p>
                      <a:pPr marL="3175">
                        <a:lnSpc>
                          <a:spcPct val="100000"/>
                        </a:lnSpc>
                      </a:pPr>
                      <a:r>
                        <a:rPr lang="ru-RU" sz="1100" b="0" strike="noStrike" spc="-7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Слободо-Туринском муниципальном</a:t>
                      </a:r>
                      <a:r>
                        <a:rPr lang="ru-RU" sz="1100" b="0" strike="noStrike" spc="-12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</a:t>
                      </a: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районе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65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30,0</a:t>
                      </a:r>
                      <a:endParaRPr lang="ru-RU" sz="11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65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30,0</a:t>
                      </a:r>
                      <a:endParaRPr lang="ru-RU" sz="11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65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100,00%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211455">
                        <a:lnSpc>
                          <a:spcPts val="1265"/>
                        </a:lnSpc>
                      </a:pPr>
                      <a:r>
                        <a:rPr lang="ru-RU" sz="1100" b="0" strike="noStrike" spc="-7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Профилактика правонарушений на территории Слободо-Туринского муниципального района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65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30,00</a:t>
                      </a:r>
                      <a:endParaRPr lang="ru-RU" sz="11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65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30,00</a:t>
                      </a:r>
                      <a:endParaRPr lang="ru-RU" sz="11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65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100,00%</a:t>
                      </a:r>
                      <a:endParaRPr lang="ru-RU" sz="11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3175">
                        <a:lnSpc>
                          <a:spcPts val="1245"/>
                        </a:lnSpc>
                        <a:spcBef>
                          <a:spcPts val="65"/>
                        </a:spcBef>
                      </a:pPr>
                      <a:r>
                        <a:rPr lang="ru-RU" sz="1100" b="1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ВСЕГО</a:t>
                      </a:r>
                      <a:r>
                        <a:rPr lang="ru-RU" sz="1100" b="1" strike="noStrike" spc="-35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</a:t>
                      </a:r>
                      <a:r>
                        <a:rPr lang="ru-RU" sz="1100" b="1" strike="noStrike" spc="-7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РАСХОДОВ: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8EB4E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65"/>
                        </a:lnSpc>
                      </a:pPr>
                      <a:r>
                        <a:rPr lang="ru-RU" sz="1100" b="1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8 518,6</a:t>
                      </a:r>
                      <a:endParaRPr lang="ru-RU" sz="11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8EB4E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65"/>
                        </a:lnSpc>
                      </a:pPr>
                      <a:r>
                        <a:rPr lang="ru-RU" sz="1100" b="1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8 435,9</a:t>
                      </a:r>
                      <a:endParaRPr lang="ru-RU" sz="11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8EB4E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65"/>
                        </a:lnSpc>
                      </a:pPr>
                      <a:r>
                        <a:rPr lang="ru-RU" sz="1100" b="1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99,02%</a:t>
                      </a:r>
                      <a:endParaRPr lang="ru-RU" sz="11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8E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88" name="Table 4"/>
          <p:cNvGraphicFramePr/>
          <p:nvPr/>
        </p:nvGraphicFramePr>
        <p:xfrm>
          <a:off x="173160" y="4575240"/>
          <a:ext cx="8785440" cy="1277620"/>
        </p:xfrm>
        <a:graphic>
          <a:graphicData uri="http://schemas.openxmlformats.org/drawingml/2006/table">
            <a:tbl>
              <a:tblPr/>
              <a:tblGrid>
                <a:gridCol w="5418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6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5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4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9360">
                <a:tc>
                  <a:txBody>
                    <a:bodyPr/>
                    <a:lstStyle/>
                    <a:p>
                      <a:pPr marL="231775">
                        <a:lnSpc>
                          <a:spcPts val="1345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Профилактика терроризма, а также минимизация и (или) ликвидация последствий его проявлений в </a:t>
                      </a:r>
                      <a:r>
                        <a:rPr lang="ru-RU" sz="1200" b="0" strike="noStrike" spc="-1" dirty="0" err="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Слободо</a:t>
                      </a: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-Туринском муниципальном районе</a:t>
                      </a:r>
                      <a:endParaRPr lang="ru-RU" sz="12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45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144,0</a:t>
                      </a:r>
                      <a:endParaRPr lang="ru-RU" sz="12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45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144,0</a:t>
                      </a:r>
                      <a:endParaRPr lang="ru-RU" sz="12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45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100,00%</a:t>
                      </a:r>
                      <a:endParaRPr lang="ru-RU" sz="1200" b="0" strike="noStrike" spc="-1">
                        <a:latin typeface="Arial" panose="020B0604020202020204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000">
                <a:tc>
                  <a:txBody>
                    <a:bodyPr/>
                    <a:lstStyle/>
                    <a:p>
                      <a:pPr marL="231775">
                        <a:lnSpc>
                          <a:spcPts val="1345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Профилактика терроризма и </a:t>
                      </a:r>
                      <a:r>
                        <a:rPr lang="ru-RU" sz="1200" b="0" strike="noStrike" spc="-7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экстремизма</a:t>
                      </a:r>
                      <a:r>
                        <a:rPr lang="ru-RU" sz="1200" b="0" strike="noStrike" spc="4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и гармонизации межнациональных отношений на территории Слободо-Туринского муниципального района</a:t>
                      </a:r>
                      <a:endParaRPr lang="ru-RU" sz="12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45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55,00</a:t>
                      </a:r>
                      <a:endParaRPr lang="ru-RU" sz="12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45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55,00</a:t>
                      </a:r>
                      <a:endParaRPr lang="ru-RU" sz="12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45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100,00%</a:t>
                      </a:r>
                      <a:endParaRPr lang="ru-RU" sz="12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6840">
                <a:tc>
                  <a:txBody>
                    <a:bodyPr/>
                    <a:lstStyle/>
                    <a:p>
                      <a:pPr marL="3175">
                        <a:lnSpc>
                          <a:spcPts val="1365"/>
                        </a:lnSpc>
                        <a:spcBef>
                          <a:spcPts val="5"/>
                        </a:spcBef>
                      </a:pPr>
                      <a:r>
                        <a:rPr lang="ru-RU" sz="1200" b="1" strike="noStrike" spc="-12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ВСЕГО</a:t>
                      </a:r>
                      <a:r>
                        <a:rPr lang="ru-RU" sz="1200" b="1" strike="noStrike" spc="-60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</a:t>
                      </a:r>
                      <a:r>
                        <a:rPr lang="ru-RU" sz="1200" b="1" strike="noStrike" spc="-46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РАСХОДОВ:</a:t>
                      </a:r>
                      <a:endParaRPr lang="ru-RU" sz="12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8EB4E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5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199,0</a:t>
                      </a:r>
                      <a:endParaRPr lang="ru-RU" sz="12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8EB4E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5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199,0</a:t>
                      </a:r>
                      <a:endParaRPr lang="ru-RU" sz="12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8EB4E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5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100,00%</a:t>
                      </a:r>
                      <a:endParaRPr lang="ru-RU" sz="12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8E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251520" y="260648"/>
            <a:ext cx="8659800" cy="619268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«Бюджет для граждан» </a:t>
            </a:r>
            <a:r>
              <a:rPr lang="ru-RU"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познакомит Вас с положениями решения об исполнении бюджета </a:t>
            </a:r>
            <a:r>
              <a:rPr lang="ru-RU" sz="20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</a:t>
            </a:r>
            <a:r>
              <a:rPr lang="ru-RU"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-Туринского муниципального района за 2022 год.</a:t>
            </a:r>
          </a:p>
          <a:p>
            <a:pPr algn="just">
              <a:lnSpc>
                <a:spcPct val="150000"/>
              </a:lnSpc>
            </a:pPr>
            <a:r>
              <a:rPr lang="ru-RU"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	Представленная информация предназначена для широкого круга пользователей и будет интересна и полезна как гражданским служащим, так и педагогам, врачам, пенсионерам, студентам, молодым семьям и другим категориям населения, так как бюджет муниципального района затрагивает интересы каждого жителя </a:t>
            </a:r>
            <a:r>
              <a:rPr lang="ru-RU" sz="20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</a:t>
            </a:r>
            <a:r>
              <a:rPr lang="ru-RU"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-Туринского муниципального района.</a:t>
            </a:r>
          </a:p>
          <a:p>
            <a:pPr algn="just">
              <a:lnSpc>
                <a:spcPct val="150000"/>
              </a:lnSpc>
            </a:pPr>
            <a:r>
              <a:rPr lang="ru-RU"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	В доступной и понятной форме для граждан показаны основные показатели исполнения бюджета </a:t>
            </a:r>
            <a:r>
              <a:rPr lang="ru-RU" sz="20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</a:t>
            </a:r>
            <a:r>
              <a:rPr lang="ru-RU"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-Туринского муниципального района.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CustomShape 1"/>
          <p:cNvSpPr/>
          <p:nvPr/>
        </p:nvSpPr>
        <p:spPr>
          <a:xfrm>
            <a:off x="210960" y="1679400"/>
            <a:ext cx="8723160" cy="1329840"/>
          </a:xfrm>
          <a:custGeom>
            <a:avLst/>
            <a:gdLst/>
            <a:ahLst/>
            <a:cxnLst/>
            <a:rect l="l" t="t" r="r" b="b"/>
            <a:pathLst>
              <a:path w="8723630" h="1330325">
                <a:moveTo>
                  <a:pt x="1556067" y="0"/>
                </a:moveTo>
                <a:lnTo>
                  <a:pt x="1402778" y="0"/>
                </a:lnTo>
                <a:lnTo>
                  <a:pt x="1257998" y="4445"/>
                </a:lnTo>
                <a:lnTo>
                  <a:pt x="1121854" y="11175"/>
                </a:lnTo>
                <a:lnTo>
                  <a:pt x="994092" y="22351"/>
                </a:lnTo>
                <a:lnTo>
                  <a:pt x="874890" y="33527"/>
                </a:lnTo>
                <a:lnTo>
                  <a:pt x="762063" y="49149"/>
                </a:lnTo>
                <a:lnTo>
                  <a:pt x="659891" y="64770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68" y="120523"/>
                </a:lnTo>
                <a:lnTo>
                  <a:pt x="327812" y="140588"/>
                </a:lnTo>
                <a:lnTo>
                  <a:pt x="206476" y="178562"/>
                </a:lnTo>
                <a:lnTo>
                  <a:pt x="157518" y="196469"/>
                </a:lnTo>
                <a:lnTo>
                  <a:pt x="51092" y="241046"/>
                </a:lnTo>
                <a:lnTo>
                  <a:pt x="0" y="267842"/>
                </a:lnTo>
                <a:lnTo>
                  <a:pt x="0" y="1330325"/>
                </a:lnTo>
                <a:lnTo>
                  <a:pt x="8718994" y="1330325"/>
                </a:lnTo>
                <a:lnTo>
                  <a:pt x="8723312" y="1323594"/>
                </a:lnTo>
                <a:lnTo>
                  <a:pt x="8723312" y="569213"/>
                </a:lnTo>
                <a:lnTo>
                  <a:pt x="8718994" y="571373"/>
                </a:lnTo>
                <a:lnTo>
                  <a:pt x="8638222" y="604901"/>
                </a:lnTo>
                <a:lnTo>
                  <a:pt x="8557323" y="636142"/>
                </a:lnTo>
                <a:lnTo>
                  <a:pt x="8472106" y="665099"/>
                </a:lnTo>
                <a:lnTo>
                  <a:pt x="8384857" y="691896"/>
                </a:lnTo>
                <a:lnTo>
                  <a:pt x="8295449" y="718692"/>
                </a:lnTo>
                <a:lnTo>
                  <a:pt x="8201850" y="743330"/>
                </a:lnTo>
                <a:lnTo>
                  <a:pt x="8105965" y="763397"/>
                </a:lnTo>
                <a:lnTo>
                  <a:pt x="8005889" y="783463"/>
                </a:lnTo>
                <a:lnTo>
                  <a:pt x="7901622" y="801370"/>
                </a:lnTo>
                <a:lnTo>
                  <a:pt x="7793037" y="814704"/>
                </a:lnTo>
                <a:lnTo>
                  <a:pt x="7680261" y="828166"/>
                </a:lnTo>
                <a:lnTo>
                  <a:pt x="7563167" y="837057"/>
                </a:lnTo>
                <a:lnTo>
                  <a:pt x="7441882" y="845947"/>
                </a:lnTo>
                <a:lnTo>
                  <a:pt x="7314120" y="850391"/>
                </a:lnTo>
                <a:lnTo>
                  <a:pt x="7182167" y="850391"/>
                </a:lnTo>
                <a:lnTo>
                  <a:pt x="7043737" y="848233"/>
                </a:lnTo>
                <a:lnTo>
                  <a:pt x="6899084" y="843788"/>
                </a:lnTo>
                <a:lnTo>
                  <a:pt x="6749986" y="837057"/>
                </a:lnTo>
                <a:lnTo>
                  <a:pt x="6594665" y="825880"/>
                </a:lnTo>
                <a:lnTo>
                  <a:pt x="6430708" y="810260"/>
                </a:lnTo>
                <a:lnTo>
                  <a:pt x="6260401" y="792352"/>
                </a:lnTo>
                <a:lnTo>
                  <a:pt x="6083744" y="770127"/>
                </a:lnTo>
                <a:lnTo>
                  <a:pt x="5900737" y="745489"/>
                </a:lnTo>
                <a:lnTo>
                  <a:pt x="5709094" y="716534"/>
                </a:lnTo>
                <a:lnTo>
                  <a:pt x="5509069" y="683005"/>
                </a:lnTo>
                <a:lnTo>
                  <a:pt x="5302567" y="645033"/>
                </a:lnTo>
                <a:lnTo>
                  <a:pt x="5085397" y="602614"/>
                </a:lnTo>
                <a:lnTo>
                  <a:pt x="4861877" y="558038"/>
                </a:lnTo>
                <a:lnTo>
                  <a:pt x="4627689" y="506729"/>
                </a:lnTo>
                <a:lnTo>
                  <a:pt x="4387151" y="453136"/>
                </a:lnTo>
                <a:lnTo>
                  <a:pt x="4136072" y="395097"/>
                </a:lnTo>
                <a:lnTo>
                  <a:pt x="3874198" y="330326"/>
                </a:lnTo>
                <a:lnTo>
                  <a:pt x="3614483" y="267842"/>
                </a:lnTo>
                <a:lnTo>
                  <a:pt x="3363277" y="214249"/>
                </a:lnTo>
                <a:lnTo>
                  <a:pt x="3122739" y="165226"/>
                </a:lnTo>
                <a:lnTo>
                  <a:pt x="2892869" y="124967"/>
                </a:lnTo>
                <a:lnTo>
                  <a:pt x="2673667" y="91566"/>
                </a:lnTo>
                <a:lnTo>
                  <a:pt x="2462847" y="62484"/>
                </a:lnTo>
                <a:lnTo>
                  <a:pt x="2262822" y="40132"/>
                </a:lnTo>
                <a:lnTo>
                  <a:pt x="2073338" y="22351"/>
                </a:lnTo>
                <a:lnTo>
                  <a:pt x="1890204" y="11175"/>
                </a:lnTo>
                <a:lnTo>
                  <a:pt x="1720024" y="2286"/>
                </a:lnTo>
                <a:lnTo>
                  <a:pt x="1556067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490" name="Table 2"/>
          <p:cNvGraphicFramePr/>
          <p:nvPr/>
        </p:nvGraphicFramePr>
        <p:xfrm>
          <a:off x="244440" y="1766880"/>
          <a:ext cx="8643240" cy="2109240"/>
        </p:xfrm>
        <a:graphic>
          <a:graphicData uri="http://schemas.openxmlformats.org/drawingml/2006/table">
            <a:tbl>
              <a:tblPr/>
              <a:tblGrid>
                <a:gridCol w="2160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1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88720">
                <a:tc>
                  <a:txBody>
                    <a:bodyPr/>
                    <a:lstStyle/>
                    <a:p>
                      <a:pPr marL="408940" indent="127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tabLst>
                          <a:tab pos="0" algn="l"/>
                        </a:tabLst>
                      </a:pPr>
                      <a:r>
                        <a:rPr lang="ru-RU" sz="1800" b="1" strike="noStrike" spc="-7" dirty="0">
                          <a:solidFill>
                            <a:srgbClr val="62242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Сельское </a:t>
                      </a:r>
                      <a:r>
                        <a:rPr lang="ru-RU" sz="1800" b="1" strike="noStrike" spc="-1" dirty="0">
                          <a:solidFill>
                            <a:srgbClr val="62242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800" b="1" strike="noStrike" spc="-15" dirty="0">
                          <a:solidFill>
                            <a:srgbClr val="62242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хозяйство</a:t>
                      </a:r>
                      <a:r>
                        <a:rPr lang="ru-RU" sz="1800" b="1" strike="noStrike" spc="-12" dirty="0">
                          <a:solidFill>
                            <a:srgbClr val="62242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800" b="1" strike="noStrike" spc="-1" dirty="0">
                          <a:solidFill>
                            <a:srgbClr val="62242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 </a:t>
                      </a:r>
                      <a:r>
                        <a:rPr lang="ru-RU" sz="1800" b="1" strike="noStrike" spc="4" dirty="0">
                          <a:solidFill>
                            <a:srgbClr val="62242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800" b="1" strike="noStrike" spc="-7" dirty="0">
                          <a:solidFill>
                            <a:srgbClr val="62242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</a:t>
                      </a:r>
                      <a:r>
                        <a:rPr lang="ru-RU" sz="1800" b="1" strike="noStrike" spc="-12" dirty="0">
                          <a:solidFill>
                            <a:srgbClr val="62242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ы</a:t>
                      </a:r>
                      <a:r>
                        <a:rPr lang="ru-RU" sz="1800" b="1" strike="noStrike" spc="-26" dirty="0">
                          <a:solidFill>
                            <a:srgbClr val="62242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бо</a:t>
                      </a:r>
                      <a:r>
                        <a:rPr lang="ru-RU" sz="1800" b="1" strike="noStrike" spc="-7" dirty="0">
                          <a:solidFill>
                            <a:srgbClr val="62242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л</a:t>
                      </a:r>
                      <a:r>
                        <a:rPr lang="ru-RU" sz="1800" b="1" strike="noStrike" spc="-55" dirty="0">
                          <a:solidFill>
                            <a:srgbClr val="62242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</a:t>
                      </a:r>
                      <a:r>
                        <a:rPr lang="ru-RU" sz="1800" b="1" strike="noStrike" spc="18" dirty="0">
                          <a:solidFill>
                            <a:srgbClr val="62242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</a:t>
                      </a:r>
                      <a:r>
                        <a:rPr lang="ru-RU" sz="1800" b="1" strike="noStrike" spc="-1" dirty="0">
                          <a:solidFill>
                            <a:srgbClr val="62242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</a:t>
                      </a:r>
                      <a:r>
                        <a:rPr lang="ru-RU" sz="1800" b="1" strike="noStrike" spc="4" dirty="0">
                          <a:solidFill>
                            <a:srgbClr val="62242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т</a:t>
                      </a:r>
                      <a:r>
                        <a:rPr lang="ru-RU" sz="1800" b="1" strike="noStrike" spc="-15" dirty="0">
                          <a:solidFill>
                            <a:srgbClr val="62242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</a:t>
                      </a:r>
                      <a:r>
                        <a:rPr lang="ru-RU" sz="1800" b="1" strike="noStrike" spc="-1" dirty="0">
                          <a:solidFill>
                            <a:srgbClr val="62242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</a:t>
                      </a:r>
                      <a:endParaRPr lang="ru-RU" sz="18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53086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800" b="1" strike="noStrike" spc="-15" dirty="0">
                          <a:solidFill>
                            <a:srgbClr val="62242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Транспорт</a:t>
                      </a:r>
                      <a:endParaRPr lang="ru-RU" sz="18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572770" indent="-1270">
                        <a:lnSpc>
                          <a:spcPct val="100000"/>
                        </a:lnSpc>
                        <a:spcBef>
                          <a:spcPts val="300"/>
                        </a:spcBef>
                        <a:tabLst>
                          <a:tab pos="0" algn="l"/>
                        </a:tabLst>
                      </a:pPr>
                      <a:r>
                        <a:rPr lang="ru-RU" sz="1800" b="1" strike="noStrike" spc="-1" dirty="0">
                          <a:solidFill>
                            <a:srgbClr val="62242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До</a:t>
                      </a:r>
                      <a:r>
                        <a:rPr lang="ru-RU" sz="1800" b="1" strike="noStrike" spc="-12" dirty="0">
                          <a:solidFill>
                            <a:srgbClr val="62242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</a:t>
                      </a:r>
                      <a:r>
                        <a:rPr lang="ru-RU" sz="1800" b="1" strike="noStrike" spc="-52" dirty="0">
                          <a:solidFill>
                            <a:srgbClr val="62242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</a:t>
                      </a:r>
                      <a:r>
                        <a:rPr lang="ru-RU" sz="1800" b="1" strike="noStrike" spc="-7" dirty="0">
                          <a:solidFill>
                            <a:srgbClr val="62242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жное  </a:t>
                      </a:r>
                      <a:r>
                        <a:rPr lang="ru-RU" sz="1800" b="1" strike="noStrike" spc="-75" dirty="0">
                          <a:solidFill>
                            <a:srgbClr val="62242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х</a:t>
                      </a:r>
                      <a:r>
                        <a:rPr lang="ru-RU" sz="1800" b="1" strike="noStrike" spc="-1" dirty="0">
                          <a:solidFill>
                            <a:srgbClr val="62242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оз</a:t>
                      </a:r>
                      <a:r>
                        <a:rPr lang="ru-RU" sz="1800" b="1" strike="noStrike" spc="-12" dirty="0">
                          <a:solidFill>
                            <a:srgbClr val="62242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я</a:t>
                      </a:r>
                      <a:r>
                        <a:rPr lang="ru-RU" sz="1800" b="1" strike="noStrike" spc="-7" dirty="0">
                          <a:solidFill>
                            <a:srgbClr val="62242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йст</a:t>
                      </a:r>
                      <a:r>
                        <a:rPr lang="ru-RU" sz="1800" b="1" strike="noStrike" spc="-12" dirty="0">
                          <a:solidFill>
                            <a:srgbClr val="62242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</a:t>
                      </a:r>
                      <a:r>
                        <a:rPr lang="ru-RU" sz="1800" b="1" strike="noStrike" spc="-1" dirty="0">
                          <a:solidFill>
                            <a:srgbClr val="62242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</a:t>
                      </a:r>
                      <a:endParaRPr lang="ru-RU" sz="18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15049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800" b="1" strike="noStrike" spc="-12">
                          <a:solidFill>
                            <a:srgbClr val="62242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Другие</a:t>
                      </a:r>
                      <a:r>
                        <a:rPr lang="ru-RU" sz="1800" b="1" strike="noStrike" spc="-35">
                          <a:solidFill>
                            <a:srgbClr val="62242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800" b="1" strike="noStrike" spc="-7">
                          <a:solidFill>
                            <a:srgbClr val="62242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вопросы</a:t>
                      </a:r>
                      <a:r>
                        <a:rPr lang="ru-RU" sz="1800" b="1" strike="noStrike" spc="-32">
                          <a:solidFill>
                            <a:srgbClr val="62242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800" b="1" strike="noStrike" spc="-1">
                          <a:solidFill>
                            <a:srgbClr val="62242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 </a:t>
                      </a:r>
                      <a:r>
                        <a:rPr lang="ru-RU" sz="1800" b="1" strike="noStrike" spc="-435">
                          <a:solidFill>
                            <a:srgbClr val="62242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800" b="1" strike="noStrike" spc="-12">
                          <a:solidFill>
                            <a:srgbClr val="62242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области </a:t>
                      </a:r>
                      <a:r>
                        <a:rPr lang="ru-RU" sz="1800" b="1" strike="noStrike" spc="-7">
                          <a:solidFill>
                            <a:srgbClr val="62242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национальной </a:t>
                      </a:r>
                      <a:r>
                        <a:rPr lang="ru-RU" sz="1800" b="1" strike="noStrike" spc="-1">
                          <a:solidFill>
                            <a:srgbClr val="62242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800" b="1" strike="noStrike" spc="-15">
                          <a:solidFill>
                            <a:srgbClr val="62242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экономики</a:t>
                      </a:r>
                      <a:endParaRPr lang="ru-RU" sz="18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0520">
                <a:tc>
                  <a:txBody>
                    <a:bodyPr/>
                    <a:lstStyle/>
                    <a:p>
                      <a:pPr marL="736600" indent="-149225">
                        <a:lnSpc>
                          <a:spcPct val="100000"/>
                        </a:lnSpc>
                        <a:spcBef>
                          <a:spcPts val="305"/>
                        </a:spcBef>
                        <a:tabLst>
                          <a:tab pos="0" algn="l"/>
                        </a:tabLst>
                      </a:pPr>
                      <a:r>
                        <a:rPr lang="ru-RU" sz="1800" b="0" strike="noStrike" spc="-100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629,7 </a:t>
                      </a: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тыс. </a:t>
                      </a:r>
                      <a:r>
                        <a:rPr lang="ru-RU" sz="1800" b="0" strike="noStrike" spc="-435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рублей</a:t>
                      </a:r>
                      <a:endParaRPr lang="ru-RU" sz="18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736600" indent="-234950">
                        <a:lnSpc>
                          <a:spcPct val="100000"/>
                        </a:lnSpc>
                        <a:spcBef>
                          <a:spcPts val="305"/>
                        </a:spcBef>
                        <a:tabLst>
                          <a:tab pos="0" algn="l"/>
                        </a:tabLst>
                      </a:pPr>
                      <a:r>
                        <a:rPr lang="ru-RU" sz="1800" b="0" strike="noStrike" spc="-55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7 427,0 </a:t>
                      </a: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тыс. </a:t>
                      </a:r>
                      <a:r>
                        <a:rPr lang="ru-RU" sz="1800" b="0" strike="noStrike" spc="-435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рублей</a:t>
                      </a:r>
                      <a:endParaRPr lang="ru-RU" sz="18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800" b="0" strike="noStrike" spc="-4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3 200,4 </a:t>
                      </a: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тыс.</a:t>
                      </a:r>
                      <a:endParaRPr lang="ru-RU" sz="18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рублей</a:t>
                      </a:r>
                      <a:endParaRPr lang="ru-RU" sz="18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800" b="0" strike="noStrike" spc="-26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625,0 </a:t>
                      </a: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тыс.</a:t>
                      </a:r>
                      <a:r>
                        <a:rPr lang="ru-RU" sz="1800" b="0" strike="noStrike" spc="-2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рублей</a:t>
                      </a:r>
                      <a:endParaRPr lang="ru-RU" sz="18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91" name="TextShape 3"/>
          <p:cNvSpPr txBox="1"/>
          <p:nvPr/>
        </p:nvSpPr>
        <p:spPr>
          <a:xfrm>
            <a:off x="1512360" y="596880"/>
            <a:ext cx="6118560" cy="1158480"/>
          </a:xfrm>
          <a:prstGeom prst="rect">
            <a:avLst/>
          </a:prstGeom>
          <a:noFill/>
          <a:ln w="0">
            <a:noFill/>
          </a:ln>
        </p:spPr>
        <p:txBody>
          <a:bodyPr lIns="0" tIns="13320" rIns="0" bIns="0">
            <a:no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44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Национальная</a:t>
            </a:r>
            <a:r>
              <a:rPr lang="ru-RU" sz="4400" b="0" strike="noStrike" spc="-80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44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экономика</a:t>
            </a:r>
            <a:endParaRPr lang="ru-RU" sz="4400" b="0" strike="noStrike" spc="-1" dirty="0">
              <a:solidFill>
                <a:srgbClr val="0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492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4440" y="4291200"/>
            <a:ext cx="2520720" cy="1944360"/>
          </a:xfrm>
          <a:prstGeom prst="rect">
            <a:avLst/>
          </a:prstGeom>
          <a:ln w="0">
            <a:noFill/>
          </a:ln>
        </p:spPr>
      </p:pic>
      <p:pic>
        <p:nvPicPr>
          <p:cNvPr id="493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98080" y="4290840"/>
            <a:ext cx="2779200" cy="1944720"/>
          </a:xfrm>
          <a:prstGeom prst="rect">
            <a:avLst/>
          </a:prstGeom>
          <a:ln w="0">
            <a:noFill/>
          </a:ln>
        </p:spPr>
      </p:pic>
      <p:pic>
        <p:nvPicPr>
          <p:cNvPr id="494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10200" y="4290840"/>
            <a:ext cx="2882520" cy="19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5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228600"/>
            <a:ext cx="8695800" cy="1256184"/>
          </a:xfrm>
          <a:prstGeom prst="rect">
            <a:avLst/>
          </a:prstGeom>
          <a:ln w="0">
            <a:noFill/>
          </a:ln>
        </p:spPr>
      </p:pic>
      <p:sp>
        <p:nvSpPr>
          <p:cNvPr id="500" name="TextShape 4"/>
          <p:cNvSpPr txBox="1"/>
          <p:nvPr/>
        </p:nvSpPr>
        <p:spPr>
          <a:xfrm>
            <a:off x="2815560" y="362520"/>
            <a:ext cx="3513240" cy="41544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b="1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Дорожно-транспортное</a:t>
            </a:r>
            <a:r>
              <a:rPr lang="ru-RU" sz="1800" b="1" strike="noStrike" spc="18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хозяйство</a:t>
            </a:r>
            <a:endParaRPr lang="ru-RU" sz="1800" b="0" strike="noStrike" spc="-1" dirty="0">
              <a:solidFill>
                <a:srgbClr val="0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501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80920" y="663120"/>
            <a:ext cx="7325640" cy="705240"/>
          </a:xfrm>
          <a:prstGeom prst="rect">
            <a:avLst/>
          </a:prstGeom>
          <a:ln w="0">
            <a:noFill/>
          </a:ln>
        </p:spPr>
      </p:pic>
      <p:sp>
        <p:nvSpPr>
          <p:cNvPr id="512" name="CustomShape 15"/>
          <p:cNvSpPr/>
          <p:nvPr/>
        </p:nvSpPr>
        <p:spPr>
          <a:xfrm>
            <a:off x="6718433" y="2186624"/>
            <a:ext cx="1490760" cy="196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200" b="1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2022</a:t>
            </a:r>
            <a:r>
              <a:rPr lang="ru-RU" sz="1200" b="1" strike="noStrike" spc="-7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200" b="1" strike="noStrike" spc="-26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г</a:t>
            </a:r>
            <a:r>
              <a:rPr lang="ru-RU" sz="1200" b="1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о</a:t>
            </a:r>
            <a:r>
              <a:rPr lang="ru-RU" sz="1200" b="1" strike="noStrike" spc="-12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д</a:t>
            </a:r>
            <a:r>
              <a:rPr lang="ru-RU" sz="1200" b="1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, мл</a:t>
            </a:r>
            <a:r>
              <a:rPr lang="ru-RU" sz="1200" b="1" strike="noStrike" spc="-2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н</a:t>
            </a:r>
            <a:r>
              <a:rPr lang="ru-RU" sz="1200" b="1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. рубл</a:t>
            </a:r>
            <a:r>
              <a:rPr lang="ru-RU" sz="1200" b="1" strike="noStrike" spc="-12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е</a:t>
            </a:r>
            <a:r>
              <a:rPr lang="ru-RU" sz="1200" b="1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й</a:t>
            </a:r>
            <a:endParaRPr lang="ru-RU" sz="1200" b="0" strike="noStrike" spc="-1" dirty="0">
              <a:latin typeface="Arial" panose="020B0604020202020204"/>
            </a:endParaRPr>
          </a:p>
        </p:txBody>
      </p:sp>
      <p:sp>
        <p:nvSpPr>
          <p:cNvPr id="514" name="CustomShape 17"/>
          <p:cNvSpPr/>
          <p:nvPr/>
        </p:nvSpPr>
        <p:spPr>
          <a:xfrm>
            <a:off x="1476360" y="6021360"/>
            <a:ext cx="2447640" cy="267480"/>
          </a:xfrm>
          <a:prstGeom prst="rect">
            <a:avLst/>
          </a:prstGeom>
          <a:solidFill>
            <a:srgbClr val="4F81BC"/>
          </a:solidFill>
          <a:ln w="15875">
            <a:solidFill>
              <a:srgbClr val="2541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84600" rIns="0" bIns="0">
            <a:spAutoFit/>
          </a:bodyPr>
          <a:lstStyle/>
          <a:p>
            <a:pPr marL="101600">
              <a:lnSpc>
                <a:spcPct val="100000"/>
              </a:lnSpc>
              <a:spcBef>
                <a:spcPts val="665"/>
              </a:spcBef>
            </a:pPr>
            <a:r>
              <a:rPr lang="ru-RU" sz="1200" b="0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2022</a:t>
            </a:r>
            <a:r>
              <a:rPr lang="ru-RU" sz="1200" b="0" strike="noStrike" spc="-12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</a:t>
            </a:r>
            <a:r>
              <a:rPr lang="ru-RU" sz="1200" b="0" strike="noStrike" spc="-12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(план)</a:t>
            </a:r>
            <a:r>
              <a:rPr lang="ru-RU" sz="1200" b="0" strike="noStrike" spc="-26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</a:t>
            </a:r>
            <a:r>
              <a:rPr lang="ru-RU" sz="1200" b="0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3,5 </a:t>
            </a:r>
            <a:r>
              <a:rPr lang="ru-RU" sz="1200" b="0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млн.</a:t>
            </a:r>
            <a:r>
              <a:rPr lang="ru-RU" sz="1200" b="0" strike="noStrike" spc="-12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рублей</a:t>
            </a:r>
            <a:endParaRPr lang="ru-RU" sz="12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515" name="CustomShape 18"/>
          <p:cNvSpPr/>
          <p:nvPr/>
        </p:nvSpPr>
        <p:spPr>
          <a:xfrm>
            <a:off x="5219640" y="6021360"/>
            <a:ext cx="2447640" cy="267480"/>
          </a:xfrm>
          <a:prstGeom prst="rect">
            <a:avLst/>
          </a:prstGeom>
          <a:solidFill>
            <a:srgbClr val="4F81BC"/>
          </a:solidFill>
          <a:ln w="15875">
            <a:solidFill>
              <a:srgbClr val="2541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84600" rIns="0" bIns="0">
            <a:spAutoFit/>
          </a:bodyPr>
          <a:lstStyle/>
          <a:p>
            <a:pPr marL="101600">
              <a:lnSpc>
                <a:spcPct val="100000"/>
              </a:lnSpc>
              <a:spcBef>
                <a:spcPts val="665"/>
              </a:spcBef>
            </a:pPr>
            <a:r>
              <a:rPr lang="ru-RU" sz="1200" b="0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2022</a:t>
            </a:r>
            <a:r>
              <a:rPr lang="ru-RU" sz="1200" b="0" strike="noStrike" spc="-12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</a:t>
            </a:r>
            <a:r>
              <a:rPr lang="ru-RU" sz="1200" b="0" strike="noStrike" spc="-12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(факт)</a:t>
            </a:r>
            <a:r>
              <a:rPr lang="ru-RU" sz="1200" b="0" strike="noStrike" spc="-12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</a:t>
            </a:r>
            <a:r>
              <a:rPr lang="ru-RU" sz="1200" b="0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3</a:t>
            </a:r>
            <a:r>
              <a:rPr lang="ru-RU" sz="1200" b="0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,2</a:t>
            </a:r>
            <a:r>
              <a:rPr lang="ru-RU" sz="1200" b="0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млн.</a:t>
            </a:r>
            <a:r>
              <a:rPr lang="ru-RU" sz="1200" b="0" strike="noStrike" spc="-12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рублей</a:t>
            </a:r>
            <a:endParaRPr lang="ru-RU" sz="12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28600" y="2564904"/>
          <a:ext cx="8695800" cy="2896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6" name="Group 1"/>
          <p:cNvGrpSpPr/>
          <p:nvPr/>
        </p:nvGrpSpPr>
        <p:grpSpPr>
          <a:xfrm>
            <a:off x="210960" y="929520"/>
            <a:ext cx="8723160" cy="5759640"/>
            <a:chOff x="210960" y="929520"/>
            <a:chExt cx="8723160" cy="5759640"/>
          </a:xfrm>
        </p:grpSpPr>
        <p:sp>
          <p:nvSpPr>
            <p:cNvPr id="517" name="CustomShape 2"/>
            <p:cNvSpPr/>
            <p:nvPr/>
          </p:nvSpPr>
          <p:spPr>
            <a:xfrm>
              <a:off x="210960" y="1679400"/>
              <a:ext cx="8723160" cy="1329840"/>
            </a:xfrm>
            <a:custGeom>
              <a:avLst/>
              <a:gdLst/>
              <a:ahLst/>
              <a:cxnLst/>
              <a:rect l="l" t="t" r="r" b="b"/>
              <a:pathLst>
                <a:path w="8723630" h="1330325">
                  <a:moveTo>
                    <a:pt x="1556067" y="0"/>
                  </a:moveTo>
                  <a:lnTo>
                    <a:pt x="1402778" y="0"/>
                  </a:lnTo>
                  <a:lnTo>
                    <a:pt x="1257998" y="4445"/>
                  </a:lnTo>
                  <a:lnTo>
                    <a:pt x="1121854" y="11175"/>
                  </a:lnTo>
                  <a:lnTo>
                    <a:pt x="994092" y="22351"/>
                  </a:lnTo>
                  <a:lnTo>
                    <a:pt x="874890" y="33527"/>
                  </a:lnTo>
                  <a:lnTo>
                    <a:pt x="762063" y="49149"/>
                  </a:lnTo>
                  <a:lnTo>
                    <a:pt x="659891" y="64770"/>
                  </a:lnTo>
                  <a:lnTo>
                    <a:pt x="564095" y="82550"/>
                  </a:lnTo>
                  <a:lnTo>
                    <a:pt x="478955" y="102615"/>
                  </a:lnTo>
                  <a:lnTo>
                    <a:pt x="398068" y="120523"/>
                  </a:lnTo>
                  <a:lnTo>
                    <a:pt x="327812" y="140588"/>
                  </a:lnTo>
                  <a:lnTo>
                    <a:pt x="206476" y="178562"/>
                  </a:lnTo>
                  <a:lnTo>
                    <a:pt x="157518" y="196469"/>
                  </a:lnTo>
                  <a:lnTo>
                    <a:pt x="51092" y="241046"/>
                  </a:lnTo>
                  <a:lnTo>
                    <a:pt x="0" y="267842"/>
                  </a:lnTo>
                  <a:lnTo>
                    <a:pt x="0" y="1330325"/>
                  </a:lnTo>
                  <a:lnTo>
                    <a:pt x="8718994" y="1330325"/>
                  </a:lnTo>
                  <a:lnTo>
                    <a:pt x="8723312" y="1323594"/>
                  </a:lnTo>
                  <a:lnTo>
                    <a:pt x="8723312" y="569213"/>
                  </a:lnTo>
                  <a:lnTo>
                    <a:pt x="8718994" y="571373"/>
                  </a:lnTo>
                  <a:lnTo>
                    <a:pt x="8638222" y="604901"/>
                  </a:lnTo>
                  <a:lnTo>
                    <a:pt x="8557323" y="636142"/>
                  </a:lnTo>
                  <a:lnTo>
                    <a:pt x="8472106" y="665099"/>
                  </a:lnTo>
                  <a:lnTo>
                    <a:pt x="8384857" y="691896"/>
                  </a:lnTo>
                  <a:lnTo>
                    <a:pt x="8295449" y="718692"/>
                  </a:lnTo>
                  <a:lnTo>
                    <a:pt x="8201850" y="743330"/>
                  </a:lnTo>
                  <a:lnTo>
                    <a:pt x="8105965" y="763397"/>
                  </a:lnTo>
                  <a:lnTo>
                    <a:pt x="8005889" y="783463"/>
                  </a:lnTo>
                  <a:lnTo>
                    <a:pt x="7901622" y="801370"/>
                  </a:lnTo>
                  <a:lnTo>
                    <a:pt x="7793037" y="814704"/>
                  </a:lnTo>
                  <a:lnTo>
                    <a:pt x="7680261" y="828166"/>
                  </a:lnTo>
                  <a:lnTo>
                    <a:pt x="7563167" y="837057"/>
                  </a:lnTo>
                  <a:lnTo>
                    <a:pt x="7441882" y="845947"/>
                  </a:lnTo>
                  <a:lnTo>
                    <a:pt x="7314120" y="850391"/>
                  </a:lnTo>
                  <a:lnTo>
                    <a:pt x="7182167" y="850391"/>
                  </a:lnTo>
                  <a:lnTo>
                    <a:pt x="7043737" y="848233"/>
                  </a:lnTo>
                  <a:lnTo>
                    <a:pt x="6899084" y="843788"/>
                  </a:lnTo>
                  <a:lnTo>
                    <a:pt x="6749986" y="837057"/>
                  </a:lnTo>
                  <a:lnTo>
                    <a:pt x="6594665" y="825880"/>
                  </a:lnTo>
                  <a:lnTo>
                    <a:pt x="6430708" y="810260"/>
                  </a:lnTo>
                  <a:lnTo>
                    <a:pt x="6260401" y="792352"/>
                  </a:lnTo>
                  <a:lnTo>
                    <a:pt x="6083744" y="770127"/>
                  </a:lnTo>
                  <a:lnTo>
                    <a:pt x="5900737" y="745489"/>
                  </a:lnTo>
                  <a:lnTo>
                    <a:pt x="5709094" y="716534"/>
                  </a:lnTo>
                  <a:lnTo>
                    <a:pt x="5509069" y="683005"/>
                  </a:lnTo>
                  <a:lnTo>
                    <a:pt x="5302567" y="645033"/>
                  </a:lnTo>
                  <a:lnTo>
                    <a:pt x="5085397" y="602614"/>
                  </a:lnTo>
                  <a:lnTo>
                    <a:pt x="4861877" y="558038"/>
                  </a:lnTo>
                  <a:lnTo>
                    <a:pt x="4627689" y="506729"/>
                  </a:lnTo>
                  <a:lnTo>
                    <a:pt x="4387151" y="453136"/>
                  </a:lnTo>
                  <a:lnTo>
                    <a:pt x="4136072" y="395097"/>
                  </a:lnTo>
                  <a:lnTo>
                    <a:pt x="3874198" y="330326"/>
                  </a:lnTo>
                  <a:lnTo>
                    <a:pt x="3614483" y="267842"/>
                  </a:lnTo>
                  <a:lnTo>
                    <a:pt x="3363277" y="214249"/>
                  </a:lnTo>
                  <a:lnTo>
                    <a:pt x="3122739" y="165226"/>
                  </a:lnTo>
                  <a:lnTo>
                    <a:pt x="2892869" y="124967"/>
                  </a:lnTo>
                  <a:lnTo>
                    <a:pt x="2673667" y="91566"/>
                  </a:lnTo>
                  <a:lnTo>
                    <a:pt x="2462847" y="62484"/>
                  </a:lnTo>
                  <a:lnTo>
                    <a:pt x="2262822" y="40132"/>
                  </a:lnTo>
                  <a:lnTo>
                    <a:pt x="2073338" y="22351"/>
                  </a:lnTo>
                  <a:lnTo>
                    <a:pt x="1890204" y="11175"/>
                  </a:lnTo>
                  <a:lnTo>
                    <a:pt x="1720024" y="2286"/>
                  </a:lnTo>
                  <a:lnTo>
                    <a:pt x="155606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518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2920" y="2492280"/>
              <a:ext cx="7200720" cy="4196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19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23720" y="929520"/>
              <a:ext cx="1973160" cy="8377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520" name="TextShape 3"/>
          <p:cNvSpPr txBox="1"/>
          <p:nvPr/>
        </p:nvSpPr>
        <p:spPr>
          <a:xfrm>
            <a:off x="2701440" y="362520"/>
            <a:ext cx="3741840" cy="40788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b="1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Жилищно-коммунальное</a:t>
            </a:r>
            <a:r>
              <a:rPr lang="ru-RU" sz="1800" b="1" strike="noStrike" spc="2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хозяйство</a:t>
            </a:r>
            <a:endParaRPr lang="ru-RU" sz="1800" b="0" strike="noStrike" spc="-1" dirty="0">
              <a:solidFill>
                <a:srgbClr val="0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522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3320" y="835200"/>
            <a:ext cx="6275520" cy="1028520"/>
          </a:xfrm>
          <a:prstGeom prst="rect">
            <a:avLst/>
          </a:prstGeom>
          <a:ln w="0">
            <a:noFill/>
          </a:ln>
        </p:spPr>
      </p:pic>
      <p:sp>
        <p:nvSpPr>
          <p:cNvPr id="523" name="CustomShape 5"/>
          <p:cNvSpPr/>
          <p:nvPr/>
        </p:nvSpPr>
        <p:spPr>
          <a:xfrm>
            <a:off x="847800" y="935640"/>
            <a:ext cx="5504400" cy="42381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>
            <a:spAutoFit/>
          </a:bodyPr>
          <a:lstStyle/>
          <a:p>
            <a:pPr algn="ctr">
              <a:lnSpc>
                <a:spcPts val="1560"/>
              </a:lnSpc>
              <a:spcBef>
                <a:spcPts val="105"/>
              </a:spcBef>
            </a:pP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Субсидия</a:t>
            </a:r>
            <a:r>
              <a:rPr lang="ru-RU" sz="1400" b="0" strike="noStrike" spc="-2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 строительство и реконструкцию систем и (или) объектов коммунальной инфраструктуры</a:t>
            </a:r>
            <a:r>
              <a:rPr lang="ru-RU" sz="1400" b="0" strike="noStrike" spc="-4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 </a:t>
            </a:r>
            <a:r>
              <a:rPr lang="ru-RU" sz="1400" b="0" strike="noStrike" spc="-46" dirty="0" err="1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</a:t>
            </a:r>
            <a:r>
              <a:rPr lang="ru-RU" sz="1400" b="0" strike="noStrike" spc="-4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-Туринское  сельское поселение</a:t>
            </a:r>
            <a:endParaRPr lang="ru-RU" sz="1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524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23720" y="2002680"/>
            <a:ext cx="1973160" cy="836280"/>
          </a:xfrm>
          <a:prstGeom prst="rect">
            <a:avLst/>
          </a:prstGeom>
          <a:ln w="0">
            <a:noFill/>
          </a:ln>
        </p:spPr>
      </p:pic>
      <p:sp>
        <p:nvSpPr>
          <p:cNvPr id="525" name="CustomShape 6"/>
          <p:cNvSpPr/>
          <p:nvPr/>
        </p:nvSpPr>
        <p:spPr>
          <a:xfrm>
            <a:off x="6971040" y="2266920"/>
            <a:ext cx="553320" cy="25858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95"/>
              </a:spcBef>
              <a:buClr>
                <a:srgbClr val="000000"/>
              </a:buClr>
              <a:buFont typeface="Symbol" panose="05050102010706020507" charset="2"/>
              <a:buChar char=""/>
              <a:tabLst>
                <a:tab pos="184785" algn="l"/>
              </a:tabLst>
            </a:pPr>
            <a:r>
              <a:rPr lang="ru-RU" sz="1600" b="0" strike="noStrike" spc="-1" dirty="0">
                <a:latin typeface="Arial" panose="020B0604020202020204"/>
              </a:rPr>
              <a:t>6,6</a:t>
            </a:r>
          </a:p>
        </p:txBody>
      </p:sp>
      <p:pic>
        <p:nvPicPr>
          <p:cNvPr id="526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63320" y="1906560"/>
            <a:ext cx="6275520" cy="1028520"/>
          </a:xfrm>
          <a:prstGeom prst="rect">
            <a:avLst/>
          </a:prstGeom>
          <a:ln w="0">
            <a:noFill/>
          </a:ln>
        </p:spPr>
      </p:pic>
      <p:sp>
        <p:nvSpPr>
          <p:cNvPr id="527" name="CustomShape 7"/>
          <p:cNvSpPr/>
          <p:nvPr/>
        </p:nvSpPr>
        <p:spPr>
          <a:xfrm>
            <a:off x="586800" y="1916640"/>
            <a:ext cx="6023160" cy="77568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4280" rIns="0" bIns="0">
            <a:spAutoFit/>
          </a:bodyPr>
          <a:lstStyle/>
          <a:p>
            <a:pPr marL="12700" indent="440690">
              <a:lnSpc>
                <a:spcPts val="1440"/>
              </a:lnSpc>
              <a:spcBef>
                <a:spcPts val="350"/>
              </a:spcBef>
              <a:tabLst>
                <a:tab pos="0" algn="l"/>
              </a:tabLst>
            </a:pPr>
            <a:r>
              <a:rPr lang="ru-RU" sz="14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Субсидия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 организацию электро-, тепло-, </a:t>
            </a:r>
            <a:r>
              <a:rPr lang="ru-RU" sz="14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газо-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 </a:t>
            </a:r>
            <a:r>
              <a:rPr lang="ru-RU" sz="14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водоснабжение,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водоотведение,</a:t>
            </a:r>
            <a:r>
              <a:rPr lang="ru-RU" sz="1400" b="0" strike="noStrike" spc="-3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снабжение</a:t>
            </a:r>
            <a:r>
              <a:rPr lang="ru-RU" sz="1400" b="0" strike="noStrike" spc="-2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населения</a:t>
            </a:r>
            <a:r>
              <a:rPr lang="ru-RU" sz="14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топливом,</a:t>
            </a:r>
            <a:r>
              <a:rPr lang="ru-RU" sz="1400" b="0" strike="noStrike" spc="-2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</a:t>
            </a:r>
            <a:r>
              <a:rPr lang="ru-RU" sz="1400" b="0" strike="noStrike" spc="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том числе</a:t>
            </a:r>
            <a:r>
              <a:rPr lang="ru-RU" sz="14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</a:t>
            </a:r>
            <a:r>
              <a:rPr lang="ru-RU" sz="14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осуществление</a:t>
            </a:r>
            <a:endParaRPr lang="ru-RU" sz="1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509270" indent="440690">
              <a:lnSpc>
                <a:spcPts val="1330"/>
              </a:lnSpc>
              <a:tabLst>
                <a:tab pos="0" algn="l"/>
              </a:tabLst>
            </a:pPr>
            <a:r>
              <a:rPr lang="ru-RU" sz="14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своевременных</a:t>
            </a:r>
            <a:r>
              <a:rPr lang="ru-RU" sz="14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расчетов</a:t>
            </a:r>
            <a:r>
              <a:rPr lang="ru-RU" sz="1400" b="0" strike="noStrike" spc="35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</a:t>
            </a:r>
            <a:r>
              <a:rPr lang="ru-RU" sz="1400" b="0" strike="noStrike" spc="18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топливно-энергетические</a:t>
            </a:r>
            <a:r>
              <a:rPr lang="ru-RU" sz="1400" b="0" strike="noStrike" spc="-2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ресурсы</a:t>
            </a:r>
            <a:r>
              <a:rPr lang="ru-RU" sz="14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</a:t>
            </a:r>
            <a:endParaRPr lang="ru-RU" sz="1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645160" indent="-538480">
              <a:lnSpc>
                <a:spcPts val="1450"/>
              </a:lnSpc>
              <a:spcBef>
                <a:spcPts val="125"/>
              </a:spcBef>
              <a:tabLst>
                <a:tab pos="0" algn="l"/>
              </a:tabLst>
            </a:pP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обязательствам</a:t>
            </a:r>
            <a:r>
              <a:rPr lang="ru-RU" sz="1400" b="0" strike="noStrike" spc="-3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органов</a:t>
            </a:r>
            <a:r>
              <a:rPr lang="ru-RU" sz="1400" b="0" strike="noStrike" spc="-5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местного</a:t>
            </a:r>
            <a:r>
              <a:rPr lang="ru-RU" sz="1400" b="0" strike="noStrike" spc="-3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самоуправления.</a:t>
            </a:r>
            <a:r>
              <a:rPr lang="ru-RU" sz="1400" b="0" strike="noStrike" spc="-4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endParaRPr lang="ru-RU" sz="1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528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723720" y="3074040"/>
            <a:ext cx="1973160" cy="837720"/>
          </a:xfrm>
          <a:prstGeom prst="rect">
            <a:avLst/>
          </a:prstGeom>
          <a:ln w="0">
            <a:noFill/>
          </a:ln>
        </p:spPr>
      </p:pic>
      <p:sp>
        <p:nvSpPr>
          <p:cNvPr id="529" name="CustomShape 8"/>
          <p:cNvSpPr/>
          <p:nvPr/>
        </p:nvSpPr>
        <p:spPr>
          <a:xfrm>
            <a:off x="6971040" y="3339360"/>
            <a:ext cx="625296" cy="25858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240" rIns="0" bIns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95"/>
              </a:spcBef>
              <a:buClr>
                <a:srgbClr val="000000"/>
              </a:buClr>
              <a:buFont typeface="Symbol" panose="05050102010706020507" charset="2"/>
              <a:buChar char=""/>
              <a:tabLst>
                <a:tab pos="184785" algn="l"/>
              </a:tabLst>
            </a:pPr>
            <a:r>
              <a:rPr lang="ru-RU" sz="1600" b="0" strike="noStrike" spc="-7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6,8</a:t>
            </a:r>
            <a:endParaRPr lang="ru-RU" sz="1600" b="0" strike="noStrike" spc="-1" dirty="0">
              <a:latin typeface="Arial" panose="020B0604020202020204"/>
            </a:endParaRPr>
          </a:p>
        </p:txBody>
      </p:sp>
      <p:pic>
        <p:nvPicPr>
          <p:cNvPr id="530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55760" y="2970360"/>
            <a:ext cx="6290640" cy="1045080"/>
          </a:xfrm>
          <a:prstGeom prst="rect">
            <a:avLst/>
          </a:prstGeom>
          <a:ln w="0">
            <a:noFill/>
          </a:ln>
        </p:spPr>
      </p:pic>
      <p:sp>
        <p:nvSpPr>
          <p:cNvPr id="531" name="CustomShape 9"/>
          <p:cNvSpPr/>
          <p:nvPr/>
        </p:nvSpPr>
        <p:spPr>
          <a:xfrm>
            <a:off x="574560" y="3265200"/>
            <a:ext cx="6052320" cy="592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4280" rIns="0" bIns="0">
            <a:spAutoFit/>
          </a:bodyPr>
          <a:lstStyle/>
          <a:p>
            <a:pPr marL="1304925" indent="-1292225">
              <a:lnSpc>
                <a:spcPts val="1440"/>
              </a:lnSpc>
              <a:spcBef>
                <a:spcPts val="350"/>
              </a:spcBef>
              <a:tabLst>
                <a:tab pos="0" algn="l"/>
              </a:tabLst>
            </a:pPr>
            <a:r>
              <a:rPr lang="ru-RU" sz="14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Реализация муниципальных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программ по </a:t>
            </a:r>
            <a:r>
              <a:rPr lang="ru-RU" sz="14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энергосбережению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</a:t>
            </a:r>
            <a:r>
              <a:rPr lang="ru-RU" sz="1400" b="0" strike="noStrike" spc="-33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7" dirty="0" err="1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</a:t>
            </a:r>
            <a:r>
              <a:rPr lang="ru-RU" sz="14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-Туринское</a:t>
            </a:r>
            <a:r>
              <a:rPr lang="ru-RU" sz="1400" b="0" strike="noStrike" spc="-4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 2,3; Усть-Ницинское-2,7; Сладковское-1,1;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Ницинское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-0,7)</a:t>
            </a:r>
            <a:endParaRPr lang="ru-RU" sz="1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533" name="CustomShape 10"/>
          <p:cNvSpPr/>
          <p:nvPr/>
        </p:nvSpPr>
        <p:spPr>
          <a:xfrm>
            <a:off x="5240880" y="4424580"/>
            <a:ext cx="3456000" cy="464936"/>
          </a:xfrm>
          <a:prstGeom prst="rect">
            <a:avLst/>
          </a:prstGeom>
          <a:solidFill>
            <a:srgbClr val="585858"/>
          </a:solidFill>
          <a:ln w="15875">
            <a:solidFill>
              <a:srgbClr val="17375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240" rIns="0" bIns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lang="ru-RU" sz="1800" b="0" strike="noStrike" spc="-1" dirty="0">
              <a:latin typeface="Arial" panose="020B0604020202020204"/>
            </a:endParaRPr>
          </a:p>
          <a:p>
            <a:pPr marL="606425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2022</a:t>
            </a:r>
            <a:r>
              <a:rPr lang="ru-RU" sz="1200" b="0" strike="noStrike" spc="-12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2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год</a:t>
            </a:r>
            <a:r>
              <a:rPr lang="ru-RU" sz="1200" b="0" strike="noStrike" spc="-12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2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(план)</a:t>
            </a:r>
            <a:r>
              <a:rPr lang="ru-RU" sz="1200" b="0" strike="noStrike" spc="-26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200" b="0" strike="noStrike" spc="-1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–</a:t>
            </a:r>
            <a:r>
              <a:rPr lang="ru-RU" sz="12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1</a:t>
            </a:r>
            <a:r>
              <a:rPr lang="ru-RU" sz="1200" b="0" strike="noStrike" spc="-1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3,4</a:t>
            </a:r>
            <a:r>
              <a:rPr lang="ru-RU" sz="12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200" b="0" strike="noStrike" spc="-1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млн.</a:t>
            </a:r>
            <a:r>
              <a:rPr lang="ru-RU" sz="1200" b="0" strike="noStrike" spc="-12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рублей</a:t>
            </a:r>
            <a:endParaRPr lang="ru-RU" sz="1200" b="0" strike="noStrike" spc="-1" dirty="0">
              <a:latin typeface="Arial" panose="020B0604020202020204"/>
            </a:endParaRPr>
          </a:p>
        </p:txBody>
      </p:sp>
      <p:sp>
        <p:nvSpPr>
          <p:cNvPr id="534" name="CustomShape 11"/>
          <p:cNvSpPr/>
          <p:nvPr/>
        </p:nvSpPr>
        <p:spPr>
          <a:xfrm>
            <a:off x="5240880" y="5556330"/>
            <a:ext cx="3456000" cy="466027"/>
          </a:xfrm>
          <a:prstGeom prst="rect">
            <a:avLst/>
          </a:prstGeom>
          <a:solidFill>
            <a:srgbClr val="585858"/>
          </a:solidFill>
          <a:ln w="15875">
            <a:solidFill>
              <a:srgbClr val="17375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320" rIns="0" bIns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lang="ru-RU" sz="1800" b="0" strike="noStrike" spc="-1" dirty="0">
              <a:latin typeface="Arial" panose="020B0604020202020204"/>
            </a:endParaRPr>
          </a:p>
          <a:p>
            <a:pPr marL="606425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2022</a:t>
            </a:r>
            <a:r>
              <a:rPr lang="ru-RU" sz="1200" b="0" strike="noStrike" spc="-12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2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год</a:t>
            </a:r>
            <a:r>
              <a:rPr lang="ru-RU" sz="1200" b="0" strike="noStrike" spc="-12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2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(факт)</a:t>
            </a:r>
            <a:r>
              <a:rPr lang="ru-RU" sz="1200" b="0" strike="noStrike" spc="-12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200" b="0" strike="noStrike" spc="-1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–</a:t>
            </a:r>
            <a:r>
              <a:rPr lang="ru-RU" sz="12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13,4 </a:t>
            </a:r>
            <a:r>
              <a:rPr lang="ru-RU" sz="1200" b="0" strike="noStrike" spc="-1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млн.</a:t>
            </a:r>
            <a:r>
              <a:rPr lang="ru-RU" sz="1200" b="0" strike="noStrike" spc="-12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рублей</a:t>
            </a:r>
            <a:endParaRPr lang="ru-RU" sz="1200" b="0" strike="noStrike" spc="-1" dirty="0">
              <a:latin typeface="Arial" panose="020B0604020202020204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988512" y="4146840"/>
          <a:ext cx="3549074" cy="2401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CustomShape 1"/>
          <p:cNvSpPr/>
          <p:nvPr/>
        </p:nvSpPr>
        <p:spPr>
          <a:xfrm>
            <a:off x="3966120" y="318240"/>
            <a:ext cx="1211760" cy="25858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600" b="1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Образование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536" name="CustomShape 2"/>
          <p:cNvSpPr/>
          <p:nvPr/>
        </p:nvSpPr>
        <p:spPr>
          <a:xfrm>
            <a:off x="539640" y="1628640"/>
            <a:ext cx="2303280" cy="1495867"/>
          </a:xfrm>
          <a:prstGeom prst="rect">
            <a:avLst/>
          </a:prstGeom>
          <a:solidFill>
            <a:srgbClr val="4F81BC"/>
          </a:solidFill>
          <a:ln w="15875">
            <a:solidFill>
              <a:srgbClr val="2541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8360" rIns="0" bIns="0">
            <a:spAutoFit/>
          </a:bodyPr>
          <a:lstStyle/>
          <a:p>
            <a:pPr marL="584200" indent="-385445">
              <a:lnSpc>
                <a:spcPct val="100000"/>
              </a:lnSpc>
              <a:spcBef>
                <a:spcPts val="145"/>
              </a:spcBef>
              <a:tabLst>
                <a:tab pos="0" algn="l"/>
              </a:tabLst>
            </a:pPr>
            <a:r>
              <a:rPr lang="ru-RU" sz="1600" b="0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Доля детей в возрасте </a:t>
            </a:r>
            <a:r>
              <a:rPr lang="ru-RU" sz="1600" b="0" strike="noStrike" spc="-386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от 1 до 6 лет </a:t>
            </a:r>
            <a:r>
              <a:rPr lang="ru-RU" sz="1600" b="0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получивших,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402590" indent="190500">
              <a:lnSpc>
                <a:spcPct val="100000"/>
              </a:lnSpc>
              <a:tabLst>
                <a:tab pos="0" algn="l"/>
              </a:tabLst>
            </a:pPr>
            <a:r>
              <a:rPr lang="ru-RU" sz="1600" b="0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дошкольную </a:t>
            </a:r>
            <a:r>
              <a:rPr lang="ru-RU" sz="1600" b="0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</a:t>
            </a:r>
            <a:r>
              <a:rPr lang="ru-RU" sz="1600" b="0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</a:t>
            </a:r>
            <a:r>
              <a:rPr lang="ru-RU" sz="1600" b="0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азо</a:t>
            </a:r>
            <a:r>
              <a:rPr lang="ru-RU" sz="1600" b="0" strike="noStrike" spc="-12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вательн</a:t>
            </a:r>
            <a:r>
              <a:rPr lang="ru-RU" sz="1600" b="0" strike="noStrike" spc="-15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</a:t>
            </a:r>
            <a:r>
              <a:rPr lang="ru-RU" sz="1600" b="0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ю  </a:t>
            </a:r>
            <a:r>
              <a:rPr lang="ru-RU" sz="1600" b="0" strike="noStrike" spc="-12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услугу</a:t>
            </a:r>
            <a:r>
              <a:rPr lang="ru-RU" sz="1600" b="0" strike="noStrike" spc="24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72,8</a:t>
            </a:r>
            <a:r>
              <a:rPr lang="ru-RU" sz="1600" b="0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%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537" name="CustomShape 3"/>
          <p:cNvSpPr/>
          <p:nvPr/>
        </p:nvSpPr>
        <p:spPr>
          <a:xfrm>
            <a:off x="3203640" y="1773360"/>
            <a:ext cx="2663640" cy="1215360"/>
          </a:xfrm>
          <a:prstGeom prst="rect">
            <a:avLst/>
          </a:prstGeom>
          <a:solidFill>
            <a:srgbClr val="4F81BC"/>
          </a:solidFill>
          <a:ln w="15875">
            <a:solidFill>
              <a:srgbClr val="2541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320" rIns="0" bIns="0">
            <a:spAutoFit/>
          </a:bodyPr>
          <a:lstStyle/>
          <a:p>
            <a:pPr marL="314960" indent="1905" algn="ctr">
              <a:lnSpc>
                <a:spcPts val="1920"/>
              </a:lnSpc>
              <a:spcBef>
                <a:spcPts val="35"/>
              </a:spcBef>
              <a:tabLst>
                <a:tab pos="0" algn="l"/>
              </a:tabLst>
            </a:pPr>
            <a:r>
              <a:rPr lang="ru-RU" sz="1600" b="0" strike="noStrike" spc="-12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Охват </a:t>
            </a:r>
            <a:r>
              <a:rPr lang="ru-RU" sz="1600" b="0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организованным </a:t>
            </a:r>
            <a:r>
              <a:rPr lang="ru-RU" sz="1600" b="0" strike="noStrike" spc="-386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горячим</a:t>
            </a:r>
            <a:r>
              <a:rPr lang="ru-RU" sz="1600" b="0" strike="noStrike" spc="-32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питанием</a:t>
            </a:r>
            <a:r>
              <a:rPr lang="ru-RU" sz="1600" b="0" strike="noStrike" spc="29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99% </a:t>
            </a:r>
            <a:r>
              <a:rPr lang="ru-RU" sz="1600" b="0" strike="noStrike" spc="-386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учащихся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ctr">
              <a:lnSpc>
                <a:spcPts val="1860"/>
              </a:lnSpc>
              <a:tabLst>
                <a:tab pos="0" algn="l"/>
              </a:tabLst>
            </a:pPr>
            <a:r>
              <a:rPr lang="ru-RU" sz="1600" b="0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общеобразовательных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905" indent="1905" algn="ctr">
              <a:lnSpc>
                <a:spcPct val="100000"/>
              </a:lnSpc>
              <a:tabLst>
                <a:tab pos="0" algn="l"/>
              </a:tabLst>
            </a:pPr>
            <a:r>
              <a:rPr lang="ru-RU" sz="1600" b="0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организаций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538" name="CustomShape 4"/>
          <p:cNvSpPr/>
          <p:nvPr/>
        </p:nvSpPr>
        <p:spPr>
          <a:xfrm>
            <a:off x="6156360" y="2060640"/>
            <a:ext cx="2519280" cy="530975"/>
          </a:xfrm>
          <a:prstGeom prst="rect">
            <a:avLst/>
          </a:prstGeom>
          <a:solidFill>
            <a:srgbClr val="4F81BC"/>
          </a:solidFill>
          <a:ln w="15875">
            <a:solidFill>
              <a:srgbClr val="2541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8160" rIns="0" bIns="0">
            <a:spAutoFit/>
          </a:bodyPr>
          <a:lstStyle/>
          <a:p>
            <a:pPr marL="946150" indent="-815340">
              <a:lnSpc>
                <a:spcPct val="100000"/>
              </a:lnSpc>
              <a:spcBef>
                <a:spcPts val="300"/>
              </a:spcBef>
              <a:tabLst>
                <a:tab pos="0" algn="l"/>
              </a:tabLst>
            </a:pPr>
            <a:r>
              <a:rPr lang="ru-RU" sz="1600" b="0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Доля</a:t>
            </a:r>
            <a:r>
              <a:rPr lang="ru-RU" sz="1600" b="0" strike="noStrike" spc="-2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молодых</a:t>
            </a:r>
            <a:r>
              <a:rPr lang="ru-RU" sz="1600" b="0" strike="noStrike" spc="-2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учителей</a:t>
            </a:r>
            <a:r>
              <a:rPr lang="ru-RU" sz="1600" b="0" strike="noStrike" spc="38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 </a:t>
            </a:r>
            <a:r>
              <a:rPr lang="ru-RU" sz="1600" b="0" strike="noStrike" spc="-386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23,9%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539" name="CustomShape 5"/>
          <p:cNvSpPr/>
          <p:nvPr/>
        </p:nvSpPr>
        <p:spPr>
          <a:xfrm>
            <a:off x="539640" y="3573360"/>
            <a:ext cx="3960720" cy="799734"/>
          </a:xfrm>
          <a:prstGeom prst="rect">
            <a:avLst/>
          </a:prstGeom>
          <a:solidFill>
            <a:srgbClr val="4F81BC"/>
          </a:solidFill>
          <a:ln w="15875">
            <a:solidFill>
              <a:srgbClr val="2541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60480" rIns="0" bIns="0">
            <a:spAutoFit/>
          </a:bodyPr>
          <a:lstStyle/>
          <a:p>
            <a:pPr marL="191135" algn="ctr">
              <a:lnSpc>
                <a:spcPct val="100000"/>
              </a:lnSpc>
              <a:spcBef>
                <a:spcPts val="475"/>
              </a:spcBef>
            </a:pPr>
            <a:r>
              <a:rPr lang="ru-RU" sz="16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Доля общеобразовательных учреждений, </a:t>
            </a:r>
            <a:r>
              <a:rPr lang="ru-RU" sz="1600" b="0" strike="noStrike" spc="-386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6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соответствующих</a:t>
            </a:r>
            <a:r>
              <a:rPr lang="ru-RU" sz="1600" b="0" strike="noStrike" spc="38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6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современным </a:t>
            </a:r>
            <a:r>
              <a:rPr lang="ru-RU" sz="1600" b="0" strike="noStrike" spc="-1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6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требованиям</a:t>
            </a:r>
            <a:r>
              <a:rPr lang="ru-RU" sz="1600" b="0" strike="noStrike" spc="12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6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обучения</a:t>
            </a:r>
            <a:r>
              <a:rPr lang="ru-RU" sz="1600" b="0" strike="noStrike" spc="24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6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– 93,3</a:t>
            </a:r>
            <a:r>
              <a:rPr lang="ru-RU" sz="1600" b="0" strike="noStrike" spc="-1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%</a:t>
            </a:r>
            <a:endParaRPr lang="ru-RU" sz="1600" b="0" strike="noStrike" spc="-1" dirty="0">
              <a:latin typeface="Arial" panose="020B0604020202020204"/>
            </a:endParaRPr>
          </a:p>
        </p:txBody>
      </p:sp>
      <p:sp>
        <p:nvSpPr>
          <p:cNvPr id="540" name="CustomShape 6"/>
          <p:cNvSpPr/>
          <p:nvPr/>
        </p:nvSpPr>
        <p:spPr>
          <a:xfrm>
            <a:off x="618480" y="5185800"/>
            <a:ext cx="6732000" cy="12434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Всего</a:t>
            </a:r>
            <a:r>
              <a:rPr lang="ru-RU" sz="1600" b="0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</a:t>
            </a:r>
            <a:r>
              <a:rPr lang="ru-RU" sz="1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 err="1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-Туринскому</a:t>
            </a:r>
            <a:r>
              <a:rPr lang="ru-RU" sz="1600" b="0" strike="noStrike" spc="2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МР: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">
              <a:lnSpc>
                <a:spcPct val="100000"/>
              </a:lnSpc>
            </a:pP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Число</a:t>
            </a:r>
            <a:r>
              <a:rPr lang="ru-RU" sz="1600" b="0" strike="noStrike" spc="2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воспитанников</a:t>
            </a:r>
            <a:r>
              <a:rPr lang="ru-RU" sz="1600" b="0" strike="noStrike" spc="43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ДДУ –</a:t>
            </a:r>
            <a:r>
              <a:rPr lang="ru-RU" sz="1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630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человек</a:t>
            </a:r>
            <a:r>
              <a:rPr lang="ru-RU" sz="16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(за</a:t>
            </a:r>
            <a:r>
              <a:rPr lang="ru-RU" sz="16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2022</a:t>
            </a: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год)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">
              <a:lnSpc>
                <a:spcPct val="100000"/>
              </a:lnSpc>
            </a:pP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Число</a:t>
            </a:r>
            <a:r>
              <a:rPr lang="ru-RU" sz="1600" b="0" strike="noStrike" spc="2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обучающихся</a:t>
            </a:r>
            <a:r>
              <a:rPr lang="ru-RU" sz="1600" b="0" strike="noStrike" spc="43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</a:t>
            </a:r>
            <a:r>
              <a:rPr lang="ru-RU" sz="1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школах</a:t>
            </a:r>
            <a:r>
              <a:rPr lang="ru-RU" sz="1600" b="0" strike="noStrike" spc="2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</a:t>
            </a:r>
            <a:r>
              <a:rPr lang="ru-RU" sz="16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1 815,</a:t>
            </a:r>
            <a:r>
              <a:rPr lang="ru-RU" sz="1600" b="0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из</a:t>
            </a:r>
            <a:r>
              <a:rPr lang="ru-RU" sz="1600" b="0" strike="noStrike" spc="2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них</a:t>
            </a:r>
            <a:r>
              <a:rPr lang="ru-RU" sz="1600" b="0" strike="noStrike" spc="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164</a:t>
            </a:r>
            <a:r>
              <a:rPr lang="ru-RU" sz="16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дошкольники</a:t>
            </a:r>
            <a:r>
              <a:rPr lang="ru-RU" sz="1600" b="0" strike="noStrike" spc="2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(за</a:t>
            </a:r>
            <a:r>
              <a:rPr lang="ru-RU" sz="1600" b="0" strike="noStrike" spc="18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2022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год)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">
              <a:lnSpc>
                <a:spcPct val="100000"/>
              </a:lnSpc>
            </a:pP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Число</a:t>
            </a:r>
            <a:r>
              <a:rPr lang="ru-RU" sz="1600" b="0" strike="noStrike" spc="2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выпускников</a:t>
            </a:r>
            <a:r>
              <a:rPr lang="ru-RU" sz="1600" b="0" strike="noStrike" spc="38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школ</a:t>
            </a:r>
            <a:r>
              <a:rPr lang="ru-RU" sz="1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</a:t>
            </a:r>
            <a:r>
              <a:rPr lang="ru-RU" sz="1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40</a:t>
            </a:r>
            <a:r>
              <a:rPr lang="ru-RU" sz="16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(11</a:t>
            </a:r>
            <a:r>
              <a:rPr lang="ru-RU" sz="1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 err="1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кл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.),</a:t>
            </a:r>
            <a:r>
              <a:rPr lang="ru-RU" sz="1600" b="0" strike="noStrike" spc="18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168</a:t>
            </a:r>
            <a:r>
              <a:rPr lang="ru-RU" sz="1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(9</a:t>
            </a:r>
            <a:r>
              <a:rPr lang="ru-RU" sz="16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 err="1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кл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.)</a:t>
            </a:r>
            <a:r>
              <a:rPr lang="ru-RU" sz="1600" b="0" strike="noStrike" spc="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(в</a:t>
            </a:r>
            <a:r>
              <a:rPr lang="ru-RU" sz="16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2022</a:t>
            </a:r>
            <a:r>
              <a:rPr lang="ru-RU" sz="1600" b="0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году)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">
              <a:lnSpc>
                <a:spcPct val="100000"/>
              </a:lnSpc>
            </a:pP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Из</a:t>
            </a:r>
            <a:r>
              <a:rPr lang="ru-RU" sz="1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них</a:t>
            </a:r>
            <a:r>
              <a:rPr lang="ru-RU" sz="1600" b="0" strike="noStrike" spc="2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закончивших</a:t>
            </a:r>
            <a:r>
              <a:rPr lang="ru-RU" sz="1600" b="0" strike="noStrike" spc="43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школу</a:t>
            </a:r>
            <a:r>
              <a:rPr lang="ru-RU" sz="16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 </a:t>
            </a: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отличием</a:t>
            </a:r>
            <a:r>
              <a:rPr lang="ru-RU" sz="1600" b="0" strike="noStrike" spc="43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</a:t>
            </a:r>
            <a:r>
              <a:rPr lang="ru-RU" sz="1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7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человек</a:t>
            </a:r>
            <a:r>
              <a:rPr lang="ru-RU" sz="16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</a:t>
            </a:r>
            <a:r>
              <a:rPr lang="ru-RU" sz="1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9</a:t>
            </a:r>
            <a:r>
              <a:rPr lang="ru-RU" sz="1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 err="1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кл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), 1 человека (11кл)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541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16720" y="3287880"/>
            <a:ext cx="3065040" cy="2298240"/>
          </a:xfrm>
          <a:prstGeom prst="rect">
            <a:avLst/>
          </a:prstGeom>
          <a:ln w="0">
            <a:noFill/>
          </a:ln>
        </p:spPr>
      </p:pic>
      <p:sp>
        <p:nvSpPr>
          <p:cNvPr id="542" name="CustomShape 7"/>
          <p:cNvSpPr/>
          <p:nvPr/>
        </p:nvSpPr>
        <p:spPr>
          <a:xfrm>
            <a:off x="3505320" y="685800"/>
            <a:ext cx="2133360" cy="25858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Достигнуто в 2022 году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4471" y="2478087"/>
            <a:ext cx="2738628" cy="618744"/>
          </a:xfrm>
          <a:prstGeom prst="rect">
            <a:avLst/>
          </a:prstGeom>
        </p:spPr>
      </p:pic>
      <p:sp>
        <p:nvSpPr>
          <p:cNvPr id="5" name="object 3"/>
          <p:cNvSpPr txBox="1"/>
          <p:nvPr/>
        </p:nvSpPr>
        <p:spPr>
          <a:xfrm>
            <a:off x="2843022" y="476250"/>
            <a:ext cx="34569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Расходы</a:t>
            </a:r>
            <a:r>
              <a:rPr sz="1800" b="1" spc="-3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800" b="1" spc="-1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бюджета</a:t>
            </a:r>
            <a:r>
              <a:rPr sz="1800" b="1" spc="-4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800" b="1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</a:t>
            </a:r>
            <a:r>
              <a:rPr sz="1800" b="1" spc="-2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800" b="1" spc="-1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образование</a:t>
            </a:r>
            <a:endParaRPr sz="18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6" name="object 4"/>
          <p:cNvSpPr txBox="1"/>
          <p:nvPr/>
        </p:nvSpPr>
        <p:spPr>
          <a:xfrm>
            <a:off x="1880488" y="2539428"/>
            <a:ext cx="2138045" cy="374461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0" marR="5080" indent="-114300">
              <a:lnSpc>
                <a:spcPts val="1340"/>
              </a:lnSpc>
              <a:spcBef>
                <a:spcPts val="320"/>
              </a:spcBef>
              <a:buChar char="•"/>
              <a:tabLst>
                <a:tab pos="127000" algn="l"/>
              </a:tabLst>
            </a:pPr>
            <a:r>
              <a:rPr lang="ru-RU" sz="1300" spc="-5" dirty="0">
                <a:latin typeface="Times New Roman" panose="02020603050405020304"/>
                <a:cs typeface="Times New Roman" panose="02020603050405020304"/>
              </a:rPr>
              <a:t>118</a:t>
            </a:r>
            <a:r>
              <a:rPr sz="1300" spc="-5" dirty="0">
                <a:latin typeface="Times New Roman" panose="02020603050405020304"/>
                <a:cs typeface="Times New Roman" panose="02020603050405020304"/>
              </a:rPr>
              <a:t>,</a:t>
            </a:r>
            <a:r>
              <a:rPr lang="ru-RU" sz="1300" spc="-5" dirty="0">
                <a:latin typeface="Times New Roman" panose="02020603050405020304"/>
                <a:cs typeface="Times New Roman" panose="02020603050405020304"/>
              </a:rPr>
              <a:t>4</a:t>
            </a:r>
            <a:r>
              <a:rPr sz="1300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300" spc="-5" dirty="0">
                <a:latin typeface="Times New Roman" panose="02020603050405020304"/>
                <a:cs typeface="Times New Roman" panose="02020603050405020304"/>
              </a:rPr>
              <a:t>млн.</a:t>
            </a:r>
            <a:r>
              <a:rPr sz="1300" spc="-15" dirty="0">
                <a:latin typeface="Times New Roman" panose="02020603050405020304"/>
                <a:cs typeface="Times New Roman" panose="02020603050405020304"/>
              </a:rPr>
              <a:t> руб.</a:t>
            </a:r>
            <a:r>
              <a:rPr sz="1300" spc="4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300" spc="-5" dirty="0">
                <a:latin typeface="Times New Roman" panose="02020603050405020304"/>
                <a:cs typeface="Times New Roman" panose="02020603050405020304"/>
              </a:rPr>
              <a:t>–</a:t>
            </a:r>
            <a:r>
              <a:rPr sz="1300" spc="-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300" spc="-5" dirty="0">
                <a:latin typeface="Times New Roman" panose="02020603050405020304"/>
                <a:cs typeface="Times New Roman" panose="02020603050405020304"/>
              </a:rPr>
              <a:t>дошкольное </a:t>
            </a:r>
            <a:r>
              <a:rPr sz="1300" spc="-3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300" spc="-5" dirty="0">
                <a:latin typeface="Times New Roman" panose="02020603050405020304"/>
                <a:cs typeface="Times New Roman" panose="02020603050405020304"/>
              </a:rPr>
              <a:t>образование</a:t>
            </a:r>
            <a:endParaRPr sz="1300" dirty="0"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7" name="object 5"/>
          <p:cNvGrpSpPr/>
          <p:nvPr/>
        </p:nvGrpSpPr>
        <p:grpSpPr>
          <a:xfrm>
            <a:off x="381000" y="2438400"/>
            <a:ext cx="4093210" cy="1270000"/>
            <a:chOff x="387604" y="2918396"/>
            <a:chExt cx="4093210" cy="1270000"/>
          </a:xfrm>
        </p:grpSpPr>
        <p:sp>
          <p:nvSpPr>
            <p:cNvPr id="8" name="object 6"/>
            <p:cNvSpPr/>
            <p:nvPr/>
          </p:nvSpPr>
          <p:spPr>
            <a:xfrm>
              <a:off x="395541" y="2926333"/>
              <a:ext cx="1454785" cy="610235"/>
            </a:xfrm>
            <a:custGeom>
              <a:avLst/>
              <a:gdLst/>
              <a:ahLst/>
              <a:cxnLst/>
              <a:rect l="l" t="t" r="r" b="b"/>
              <a:pathLst>
                <a:path w="1454785" h="610235">
                  <a:moveTo>
                    <a:pt x="1352867" y="0"/>
                  </a:moveTo>
                  <a:lnTo>
                    <a:pt x="101625" y="0"/>
                  </a:lnTo>
                  <a:lnTo>
                    <a:pt x="62064" y="7981"/>
                  </a:lnTo>
                  <a:lnTo>
                    <a:pt x="29762" y="29749"/>
                  </a:lnTo>
                  <a:lnTo>
                    <a:pt x="7985" y="62043"/>
                  </a:lnTo>
                  <a:lnTo>
                    <a:pt x="0" y="101600"/>
                  </a:lnTo>
                  <a:lnTo>
                    <a:pt x="0" y="508126"/>
                  </a:lnTo>
                  <a:lnTo>
                    <a:pt x="7985" y="547683"/>
                  </a:lnTo>
                  <a:lnTo>
                    <a:pt x="29762" y="579977"/>
                  </a:lnTo>
                  <a:lnTo>
                    <a:pt x="62064" y="601745"/>
                  </a:lnTo>
                  <a:lnTo>
                    <a:pt x="101625" y="609726"/>
                  </a:lnTo>
                  <a:lnTo>
                    <a:pt x="1352867" y="609726"/>
                  </a:lnTo>
                  <a:lnTo>
                    <a:pt x="1392424" y="601745"/>
                  </a:lnTo>
                  <a:lnTo>
                    <a:pt x="1424717" y="579977"/>
                  </a:lnTo>
                  <a:lnTo>
                    <a:pt x="1446486" y="547683"/>
                  </a:lnTo>
                  <a:lnTo>
                    <a:pt x="1454467" y="508126"/>
                  </a:lnTo>
                  <a:lnTo>
                    <a:pt x="1454467" y="101600"/>
                  </a:lnTo>
                  <a:lnTo>
                    <a:pt x="1446486" y="62043"/>
                  </a:lnTo>
                  <a:lnTo>
                    <a:pt x="1424717" y="29749"/>
                  </a:lnTo>
                  <a:lnTo>
                    <a:pt x="1392424" y="7981"/>
                  </a:lnTo>
                  <a:lnTo>
                    <a:pt x="135286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7"/>
            <p:cNvSpPr/>
            <p:nvPr/>
          </p:nvSpPr>
          <p:spPr>
            <a:xfrm>
              <a:off x="395541" y="2926333"/>
              <a:ext cx="1454785" cy="610235"/>
            </a:xfrm>
            <a:custGeom>
              <a:avLst/>
              <a:gdLst/>
              <a:ahLst/>
              <a:cxnLst/>
              <a:rect l="l" t="t" r="r" b="b"/>
              <a:pathLst>
                <a:path w="1454785" h="610235">
                  <a:moveTo>
                    <a:pt x="0" y="101600"/>
                  </a:moveTo>
                  <a:lnTo>
                    <a:pt x="7985" y="62043"/>
                  </a:lnTo>
                  <a:lnTo>
                    <a:pt x="29762" y="29749"/>
                  </a:lnTo>
                  <a:lnTo>
                    <a:pt x="62064" y="7981"/>
                  </a:lnTo>
                  <a:lnTo>
                    <a:pt x="101625" y="0"/>
                  </a:lnTo>
                  <a:lnTo>
                    <a:pt x="1352867" y="0"/>
                  </a:lnTo>
                  <a:lnTo>
                    <a:pt x="1392424" y="7981"/>
                  </a:lnTo>
                  <a:lnTo>
                    <a:pt x="1424717" y="29749"/>
                  </a:lnTo>
                  <a:lnTo>
                    <a:pt x="1446486" y="62043"/>
                  </a:lnTo>
                  <a:lnTo>
                    <a:pt x="1454467" y="101600"/>
                  </a:lnTo>
                  <a:lnTo>
                    <a:pt x="1454467" y="508126"/>
                  </a:lnTo>
                  <a:lnTo>
                    <a:pt x="1446486" y="547683"/>
                  </a:lnTo>
                  <a:lnTo>
                    <a:pt x="1424717" y="579977"/>
                  </a:lnTo>
                  <a:lnTo>
                    <a:pt x="1392424" y="601745"/>
                  </a:lnTo>
                  <a:lnTo>
                    <a:pt x="1352867" y="609726"/>
                  </a:lnTo>
                  <a:lnTo>
                    <a:pt x="101625" y="609726"/>
                  </a:lnTo>
                  <a:lnTo>
                    <a:pt x="62064" y="601745"/>
                  </a:lnTo>
                  <a:lnTo>
                    <a:pt x="29762" y="579977"/>
                  </a:lnTo>
                  <a:lnTo>
                    <a:pt x="7985" y="547683"/>
                  </a:lnTo>
                  <a:lnTo>
                    <a:pt x="0" y="508126"/>
                  </a:lnTo>
                  <a:lnTo>
                    <a:pt x="0" y="101600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17639" y="3617202"/>
              <a:ext cx="2662555" cy="571148"/>
            </a:xfrm>
            <a:prstGeom prst="rect">
              <a:avLst/>
            </a:prstGeom>
          </p:spPr>
        </p:pic>
      </p:grpSp>
      <p:sp>
        <p:nvSpPr>
          <p:cNvPr id="11" name="object 9"/>
          <p:cNvSpPr txBox="1"/>
          <p:nvPr/>
        </p:nvSpPr>
        <p:spPr>
          <a:xfrm>
            <a:off x="1880488" y="3179889"/>
            <a:ext cx="1804670" cy="375103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0" marR="5080" indent="-114300">
              <a:lnSpc>
                <a:spcPts val="1340"/>
              </a:lnSpc>
              <a:spcBef>
                <a:spcPts val="325"/>
              </a:spcBef>
              <a:buChar char="•"/>
              <a:tabLst>
                <a:tab pos="127000" algn="l"/>
              </a:tabLst>
            </a:pPr>
            <a:r>
              <a:rPr lang="ru-RU" sz="1300" spc="-10" dirty="0">
                <a:latin typeface="Times New Roman" panose="02020603050405020304"/>
                <a:cs typeface="Times New Roman" panose="02020603050405020304"/>
              </a:rPr>
              <a:t>346,0</a:t>
            </a:r>
            <a:r>
              <a:rPr sz="1300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300" spc="-5" dirty="0">
                <a:latin typeface="Times New Roman" panose="02020603050405020304"/>
                <a:cs typeface="Times New Roman" panose="02020603050405020304"/>
              </a:rPr>
              <a:t>млн. </a:t>
            </a:r>
            <a:r>
              <a:rPr sz="1300" spc="-15" dirty="0">
                <a:latin typeface="Times New Roman" panose="02020603050405020304"/>
                <a:cs typeface="Times New Roman" panose="02020603050405020304"/>
              </a:rPr>
              <a:t>руб.</a:t>
            </a:r>
            <a:r>
              <a:rPr sz="1300" spc="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300" spc="-5" dirty="0">
                <a:latin typeface="Times New Roman" panose="02020603050405020304"/>
                <a:cs typeface="Times New Roman" panose="02020603050405020304"/>
              </a:rPr>
              <a:t>–</a:t>
            </a:r>
            <a:r>
              <a:rPr sz="1300" spc="-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300" spc="-5" dirty="0">
                <a:latin typeface="Times New Roman" panose="02020603050405020304"/>
                <a:cs typeface="Times New Roman" panose="02020603050405020304"/>
              </a:rPr>
              <a:t>общее </a:t>
            </a:r>
            <a:r>
              <a:rPr sz="1300" spc="-3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300" spc="-5" dirty="0">
                <a:latin typeface="Times New Roman" panose="02020603050405020304"/>
                <a:cs typeface="Times New Roman" panose="02020603050405020304"/>
              </a:rPr>
              <a:t>образование</a:t>
            </a:r>
            <a:endParaRPr sz="1300" dirty="0"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12" name="object 10"/>
          <p:cNvGrpSpPr/>
          <p:nvPr/>
        </p:nvGrpSpPr>
        <p:grpSpPr>
          <a:xfrm>
            <a:off x="381000" y="3078607"/>
            <a:ext cx="4093210" cy="1270000"/>
            <a:chOff x="387604" y="3558603"/>
            <a:chExt cx="4093210" cy="1270000"/>
          </a:xfrm>
        </p:grpSpPr>
        <p:sp>
          <p:nvSpPr>
            <p:cNvPr id="13" name="object 11"/>
            <p:cNvSpPr/>
            <p:nvPr/>
          </p:nvSpPr>
          <p:spPr>
            <a:xfrm>
              <a:off x="395541" y="3566540"/>
              <a:ext cx="1454785" cy="610235"/>
            </a:xfrm>
            <a:custGeom>
              <a:avLst/>
              <a:gdLst/>
              <a:ahLst/>
              <a:cxnLst/>
              <a:rect l="l" t="t" r="r" b="b"/>
              <a:pathLst>
                <a:path w="1454785" h="610235">
                  <a:moveTo>
                    <a:pt x="1352867" y="0"/>
                  </a:moveTo>
                  <a:lnTo>
                    <a:pt x="101625" y="0"/>
                  </a:lnTo>
                  <a:lnTo>
                    <a:pt x="62064" y="8000"/>
                  </a:lnTo>
                  <a:lnTo>
                    <a:pt x="29762" y="29813"/>
                  </a:lnTo>
                  <a:lnTo>
                    <a:pt x="7985" y="62150"/>
                  </a:lnTo>
                  <a:lnTo>
                    <a:pt x="0" y="101727"/>
                  </a:lnTo>
                  <a:lnTo>
                    <a:pt x="0" y="508127"/>
                  </a:lnTo>
                  <a:lnTo>
                    <a:pt x="7985" y="547703"/>
                  </a:lnTo>
                  <a:lnTo>
                    <a:pt x="29762" y="580040"/>
                  </a:lnTo>
                  <a:lnTo>
                    <a:pt x="62064" y="601853"/>
                  </a:lnTo>
                  <a:lnTo>
                    <a:pt x="101625" y="609854"/>
                  </a:lnTo>
                  <a:lnTo>
                    <a:pt x="1352867" y="609854"/>
                  </a:lnTo>
                  <a:lnTo>
                    <a:pt x="1392424" y="601852"/>
                  </a:lnTo>
                  <a:lnTo>
                    <a:pt x="1424717" y="580040"/>
                  </a:lnTo>
                  <a:lnTo>
                    <a:pt x="1446486" y="547703"/>
                  </a:lnTo>
                  <a:lnTo>
                    <a:pt x="1454467" y="508127"/>
                  </a:lnTo>
                  <a:lnTo>
                    <a:pt x="1454467" y="101727"/>
                  </a:lnTo>
                  <a:lnTo>
                    <a:pt x="1446486" y="62150"/>
                  </a:lnTo>
                  <a:lnTo>
                    <a:pt x="1424717" y="29813"/>
                  </a:lnTo>
                  <a:lnTo>
                    <a:pt x="1392424" y="8000"/>
                  </a:lnTo>
                  <a:lnTo>
                    <a:pt x="135286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2"/>
            <p:cNvSpPr/>
            <p:nvPr/>
          </p:nvSpPr>
          <p:spPr>
            <a:xfrm>
              <a:off x="395541" y="3566540"/>
              <a:ext cx="1454785" cy="610235"/>
            </a:xfrm>
            <a:custGeom>
              <a:avLst/>
              <a:gdLst/>
              <a:ahLst/>
              <a:cxnLst/>
              <a:rect l="l" t="t" r="r" b="b"/>
              <a:pathLst>
                <a:path w="1454785" h="610235">
                  <a:moveTo>
                    <a:pt x="0" y="101727"/>
                  </a:moveTo>
                  <a:lnTo>
                    <a:pt x="7985" y="62150"/>
                  </a:lnTo>
                  <a:lnTo>
                    <a:pt x="29762" y="29813"/>
                  </a:lnTo>
                  <a:lnTo>
                    <a:pt x="62064" y="8000"/>
                  </a:lnTo>
                  <a:lnTo>
                    <a:pt x="101625" y="0"/>
                  </a:lnTo>
                  <a:lnTo>
                    <a:pt x="1352867" y="0"/>
                  </a:lnTo>
                  <a:lnTo>
                    <a:pt x="1392424" y="8000"/>
                  </a:lnTo>
                  <a:lnTo>
                    <a:pt x="1424717" y="29813"/>
                  </a:lnTo>
                  <a:lnTo>
                    <a:pt x="1446486" y="62150"/>
                  </a:lnTo>
                  <a:lnTo>
                    <a:pt x="1454467" y="101727"/>
                  </a:lnTo>
                  <a:lnTo>
                    <a:pt x="1454467" y="508127"/>
                  </a:lnTo>
                  <a:lnTo>
                    <a:pt x="1446486" y="547703"/>
                  </a:lnTo>
                  <a:lnTo>
                    <a:pt x="1424717" y="580040"/>
                  </a:lnTo>
                  <a:lnTo>
                    <a:pt x="1392424" y="601852"/>
                  </a:lnTo>
                  <a:lnTo>
                    <a:pt x="1352867" y="609854"/>
                  </a:lnTo>
                  <a:lnTo>
                    <a:pt x="101625" y="609854"/>
                  </a:lnTo>
                  <a:lnTo>
                    <a:pt x="62064" y="601853"/>
                  </a:lnTo>
                  <a:lnTo>
                    <a:pt x="29762" y="580040"/>
                  </a:lnTo>
                  <a:lnTo>
                    <a:pt x="7985" y="547703"/>
                  </a:lnTo>
                  <a:lnTo>
                    <a:pt x="0" y="508127"/>
                  </a:lnTo>
                  <a:lnTo>
                    <a:pt x="0" y="101727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17639" y="4257282"/>
              <a:ext cx="2662555" cy="571148"/>
            </a:xfrm>
            <a:prstGeom prst="rect">
              <a:avLst/>
            </a:prstGeom>
          </p:spPr>
        </p:pic>
      </p:grpSp>
      <p:sp>
        <p:nvSpPr>
          <p:cNvPr id="16" name="object 14"/>
          <p:cNvSpPr txBox="1"/>
          <p:nvPr/>
        </p:nvSpPr>
        <p:spPr>
          <a:xfrm>
            <a:off x="1880488" y="3820224"/>
            <a:ext cx="2383790" cy="375103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0" marR="5080" indent="-114300">
              <a:lnSpc>
                <a:spcPts val="1340"/>
              </a:lnSpc>
              <a:spcBef>
                <a:spcPts val="325"/>
              </a:spcBef>
              <a:buChar char="•"/>
              <a:tabLst>
                <a:tab pos="127000" algn="l"/>
              </a:tabLst>
            </a:pPr>
            <a:r>
              <a:rPr sz="1300" spc="-5" dirty="0">
                <a:latin typeface="Times New Roman" panose="02020603050405020304"/>
                <a:cs typeface="Times New Roman" panose="02020603050405020304"/>
              </a:rPr>
              <a:t>3</a:t>
            </a:r>
            <a:r>
              <a:rPr lang="ru-RU" sz="1300" spc="-5" dirty="0">
                <a:latin typeface="Times New Roman" panose="02020603050405020304"/>
                <a:cs typeface="Times New Roman" panose="02020603050405020304"/>
              </a:rPr>
              <a:t>7</a:t>
            </a:r>
            <a:r>
              <a:rPr sz="1300" spc="-5" dirty="0">
                <a:latin typeface="Times New Roman" panose="02020603050405020304"/>
                <a:cs typeface="Times New Roman" panose="02020603050405020304"/>
              </a:rPr>
              <a:t>,</a:t>
            </a:r>
            <a:r>
              <a:rPr lang="ru-RU" sz="1300" spc="-5" dirty="0">
                <a:latin typeface="Times New Roman" panose="02020603050405020304"/>
                <a:cs typeface="Times New Roman" panose="02020603050405020304"/>
              </a:rPr>
              <a:t>7</a:t>
            </a:r>
            <a:r>
              <a:rPr sz="1300" spc="-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300" spc="-10" dirty="0">
                <a:latin typeface="Times New Roman" panose="02020603050405020304"/>
                <a:cs typeface="Times New Roman" panose="02020603050405020304"/>
              </a:rPr>
              <a:t>млн.руб.</a:t>
            </a:r>
            <a:r>
              <a:rPr sz="1300" spc="4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300" spc="-5" dirty="0">
                <a:latin typeface="Times New Roman" panose="02020603050405020304"/>
                <a:cs typeface="Times New Roman" panose="02020603050405020304"/>
              </a:rPr>
              <a:t>–</a:t>
            </a:r>
            <a:r>
              <a:rPr sz="1300" spc="-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300" spc="-5" dirty="0">
                <a:latin typeface="Times New Roman" panose="02020603050405020304"/>
                <a:cs typeface="Times New Roman" panose="02020603050405020304"/>
              </a:rPr>
              <a:t>дополнительное </a:t>
            </a:r>
            <a:r>
              <a:rPr sz="1300" spc="-3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300" spc="-5" dirty="0">
                <a:latin typeface="Times New Roman" panose="02020603050405020304"/>
                <a:cs typeface="Times New Roman" panose="02020603050405020304"/>
              </a:rPr>
              <a:t>образование</a:t>
            </a:r>
            <a:endParaRPr sz="1300" dirty="0"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17" name="object 15"/>
          <p:cNvGrpSpPr/>
          <p:nvPr/>
        </p:nvGrpSpPr>
        <p:grpSpPr>
          <a:xfrm>
            <a:off x="381000" y="3718941"/>
            <a:ext cx="4093210" cy="1270000"/>
            <a:chOff x="387604" y="4198937"/>
            <a:chExt cx="4093210" cy="1270000"/>
          </a:xfrm>
        </p:grpSpPr>
        <p:sp>
          <p:nvSpPr>
            <p:cNvPr id="18" name="object 16"/>
            <p:cNvSpPr/>
            <p:nvPr/>
          </p:nvSpPr>
          <p:spPr>
            <a:xfrm>
              <a:off x="395541" y="4206875"/>
              <a:ext cx="1454785" cy="610235"/>
            </a:xfrm>
            <a:custGeom>
              <a:avLst/>
              <a:gdLst/>
              <a:ahLst/>
              <a:cxnLst/>
              <a:rect l="l" t="t" r="r" b="b"/>
              <a:pathLst>
                <a:path w="1454785" h="610235">
                  <a:moveTo>
                    <a:pt x="1352867" y="0"/>
                  </a:moveTo>
                  <a:lnTo>
                    <a:pt x="101625" y="0"/>
                  </a:lnTo>
                  <a:lnTo>
                    <a:pt x="62064" y="7981"/>
                  </a:lnTo>
                  <a:lnTo>
                    <a:pt x="29762" y="29749"/>
                  </a:lnTo>
                  <a:lnTo>
                    <a:pt x="7985" y="62043"/>
                  </a:lnTo>
                  <a:lnTo>
                    <a:pt x="0" y="101600"/>
                  </a:lnTo>
                  <a:lnTo>
                    <a:pt x="0" y="508126"/>
                  </a:lnTo>
                  <a:lnTo>
                    <a:pt x="7985" y="547683"/>
                  </a:lnTo>
                  <a:lnTo>
                    <a:pt x="29762" y="579977"/>
                  </a:lnTo>
                  <a:lnTo>
                    <a:pt x="62064" y="601745"/>
                  </a:lnTo>
                  <a:lnTo>
                    <a:pt x="101625" y="609726"/>
                  </a:lnTo>
                  <a:lnTo>
                    <a:pt x="1352867" y="609726"/>
                  </a:lnTo>
                  <a:lnTo>
                    <a:pt x="1392424" y="601745"/>
                  </a:lnTo>
                  <a:lnTo>
                    <a:pt x="1424717" y="579977"/>
                  </a:lnTo>
                  <a:lnTo>
                    <a:pt x="1446486" y="547683"/>
                  </a:lnTo>
                  <a:lnTo>
                    <a:pt x="1454467" y="508126"/>
                  </a:lnTo>
                  <a:lnTo>
                    <a:pt x="1454467" y="101600"/>
                  </a:lnTo>
                  <a:lnTo>
                    <a:pt x="1446486" y="62043"/>
                  </a:lnTo>
                  <a:lnTo>
                    <a:pt x="1424717" y="29749"/>
                  </a:lnTo>
                  <a:lnTo>
                    <a:pt x="1392424" y="7981"/>
                  </a:lnTo>
                  <a:lnTo>
                    <a:pt x="135286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7"/>
            <p:cNvSpPr/>
            <p:nvPr/>
          </p:nvSpPr>
          <p:spPr>
            <a:xfrm>
              <a:off x="395541" y="4206875"/>
              <a:ext cx="1454785" cy="610235"/>
            </a:xfrm>
            <a:custGeom>
              <a:avLst/>
              <a:gdLst/>
              <a:ahLst/>
              <a:cxnLst/>
              <a:rect l="l" t="t" r="r" b="b"/>
              <a:pathLst>
                <a:path w="1454785" h="610235">
                  <a:moveTo>
                    <a:pt x="0" y="101600"/>
                  </a:moveTo>
                  <a:lnTo>
                    <a:pt x="7985" y="62043"/>
                  </a:lnTo>
                  <a:lnTo>
                    <a:pt x="29762" y="29749"/>
                  </a:lnTo>
                  <a:lnTo>
                    <a:pt x="62064" y="7981"/>
                  </a:lnTo>
                  <a:lnTo>
                    <a:pt x="101625" y="0"/>
                  </a:lnTo>
                  <a:lnTo>
                    <a:pt x="1352867" y="0"/>
                  </a:lnTo>
                  <a:lnTo>
                    <a:pt x="1392424" y="7981"/>
                  </a:lnTo>
                  <a:lnTo>
                    <a:pt x="1424717" y="29749"/>
                  </a:lnTo>
                  <a:lnTo>
                    <a:pt x="1446486" y="62043"/>
                  </a:lnTo>
                  <a:lnTo>
                    <a:pt x="1454467" y="101600"/>
                  </a:lnTo>
                  <a:lnTo>
                    <a:pt x="1454467" y="508126"/>
                  </a:lnTo>
                  <a:lnTo>
                    <a:pt x="1446486" y="547683"/>
                  </a:lnTo>
                  <a:lnTo>
                    <a:pt x="1424717" y="579977"/>
                  </a:lnTo>
                  <a:lnTo>
                    <a:pt x="1392424" y="601745"/>
                  </a:lnTo>
                  <a:lnTo>
                    <a:pt x="1352867" y="609726"/>
                  </a:lnTo>
                  <a:lnTo>
                    <a:pt x="101625" y="609726"/>
                  </a:lnTo>
                  <a:lnTo>
                    <a:pt x="62064" y="601745"/>
                  </a:lnTo>
                  <a:lnTo>
                    <a:pt x="29762" y="579977"/>
                  </a:lnTo>
                  <a:lnTo>
                    <a:pt x="7985" y="547683"/>
                  </a:lnTo>
                  <a:lnTo>
                    <a:pt x="0" y="508126"/>
                  </a:lnTo>
                  <a:lnTo>
                    <a:pt x="0" y="101600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17639" y="4897362"/>
              <a:ext cx="2662555" cy="571148"/>
            </a:xfrm>
            <a:prstGeom prst="rect">
              <a:avLst/>
            </a:prstGeom>
          </p:spPr>
        </p:pic>
      </p:grpSp>
      <p:sp>
        <p:nvSpPr>
          <p:cNvPr id="21" name="object 19"/>
          <p:cNvSpPr txBox="1"/>
          <p:nvPr/>
        </p:nvSpPr>
        <p:spPr>
          <a:xfrm>
            <a:off x="1880488" y="4460557"/>
            <a:ext cx="2079625" cy="375103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0" marR="5080" indent="-114300">
              <a:lnSpc>
                <a:spcPts val="1340"/>
              </a:lnSpc>
              <a:spcBef>
                <a:spcPts val="325"/>
              </a:spcBef>
              <a:buChar char="•"/>
              <a:tabLst>
                <a:tab pos="127000" algn="l"/>
              </a:tabLst>
            </a:pPr>
            <a:r>
              <a:rPr sz="1300" spc="-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sz="1300" spc="-20" dirty="0">
                <a:latin typeface="Times New Roman" panose="02020603050405020304"/>
                <a:cs typeface="Times New Roman" panose="02020603050405020304"/>
              </a:rPr>
              <a:t>8,7</a:t>
            </a:r>
            <a:r>
              <a:rPr sz="1300" spc="-10" dirty="0" err="1">
                <a:latin typeface="Times New Roman" panose="02020603050405020304"/>
                <a:cs typeface="Times New Roman" panose="02020603050405020304"/>
              </a:rPr>
              <a:t>млн.руб</a:t>
            </a:r>
            <a:r>
              <a:rPr sz="1300" spc="4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300" spc="-5" dirty="0">
                <a:latin typeface="Times New Roman" panose="02020603050405020304"/>
                <a:cs typeface="Times New Roman" panose="02020603050405020304"/>
              </a:rPr>
              <a:t>–</a:t>
            </a:r>
            <a:r>
              <a:rPr sz="1300" spc="-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sz="1300" spc="-20" dirty="0">
                <a:latin typeface="Times New Roman" panose="02020603050405020304"/>
                <a:cs typeface="Times New Roman" panose="02020603050405020304"/>
              </a:rPr>
              <a:t>молодежная политика</a:t>
            </a:r>
            <a:endParaRPr sz="1300" dirty="0"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22" name="object 20"/>
          <p:cNvGrpSpPr/>
          <p:nvPr/>
        </p:nvGrpSpPr>
        <p:grpSpPr>
          <a:xfrm>
            <a:off x="381000" y="4359148"/>
            <a:ext cx="4093210" cy="1270000"/>
            <a:chOff x="387604" y="4839144"/>
            <a:chExt cx="4093210" cy="1270000"/>
          </a:xfrm>
        </p:grpSpPr>
        <p:sp>
          <p:nvSpPr>
            <p:cNvPr id="23" name="object 21"/>
            <p:cNvSpPr/>
            <p:nvPr/>
          </p:nvSpPr>
          <p:spPr>
            <a:xfrm>
              <a:off x="395541" y="4847082"/>
              <a:ext cx="1454785" cy="610235"/>
            </a:xfrm>
            <a:custGeom>
              <a:avLst/>
              <a:gdLst/>
              <a:ahLst/>
              <a:cxnLst/>
              <a:rect l="l" t="t" r="r" b="b"/>
              <a:pathLst>
                <a:path w="1454785" h="610235">
                  <a:moveTo>
                    <a:pt x="1352867" y="0"/>
                  </a:moveTo>
                  <a:lnTo>
                    <a:pt x="101625" y="0"/>
                  </a:lnTo>
                  <a:lnTo>
                    <a:pt x="62064" y="7981"/>
                  </a:lnTo>
                  <a:lnTo>
                    <a:pt x="29762" y="29749"/>
                  </a:lnTo>
                  <a:lnTo>
                    <a:pt x="7985" y="62043"/>
                  </a:lnTo>
                  <a:lnTo>
                    <a:pt x="0" y="101600"/>
                  </a:lnTo>
                  <a:lnTo>
                    <a:pt x="0" y="508127"/>
                  </a:lnTo>
                  <a:lnTo>
                    <a:pt x="7985" y="547683"/>
                  </a:lnTo>
                  <a:lnTo>
                    <a:pt x="29762" y="579977"/>
                  </a:lnTo>
                  <a:lnTo>
                    <a:pt x="62064" y="601745"/>
                  </a:lnTo>
                  <a:lnTo>
                    <a:pt x="101625" y="609727"/>
                  </a:lnTo>
                  <a:lnTo>
                    <a:pt x="1352867" y="609727"/>
                  </a:lnTo>
                  <a:lnTo>
                    <a:pt x="1392424" y="601745"/>
                  </a:lnTo>
                  <a:lnTo>
                    <a:pt x="1424717" y="579977"/>
                  </a:lnTo>
                  <a:lnTo>
                    <a:pt x="1446486" y="547683"/>
                  </a:lnTo>
                  <a:lnTo>
                    <a:pt x="1454467" y="508127"/>
                  </a:lnTo>
                  <a:lnTo>
                    <a:pt x="1454467" y="101600"/>
                  </a:lnTo>
                  <a:lnTo>
                    <a:pt x="1446486" y="62043"/>
                  </a:lnTo>
                  <a:lnTo>
                    <a:pt x="1424717" y="29749"/>
                  </a:lnTo>
                  <a:lnTo>
                    <a:pt x="1392424" y="7981"/>
                  </a:lnTo>
                  <a:lnTo>
                    <a:pt x="135286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2"/>
            <p:cNvSpPr/>
            <p:nvPr/>
          </p:nvSpPr>
          <p:spPr>
            <a:xfrm>
              <a:off x="395541" y="4847082"/>
              <a:ext cx="1454785" cy="610235"/>
            </a:xfrm>
            <a:custGeom>
              <a:avLst/>
              <a:gdLst/>
              <a:ahLst/>
              <a:cxnLst/>
              <a:rect l="l" t="t" r="r" b="b"/>
              <a:pathLst>
                <a:path w="1454785" h="610235">
                  <a:moveTo>
                    <a:pt x="0" y="101600"/>
                  </a:moveTo>
                  <a:lnTo>
                    <a:pt x="7985" y="62043"/>
                  </a:lnTo>
                  <a:lnTo>
                    <a:pt x="29762" y="29749"/>
                  </a:lnTo>
                  <a:lnTo>
                    <a:pt x="62064" y="7981"/>
                  </a:lnTo>
                  <a:lnTo>
                    <a:pt x="101625" y="0"/>
                  </a:lnTo>
                  <a:lnTo>
                    <a:pt x="1352867" y="0"/>
                  </a:lnTo>
                  <a:lnTo>
                    <a:pt x="1392424" y="7981"/>
                  </a:lnTo>
                  <a:lnTo>
                    <a:pt x="1424717" y="29749"/>
                  </a:lnTo>
                  <a:lnTo>
                    <a:pt x="1446486" y="62043"/>
                  </a:lnTo>
                  <a:lnTo>
                    <a:pt x="1454467" y="101600"/>
                  </a:lnTo>
                  <a:lnTo>
                    <a:pt x="1454467" y="508127"/>
                  </a:lnTo>
                  <a:lnTo>
                    <a:pt x="1446486" y="547683"/>
                  </a:lnTo>
                  <a:lnTo>
                    <a:pt x="1424717" y="579977"/>
                  </a:lnTo>
                  <a:lnTo>
                    <a:pt x="1392424" y="601745"/>
                  </a:lnTo>
                  <a:lnTo>
                    <a:pt x="1352867" y="609727"/>
                  </a:lnTo>
                  <a:lnTo>
                    <a:pt x="101625" y="609727"/>
                  </a:lnTo>
                  <a:lnTo>
                    <a:pt x="62064" y="601745"/>
                  </a:lnTo>
                  <a:lnTo>
                    <a:pt x="29762" y="579977"/>
                  </a:lnTo>
                  <a:lnTo>
                    <a:pt x="7985" y="547683"/>
                  </a:lnTo>
                  <a:lnTo>
                    <a:pt x="0" y="508127"/>
                  </a:lnTo>
                  <a:lnTo>
                    <a:pt x="0" y="101600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17639" y="5537442"/>
              <a:ext cx="2662555" cy="571148"/>
            </a:xfrm>
            <a:prstGeom prst="rect">
              <a:avLst/>
            </a:prstGeom>
          </p:spPr>
        </p:pic>
      </p:grpSp>
      <p:sp>
        <p:nvSpPr>
          <p:cNvPr id="26" name="object 24"/>
          <p:cNvSpPr txBox="1"/>
          <p:nvPr/>
        </p:nvSpPr>
        <p:spPr>
          <a:xfrm>
            <a:off x="1880488" y="5100993"/>
            <a:ext cx="2357755" cy="375103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0" marR="5080" indent="-114300">
              <a:lnSpc>
                <a:spcPts val="1340"/>
              </a:lnSpc>
              <a:spcBef>
                <a:spcPts val="325"/>
              </a:spcBef>
              <a:buChar char="•"/>
              <a:tabLst>
                <a:tab pos="127000" algn="l"/>
              </a:tabLst>
            </a:pPr>
            <a:r>
              <a:rPr sz="1300" spc="-5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lang="ru-RU" sz="1300" spc="-5" dirty="0">
                <a:latin typeface="Times New Roman" panose="02020603050405020304"/>
                <a:cs typeface="Times New Roman" panose="02020603050405020304"/>
              </a:rPr>
              <a:t>4,4</a:t>
            </a:r>
            <a:r>
              <a:rPr sz="13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300" spc="-10" dirty="0">
                <a:latin typeface="Times New Roman" panose="02020603050405020304"/>
                <a:cs typeface="Times New Roman" panose="02020603050405020304"/>
              </a:rPr>
              <a:t>млн.руб.</a:t>
            </a:r>
            <a:r>
              <a:rPr sz="1300" spc="4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300" spc="-5" dirty="0">
                <a:latin typeface="Times New Roman" panose="02020603050405020304"/>
                <a:cs typeface="Times New Roman" panose="02020603050405020304"/>
              </a:rPr>
              <a:t>–</a:t>
            </a:r>
            <a:r>
              <a:rPr sz="1300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300" spc="-15" dirty="0">
                <a:latin typeface="Times New Roman" panose="02020603050405020304"/>
                <a:cs typeface="Times New Roman" panose="02020603050405020304"/>
              </a:rPr>
              <a:t>другие</a:t>
            </a:r>
            <a:r>
              <a:rPr sz="1300" spc="4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300" spc="-10" dirty="0">
                <a:latin typeface="Times New Roman" panose="02020603050405020304"/>
                <a:cs typeface="Times New Roman" panose="02020603050405020304"/>
              </a:rPr>
              <a:t>вопросы </a:t>
            </a:r>
            <a:r>
              <a:rPr sz="1300" spc="-3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300" spc="-5" dirty="0">
                <a:latin typeface="Times New Roman" panose="02020603050405020304"/>
                <a:cs typeface="Times New Roman" panose="02020603050405020304"/>
              </a:rPr>
              <a:t>(ИМЦ,</a:t>
            </a:r>
            <a:r>
              <a:rPr sz="1300" spc="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300" spc="-10" dirty="0">
                <a:latin typeface="Times New Roman" panose="02020603050405020304"/>
                <a:cs typeface="Times New Roman" panose="02020603050405020304"/>
              </a:rPr>
              <a:t>ЦБОУ,</a:t>
            </a:r>
            <a:r>
              <a:rPr sz="1300" spc="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300" spc="-5" dirty="0">
                <a:latin typeface="Times New Roman" panose="02020603050405020304"/>
                <a:cs typeface="Times New Roman" panose="02020603050405020304"/>
              </a:rPr>
              <a:t>аппарат)</a:t>
            </a:r>
            <a:endParaRPr sz="1300" dirty="0"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27" name="object 25"/>
          <p:cNvGrpSpPr/>
          <p:nvPr/>
        </p:nvGrpSpPr>
        <p:grpSpPr>
          <a:xfrm>
            <a:off x="381000" y="4999355"/>
            <a:ext cx="1470660" cy="626110"/>
            <a:chOff x="387604" y="5479351"/>
            <a:chExt cx="1470660" cy="626110"/>
          </a:xfrm>
        </p:grpSpPr>
        <p:sp>
          <p:nvSpPr>
            <p:cNvPr id="28" name="object 26"/>
            <p:cNvSpPr/>
            <p:nvPr/>
          </p:nvSpPr>
          <p:spPr>
            <a:xfrm>
              <a:off x="395541" y="5487289"/>
              <a:ext cx="1454785" cy="610235"/>
            </a:xfrm>
            <a:custGeom>
              <a:avLst/>
              <a:gdLst/>
              <a:ahLst/>
              <a:cxnLst/>
              <a:rect l="l" t="t" r="r" b="b"/>
              <a:pathLst>
                <a:path w="1454785" h="610235">
                  <a:moveTo>
                    <a:pt x="1352867" y="0"/>
                  </a:moveTo>
                  <a:lnTo>
                    <a:pt x="101625" y="0"/>
                  </a:lnTo>
                  <a:lnTo>
                    <a:pt x="62064" y="8000"/>
                  </a:lnTo>
                  <a:lnTo>
                    <a:pt x="29762" y="29805"/>
                  </a:lnTo>
                  <a:lnTo>
                    <a:pt x="7985" y="62123"/>
                  </a:lnTo>
                  <a:lnTo>
                    <a:pt x="0" y="101663"/>
                  </a:lnTo>
                  <a:lnTo>
                    <a:pt x="0" y="508165"/>
                  </a:lnTo>
                  <a:lnTo>
                    <a:pt x="7985" y="547725"/>
                  </a:lnTo>
                  <a:lnTo>
                    <a:pt x="29762" y="580028"/>
                  </a:lnTo>
                  <a:lnTo>
                    <a:pt x="62064" y="601805"/>
                  </a:lnTo>
                  <a:lnTo>
                    <a:pt x="101625" y="609790"/>
                  </a:lnTo>
                  <a:lnTo>
                    <a:pt x="1352867" y="609790"/>
                  </a:lnTo>
                  <a:lnTo>
                    <a:pt x="1392424" y="601805"/>
                  </a:lnTo>
                  <a:lnTo>
                    <a:pt x="1424717" y="580028"/>
                  </a:lnTo>
                  <a:lnTo>
                    <a:pt x="1446486" y="547725"/>
                  </a:lnTo>
                  <a:lnTo>
                    <a:pt x="1454467" y="508165"/>
                  </a:lnTo>
                  <a:lnTo>
                    <a:pt x="1454467" y="101663"/>
                  </a:lnTo>
                  <a:lnTo>
                    <a:pt x="1446486" y="62123"/>
                  </a:lnTo>
                  <a:lnTo>
                    <a:pt x="1424717" y="29805"/>
                  </a:lnTo>
                  <a:lnTo>
                    <a:pt x="1392424" y="8000"/>
                  </a:lnTo>
                  <a:lnTo>
                    <a:pt x="135286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7"/>
            <p:cNvSpPr/>
            <p:nvPr/>
          </p:nvSpPr>
          <p:spPr>
            <a:xfrm>
              <a:off x="395541" y="5487289"/>
              <a:ext cx="1454785" cy="610235"/>
            </a:xfrm>
            <a:custGeom>
              <a:avLst/>
              <a:gdLst/>
              <a:ahLst/>
              <a:cxnLst/>
              <a:rect l="l" t="t" r="r" b="b"/>
              <a:pathLst>
                <a:path w="1454785" h="610235">
                  <a:moveTo>
                    <a:pt x="0" y="101663"/>
                  </a:moveTo>
                  <a:lnTo>
                    <a:pt x="7985" y="62123"/>
                  </a:lnTo>
                  <a:lnTo>
                    <a:pt x="29762" y="29805"/>
                  </a:lnTo>
                  <a:lnTo>
                    <a:pt x="62064" y="8000"/>
                  </a:lnTo>
                  <a:lnTo>
                    <a:pt x="101625" y="0"/>
                  </a:lnTo>
                  <a:lnTo>
                    <a:pt x="1352867" y="0"/>
                  </a:lnTo>
                  <a:lnTo>
                    <a:pt x="1392424" y="8000"/>
                  </a:lnTo>
                  <a:lnTo>
                    <a:pt x="1424717" y="29805"/>
                  </a:lnTo>
                  <a:lnTo>
                    <a:pt x="1446486" y="62123"/>
                  </a:lnTo>
                  <a:lnTo>
                    <a:pt x="1454467" y="101663"/>
                  </a:lnTo>
                  <a:lnTo>
                    <a:pt x="1454467" y="508165"/>
                  </a:lnTo>
                  <a:lnTo>
                    <a:pt x="1446486" y="547725"/>
                  </a:lnTo>
                  <a:lnTo>
                    <a:pt x="1424717" y="580028"/>
                  </a:lnTo>
                  <a:lnTo>
                    <a:pt x="1392424" y="601805"/>
                  </a:lnTo>
                  <a:lnTo>
                    <a:pt x="1352867" y="609790"/>
                  </a:lnTo>
                  <a:lnTo>
                    <a:pt x="101625" y="609790"/>
                  </a:lnTo>
                  <a:lnTo>
                    <a:pt x="62064" y="601805"/>
                  </a:lnTo>
                  <a:lnTo>
                    <a:pt x="29762" y="580028"/>
                  </a:lnTo>
                  <a:lnTo>
                    <a:pt x="7985" y="547725"/>
                  </a:lnTo>
                  <a:lnTo>
                    <a:pt x="0" y="508165"/>
                  </a:lnTo>
                  <a:lnTo>
                    <a:pt x="0" y="101663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28"/>
          <p:cNvSpPr txBox="1"/>
          <p:nvPr/>
        </p:nvSpPr>
        <p:spPr>
          <a:xfrm>
            <a:off x="576884" y="2302421"/>
            <a:ext cx="1078230" cy="322770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320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2</a:t>
            </a:r>
            <a:r>
              <a:rPr lang="ru-RU" sz="320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2</a:t>
            </a:r>
            <a:r>
              <a:rPr sz="320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,</a:t>
            </a:r>
            <a:r>
              <a:rPr lang="ru-RU" sz="320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1</a:t>
            </a:r>
            <a:r>
              <a:rPr sz="320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%</a:t>
            </a:r>
            <a:endParaRPr sz="3200" dirty="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320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6</a:t>
            </a:r>
            <a:r>
              <a:rPr lang="ru-RU" sz="320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4</a:t>
            </a:r>
            <a:r>
              <a:rPr sz="320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,</a:t>
            </a:r>
            <a:r>
              <a:rPr lang="ru-RU" sz="320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6</a:t>
            </a:r>
            <a:r>
              <a:rPr sz="320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%</a:t>
            </a:r>
            <a:endParaRPr sz="3200" dirty="0">
              <a:latin typeface="Times New Roman" panose="02020603050405020304"/>
              <a:cs typeface="Times New Roman" panose="02020603050405020304"/>
            </a:endParaRPr>
          </a:p>
          <a:p>
            <a:pPr marL="114300">
              <a:lnSpc>
                <a:spcPct val="100000"/>
              </a:lnSpc>
              <a:spcBef>
                <a:spcPts val="1205"/>
              </a:spcBef>
            </a:pPr>
            <a:r>
              <a:rPr sz="320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7,</a:t>
            </a:r>
            <a:r>
              <a:rPr lang="ru-RU" sz="320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0</a:t>
            </a:r>
            <a:r>
              <a:rPr sz="320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%</a:t>
            </a:r>
            <a:endParaRPr sz="3200" dirty="0">
              <a:latin typeface="Times New Roman" panose="02020603050405020304"/>
              <a:cs typeface="Times New Roman" panose="02020603050405020304"/>
            </a:endParaRPr>
          </a:p>
          <a:p>
            <a:pPr marL="114300">
              <a:lnSpc>
                <a:spcPct val="100000"/>
              </a:lnSpc>
              <a:spcBef>
                <a:spcPts val="1200"/>
              </a:spcBef>
            </a:pPr>
            <a:r>
              <a:rPr lang="ru-RU" sz="320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1</a:t>
            </a:r>
            <a:r>
              <a:rPr sz="320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,</a:t>
            </a:r>
            <a:r>
              <a:rPr lang="ru-RU" sz="320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6</a:t>
            </a:r>
            <a:r>
              <a:rPr sz="320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%</a:t>
            </a:r>
            <a:endParaRPr sz="3200" dirty="0">
              <a:latin typeface="Times New Roman" panose="02020603050405020304"/>
              <a:cs typeface="Times New Roman" panose="02020603050405020304"/>
            </a:endParaRPr>
          </a:p>
          <a:p>
            <a:pPr marL="114300">
              <a:lnSpc>
                <a:spcPct val="100000"/>
              </a:lnSpc>
              <a:spcBef>
                <a:spcPts val="1205"/>
              </a:spcBef>
            </a:pPr>
            <a:r>
              <a:rPr lang="ru-RU" sz="320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4</a:t>
            </a:r>
            <a:r>
              <a:rPr sz="320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,</a:t>
            </a:r>
            <a:r>
              <a:rPr lang="ru-RU" sz="320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6</a:t>
            </a:r>
            <a:r>
              <a:rPr sz="320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%</a:t>
            </a:r>
            <a:endParaRPr sz="32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1" name="object 29"/>
          <p:cNvSpPr txBox="1"/>
          <p:nvPr/>
        </p:nvSpPr>
        <p:spPr>
          <a:xfrm>
            <a:off x="395287" y="1484312"/>
            <a:ext cx="4040504" cy="315471"/>
          </a:xfrm>
          <a:prstGeom prst="rect">
            <a:avLst/>
          </a:prstGeom>
          <a:solidFill>
            <a:srgbClr val="8063A1"/>
          </a:solidFill>
          <a:ln w="25400">
            <a:solidFill>
              <a:srgbClr val="FFFFFF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00"/>
              </a:spcBef>
              <a:tabLst>
                <a:tab pos="363855" algn="l"/>
              </a:tabLst>
            </a:pPr>
            <a:r>
              <a:rPr sz="1800" dirty="0">
                <a:solidFill>
                  <a:srgbClr val="4F81B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	</a:t>
            </a:r>
            <a:r>
              <a:rPr sz="18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</a:t>
            </a:r>
            <a:r>
              <a:rPr lang="ru-RU" sz="18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22</a:t>
            </a:r>
            <a:r>
              <a:rPr sz="1800" spc="-2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8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</a:t>
            </a:r>
            <a:r>
              <a:rPr sz="1800" spc="-2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8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(план)</a:t>
            </a:r>
            <a:r>
              <a:rPr sz="18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8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</a:t>
            </a:r>
            <a:r>
              <a:rPr sz="18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554,1</a:t>
            </a:r>
            <a:r>
              <a:rPr sz="1800" spc="-2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8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млн.</a:t>
            </a:r>
            <a:r>
              <a:rPr sz="1800" spc="-1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800" spc="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руб.</a:t>
            </a:r>
            <a:endParaRPr sz="18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32" name="object 30"/>
          <p:cNvSpPr txBox="1"/>
          <p:nvPr/>
        </p:nvSpPr>
        <p:spPr>
          <a:xfrm>
            <a:off x="4716526" y="1484312"/>
            <a:ext cx="4041775" cy="315471"/>
          </a:xfrm>
          <a:prstGeom prst="rect">
            <a:avLst/>
          </a:prstGeom>
          <a:solidFill>
            <a:srgbClr val="8063A1"/>
          </a:solidFill>
          <a:ln w="25400">
            <a:solidFill>
              <a:srgbClr val="FFFFFF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00"/>
              </a:spcBef>
              <a:tabLst>
                <a:tab pos="364490" algn="l"/>
              </a:tabLst>
            </a:pPr>
            <a:r>
              <a:rPr sz="1800" dirty="0">
                <a:solidFill>
                  <a:srgbClr val="4F81B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	</a:t>
            </a:r>
            <a:r>
              <a:rPr sz="18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</a:t>
            </a:r>
            <a:r>
              <a:rPr lang="ru-RU" sz="18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22</a:t>
            </a:r>
            <a:r>
              <a:rPr sz="1800" spc="-2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8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</a:t>
            </a:r>
            <a:r>
              <a:rPr sz="1800" spc="-2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8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(факт)</a:t>
            </a:r>
            <a:r>
              <a:rPr sz="1800" spc="-1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8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</a:t>
            </a:r>
            <a:r>
              <a:rPr sz="1800" spc="-1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535</a:t>
            </a:r>
            <a:r>
              <a:rPr sz="18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,</a:t>
            </a:r>
            <a:r>
              <a:rPr lang="ru-RU" sz="18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</a:t>
            </a:r>
            <a:r>
              <a:rPr sz="1800" spc="-2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8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млн.</a:t>
            </a:r>
            <a:r>
              <a:rPr sz="1800" spc="-1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800" spc="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руб.</a:t>
            </a:r>
            <a:endParaRPr sz="18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33" name="object 31"/>
          <p:cNvSpPr txBox="1"/>
          <p:nvPr/>
        </p:nvSpPr>
        <p:spPr>
          <a:xfrm>
            <a:off x="4796154" y="2734436"/>
            <a:ext cx="29806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115" indent="-273050">
              <a:lnSpc>
                <a:spcPct val="100000"/>
              </a:lnSpc>
              <a:spcBef>
                <a:spcPts val="100"/>
              </a:spcBef>
              <a:buClr>
                <a:srgbClr val="4F81BC"/>
              </a:buClr>
              <a:buFont typeface="Symbol" panose="05050102010706020507"/>
              <a:buChar char=""/>
              <a:tabLst>
                <a:tab pos="285115" algn="l"/>
                <a:tab pos="285750" algn="l"/>
              </a:tabLst>
            </a:pPr>
            <a:r>
              <a:rPr sz="1800" spc="-5" dirty="0">
                <a:solidFill>
                  <a:srgbClr val="1F487C"/>
                </a:solidFill>
                <a:latin typeface="Times New Roman" panose="02020603050405020304"/>
                <a:cs typeface="Times New Roman" panose="02020603050405020304"/>
              </a:rPr>
              <a:t>Основные</a:t>
            </a:r>
            <a:r>
              <a:rPr sz="1800" spc="-45" dirty="0">
                <a:solidFill>
                  <a:srgbClr val="1F487C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solidFill>
                  <a:srgbClr val="1F487C"/>
                </a:solidFill>
                <a:latin typeface="Times New Roman" panose="02020603050405020304"/>
                <a:cs typeface="Times New Roman" panose="02020603050405020304"/>
              </a:rPr>
              <a:t>статьи</a:t>
            </a:r>
            <a:r>
              <a:rPr sz="1800" spc="-40" dirty="0">
                <a:solidFill>
                  <a:srgbClr val="1F487C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solidFill>
                  <a:srgbClr val="1F487C"/>
                </a:solidFill>
                <a:latin typeface="Times New Roman" panose="02020603050405020304"/>
                <a:cs typeface="Times New Roman" panose="02020603050405020304"/>
              </a:rPr>
              <a:t>расходов:</a:t>
            </a:r>
            <a:endParaRPr sz="1800"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34" name="object 32"/>
          <p:cNvGrpSpPr/>
          <p:nvPr/>
        </p:nvGrpSpPr>
        <p:grpSpPr>
          <a:xfrm>
            <a:off x="6159817" y="3407854"/>
            <a:ext cx="2597150" cy="1061720"/>
            <a:chOff x="6159817" y="3407854"/>
            <a:chExt cx="2597150" cy="1061720"/>
          </a:xfrm>
        </p:grpSpPr>
        <p:sp>
          <p:nvSpPr>
            <p:cNvPr id="35" name="object 33"/>
            <p:cNvSpPr/>
            <p:nvPr/>
          </p:nvSpPr>
          <p:spPr>
            <a:xfrm>
              <a:off x="6167754" y="3415791"/>
              <a:ext cx="2581275" cy="1045844"/>
            </a:xfrm>
            <a:custGeom>
              <a:avLst/>
              <a:gdLst/>
              <a:ahLst/>
              <a:cxnLst/>
              <a:rect l="l" t="t" r="r" b="b"/>
              <a:pathLst>
                <a:path w="2581275" h="1045845">
                  <a:moveTo>
                    <a:pt x="2406396" y="0"/>
                  </a:moveTo>
                  <a:lnTo>
                    <a:pt x="0" y="0"/>
                  </a:lnTo>
                  <a:lnTo>
                    <a:pt x="0" y="1045845"/>
                  </a:lnTo>
                  <a:lnTo>
                    <a:pt x="2406396" y="1045845"/>
                  </a:lnTo>
                  <a:lnTo>
                    <a:pt x="2452738" y="1039613"/>
                  </a:lnTo>
                  <a:lnTo>
                    <a:pt x="2494388" y="1022030"/>
                  </a:lnTo>
                  <a:lnTo>
                    <a:pt x="2529681" y="994759"/>
                  </a:lnTo>
                  <a:lnTo>
                    <a:pt x="2556952" y="959466"/>
                  </a:lnTo>
                  <a:lnTo>
                    <a:pt x="2574535" y="917816"/>
                  </a:lnTo>
                  <a:lnTo>
                    <a:pt x="2580767" y="871474"/>
                  </a:lnTo>
                  <a:lnTo>
                    <a:pt x="2580767" y="174244"/>
                  </a:lnTo>
                  <a:lnTo>
                    <a:pt x="2574535" y="127911"/>
                  </a:lnTo>
                  <a:lnTo>
                    <a:pt x="2556952" y="86284"/>
                  </a:lnTo>
                  <a:lnTo>
                    <a:pt x="2529681" y="51022"/>
                  </a:lnTo>
                  <a:lnTo>
                    <a:pt x="2494388" y="23781"/>
                  </a:lnTo>
                  <a:lnTo>
                    <a:pt x="2452738" y="6221"/>
                  </a:lnTo>
                  <a:lnTo>
                    <a:pt x="2406396" y="0"/>
                  </a:lnTo>
                  <a:close/>
                </a:path>
              </a:pathLst>
            </a:custGeom>
            <a:solidFill>
              <a:srgbClr val="D0D7E8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4"/>
            <p:cNvSpPr/>
            <p:nvPr/>
          </p:nvSpPr>
          <p:spPr>
            <a:xfrm>
              <a:off x="6167754" y="3415791"/>
              <a:ext cx="2581275" cy="1045844"/>
            </a:xfrm>
            <a:custGeom>
              <a:avLst/>
              <a:gdLst/>
              <a:ahLst/>
              <a:cxnLst/>
              <a:rect l="l" t="t" r="r" b="b"/>
              <a:pathLst>
                <a:path w="2581275" h="1045845">
                  <a:moveTo>
                    <a:pt x="2580767" y="174244"/>
                  </a:moveTo>
                  <a:lnTo>
                    <a:pt x="2580767" y="871474"/>
                  </a:lnTo>
                  <a:lnTo>
                    <a:pt x="2574535" y="917816"/>
                  </a:lnTo>
                  <a:lnTo>
                    <a:pt x="2556952" y="959466"/>
                  </a:lnTo>
                  <a:lnTo>
                    <a:pt x="2529681" y="994759"/>
                  </a:lnTo>
                  <a:lnTo>
                    <a:pt x="2494388" y="1022030"/>
                  </a:lnTo>
                  <a:lnTo>
                    <a:pt x="2452738" y="1039613"/>
                  </a:lnTo>
                  <a:lnTo>
                    <a:pt x="2406396" y="1045845"/>
                  </a:lnTo>
                  <a:lnTo>
                    <a:pt x="0" y="1045845"/>
                  </a:lnTo>
                  <a:lnTo>
                    <a:pt x="0" y="0"/>
                  </a:lnTo>
                  <a:lnTo>
                    <a:pt x="2406396" y="0"/>
                  </a:lnTo>
                  <a:lnTo>
                    <a:pt x="2452738" y="6221"/>
                  </a:lnTo>
                  <a:lnTo>
                    <a:pt x="2494388" y="23781"/>
                  </a:lnTo>
                  <a:lnTo>
                    <a:pt x="2529681" y="51022"/>
                  </a:lnTo>
                  <a:lnTo>
                    <a:pt x="2556952" y="86284"/>
                  </a:lnTo>
                  <a:lnTo>
                    <a:pt x="2574535" y="127911"/>
                  </a:lnTo>
                  <a:lnTo>
                    <a:pt x="2580767" y="174244"/>
                  </a:lnTo>
                  <a:close/>
                </a:path>
              </a:pathLst>
            </a:custGeom>
            <a:ln w="15875">
              <a:solidFill>
                <a:srgbClr val="D0D7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5"/>
          <p:cNvSpPr txBox="1"/>
          <p:nvPr/>
        </p:nvSpPr>
        <p:spPr>
          <a:xfrm>
            <a:off x="6224778" y="3530854"/>
            <a:ext cx="1837689" cy="783547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84785" marR="5080" indent="-172720">
              <a:lnSpc>
                <a:spcPts val="1860"/>
              </a:lnSpc>
              <a:spcBef>
                <a:spcPts val="410"/>
              </a:spcBef>
              <a:buChar char="•"/>
              <a:tabLst>
                <a:tab pos="185420" algn="l"/>
              </a:tabLst>
            </a:pPr>
            <a:r>
              <a:rPr sz="1800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lang="ru-RU" sz="1800" dirty="0">
                <a:latin typeface="Times New Roman" panose="02020603050405020304"/>
                <a:cs typeface="Times New Roman" panose="02020603050405020304"/>
              </a:rPr>
              <a:t>57,5</a:t>
            </a:r>
            <a:r>
              <a:rPr sz="1800" spc="-4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млн.</a:t>
            </a:r>
            <a:r>
              <a:rPr sz="1800" spc="-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spc="5" dirty="0">
                <a:latin typeface="Times New Roman" panose="02020603050405020304"/>
                <a:cs typeface="Times New Roman" panose="02020603050405020304"/>
              </a:rPr>
              <a:t>руб.</a:t>
            </a:r>
            <a:r>
              <a:rPr sz="1800" spc="-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– </a:t>
            </a:r>
            <a:r>
              <a:rPr sz="1800" spc="-434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зарплата</a:t>
            </a:r>
            <a:r>
              <a:rPr sz="1800" spc="-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с</a:t>
            </a:r>
          </a:p>
          <a:p>
            <a:pPr marL="184785">
              <a:lnSpc>
                <a:spcPts val="1850"/>
              </a:lnSpc>
            </a:pPr>
            <a:r>
              <a:rPr sz="1800" spc="-5" dirty="0">
                <a:latin typeface="Times New Roman" panose="02020603050405020304"/>
                <a:cs typeface="Times New Roman" panose="02020603050405020304"/>
              </a:rPr>
              <a:t>начислениями</a:t>
            </a:r>
            <a:endParaRPr sz="1800" dirty="0"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38" name="object 36"/>
          <p:cNvGrpSpPr/>
          <p:nvPr/>
        </p:nvGrpSpPr>
        <p:grpSpPr>
          <a:xfrm>
            <a:off x="4708080" y="3277044"/>
            <a:ext cx="1468120" cy="1323340"/>
            <a:chOff x="4708080" y="3277044"/>
            <a:chExt cx="1468120" cy="1323340"/>
          </a:xfrm>
        </p:grpSpPr>
        <p:sp>
          <p:nvSpPr>
            <p:cNvPr id="39" name="object 37"/>
            <p:cNvSpPr/>
            <p:nvPr/>
          </p:nvSpPr>
          <p:spPr>
            <a:xfrm>
              <a:off x="4716017" y="3284982"/>
              <a:ext cx="1452245" cy="1307465"/>
            </a:xfrm>
            <a:custGeom>
              <a:avLst/>
              <a:gdLst/>
              <a:ahLst/>
              <a:cxnLst/>
              <a:rect l="l" t="t" r="r" b="b"/>
              <a:pathLst>
                <a:path w="1452245" h="1307464">
                  <a:moveTo>
                    <a:pt x="1233805" y="0"/>
                  </a:moveTo>
                  <a:lnTo>
                    <a:pt x="217932" y="0"/>
                  </a:lnTo>
                  <a:lnTo>
                    <a:pt x="167951" y="5753"/>
                  </a:lnTo>
                  <a:lnTo>
                    <a:pt x="122075" y="22144"/>
                  </a:lnTo>
                  <a:lnTo>
                    <a:pt x="81611" y="47866"/>
                  </a:lnTo>
                  <a:lnTo>
                    <a:pt x="47866" y="81611"/>
                  </a:lnTo>
                  <a:lnTo>
                    <a:pt x="22144" y="122075"/>
                  </a:lnTo>
                  <a:lnTo>
                    <a:pt x="5753" y="167951"/>
                  </a:lnTo>
                  <a:lnTo>
                    <a:pt x="0" y="217931"/>
                  </a:lnTo>
                  <a:lnTo>
                    <a:pt x="0" y="1089405"/>
                  </a:lnTo>
                  <a:lnTo>
                    <a:pt x="5753" y="1139386"/>
                  </a:lnTo>
                  <a:lnTo>
                    <a:pt x="22144" y="1185262"/>
                  </a:lnTo>
                  <a:lnTo>
                    <a:pt x="47866" y="1225726"/>
                  </a:lnTo>
                  <a:lnTo>
                    <a:pt x="81611" y="1259471"/>
                  </a:lnTo>
                  <a:lnTo>
                    <a:pt x="122075" y="1285193"/>
                  </a:lnTo>
                  <a:lnTo>
                    <a:pt x="167951" y="1301584"/>
                  </a:lnTo>
                  <a:lnTo>
                    <a:pt x="217932" y="1307337"/>
                  </a:lnTo>
                  <a:lnTo>
                    <a:pt x="1233805" y="1307337"/>
                  </a:lnTo>
                  <a:lnTo>
                    <a:pt x="1283745" y="1301584"/>
                  </a:lnTo>
                  <a:lnTo>
                    <a:pt x="1329605" y="1285193"/>
                  </a:lnTo>
                  <a:lnTo>
                    <a:pt x="1370071" y="1259471"/>
                  </a:lnTo>
                  <a:lnTo>
                    <a:pt x="1403830" y="1225726"/>
                  </a:lnTo>
                  <a:lnTo>
                    <a:pt x="1429570" y="1185262"/>
                  </a:lnTo>
                  <a:lnTo>
                    <a:pt x="1445976" y="1139386"/>
                  </a:lnTo>
                  <a:lnTo>
                    <a:pt x="1451737" y="1089405"/>
                  </a:lnTo>
                  <a:lnTo>
                    <a:pt x="1451737" y="217931"/>
                  </a:lnTo>
                  <a:lnTo>
                    <a:pt x="1445976" y="167951"/>
                  </a:lnTo>
                  <a:lnTo>
                    <a:pt x="1429570" y="122075"/>
                  </a:lnTo>
                  <a:lnTo>
                    <a:pt x="1403830" y="81611"/>
                  </a:lnTo>
                  <a:lnTo>
                    <a:pt x="1370071" y="47866"/>
                  </a:lnTo>
                  <a:lnTo>
                    <a:pt x="1329605" y="22144"/>
                  </a:lnTo>
                  <a:lnTo>
                    <a:pt x="1283745" y="5753"/>
                  </a:lnTo>
                  <a:lnTo>
                    <a:pt x="123380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38"/>
            <p:cNvSpPr/>
            <p:nvPr/>
          </p:nvSpPr>
          <p:spPr>
            <a:xfrm>
              <a:off x="4716017" y="3284982"/>
              <a:ext cx="1452245" cy="1307465"/>
            </a:xfrm>
            <a:custGeom>
              <a:avLst/>
              <a:gdLst/>
              <a:ahLst/>
              <a:cxnLst/>
              <a:rect l="l" t="t" r="r" b="b"/>
              <a:pathLst>
                <a:path w="1452245" h="1307464">
                  <a:moveTo>
                    <a:pt x="0" y="217931"/>
                  </a:moveTo>
                  <a:lnTo>
                    <a:pt x="5753" y="167951"/>
                  </a:lnTo>
                  <a:lnTo>
                    <a:pt x="22144" y="122075"/>
                  </a:lnTo>
                  <a:lnTo>
                    <a:pt x="47866" y="81611"/>
                  </a:lnTo>
                  <a:lnTo>
                    <a:pt x="81611" y="47866"/>
                  </a:lnTo>
                  <a:lnTo>
                    <a:pt x="122075" y="22144"/>
                  </a:lnTo>
                  <a:lnTo>
                    <a:pt x="167951" y="5753"/>
                  </a:lnTo>
                  <a:lnTo>
                    <a:pt x="217932" y="0"/>
                  </a:lnTo>
                  <a:lnTo>
                    <a:pt x="1233805" y="0"/>
                  </a:lnTo>
                  <a:lnTo>
                    <a:pt x="1283745" y="5753"/>
                  </a:lnTo>
                  <a:lnTo>
                    <a:pt x="1329605" y="22144"/>
                  </a:lnTo>
                  <a:lnTo>
                    <a:pt x="1370071" y="47866"/>
                  </a:lnTo>
                  <a:lnTo>
                    <a:pt x="1403830" y="81611"/>
                  </a:lnTo>
                  <a:lnTo>
                    <a:pt x="1429570" y="122075"/>
                  </a:lnTo>
                  <a:lnTo>
                    <a:pt x="1445976" y="167951"/>
                  </a:lnTo>
                  <a:lnTo>
                    <a:pt x="1451737" y="217931"/>
                  </a:lnTo>
                  <a:lnTo>
                    <a:pt x="1451737" y="1089405"/>
                  </a:lnTo>
                  <a:lnTo>
                    <a:pt x="1445976" y="1139386"/>
                  </a:lnTo>
                  <a:lnTo>
                    <a:pt x="1429570" y="1185262"/>
                  </a:lnTo>
                  <a:lnTo>
                    <a:pt x="1403830" y="1225726"/>
                  </a:lnTo>
                  <a:lnTo>
                    <a:pt x="1370071" y="1259471"/>
                  </a:lnTo>
                  <a:lnTo>
                    <a:pt x="1329605" y="1285193"/>
                  </a:lnTo>
                  <a:lnTo>
                    <a:pt x="1283745" y="1301584"/>
                  </a:lnTo>
                  <a:lnTo>
                    <a:pt x="1233805" y="1307337"/>
                  </a:lnTo>
                  <a:lnTo>
                    <a:pt x="217932" y="1307337"/>
                  </a:lnTo>
                  <a:lnTo>
                    <a:pt x="167951" y="1301584"/>
                  </a:lnTo>
                  <a:lnTo>
                    <a:pt x="122075" y="1285193"/>
                  </a:lnTo>
                  <a:lnTo>
                    <a:pt x="81611" y="1259471"/>
                  </a:lnTo>
                  <a:lnTo>
                    <a:pt x="47866" y="1225726"/>
                  </a:lnTo>
                  <a:lnTo>
                    <a:pt x="22144" y="1185262"/>
                  </a:lnTo>
                  <a:lnTo>
                    <a:pt x="5753" y="1139386"/>
                  </a:lnTo>
                  <a:lnTo>
                    <a:pt x="0" y="1089405"/>
                  </a:lnTo>
                  <a:lnTo>
                    <a:pt x="0" y="217931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39"/>
          <p:cNvSpPr txBox="1"/>
          <p:nvPr/>
        </p:nvSpPr>
        <p:spPr>
          <a:xfrm>
            <a:off x="4903723" y="3641852"/>
            <a:ext cx="107823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20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48</a:t>
            </a:r>
            <a:r>
              <a:rPr sz="320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,</a:t>
            </a:r>
            <a:r>
              <a:rPr lang="ru-RU" sz="320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1</a:t>
            </a:r>
            <a:r>
              <a:rPr sz="320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%</a:t>
            </a:r>
            <a:endParaRPr sz="3200" dirty="0"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42" name="object 40"/>
          <p:cNvGrpSpPr/>
          <p:nvPr/>
        </p:nvGrpSpPr>
        <p:grpSpPr>
          <a:xfrm>
            <a:off x="6159817" y="4780470"/>
            <a:ext cx="2597150" cy="1062355"/>
            <a:chOff x="6159817" y="4780470"/>
            <a:chExt cx="2597150" cy="1062355"/>
          </a:xfrm>
        </p:grpSpPr>
        <p:sp>
          <p:nvSpPr>
            <p:cNvPr id="43" name="object 41"/>
            <p:cNvSpPr/>
            <p:nvPr/>
          </p:nvSpPr>
          <p:spPr>
            <a:xfrm>
              <a:off x="6167754" y="4788408"/>
              <a:ext cx="2581275" cy="1046480"/>
            </a:xfrm>
            <a:custGeom>
              <a:avLst/>
              <a:gdLst/>
              <a:ahLst/>
              <a:cxnLst/>
              <a:rect l="l" t="t" r="r" b="b"/>
              <a:pathLst>
                <a:path w="2581275" h="1046479">
                  <a:moveTo>
                    <a:pt x="2406396" y="0"/>
                  </a:moveTo>
                  <a:lnTo>
                    <a:pt x="0" y="0"/>
                  </a:lnTo>
                  <a:lnTo>
                    <a:pt x="0" y="1045883"/>
                  </a:lnTo>
                  <a:lnTo>
                    <a:pt x="2406396" y="1045883"/>
                  </a:lnTo>
                  <a:lnTo>
                    <a:pt x="2452738" y="1039656"/>
                  </a:lnTo>
                  <a:lnTo>
                    <a:pt x="2494388" y="1022084"/>
                  </a:lnTo>
                  <a:lnTo>
                    <a:pt x="2529681" y="994827"/>
                  </a:lnTo>
                  <a:lnTo>
                    <a:pt x="2556952" y="959547"/>
                  </a:lnTo>
                  <a:lnTo>
                    <a:pt x="2574535" y="917905"/>
                  </a:lnTo>
                  <a:lnTo>
                    <a:pt x="2580767" y="871562"/>
                  </a:lnTo>
                  <a:lnTo>
                    <a:pt x="2580767" y="174371"/>
                  </a:lnTo>
                  <a:lnTo>
                    <a:pt x="2574535" y="128028"/>
                  </a:lnTo>
                  <a:lnTo>
                    <a:pt x="2556952" y="86378"/>
                  </a:lnTo>
                  <a:lnTo>
                    <a:pt x="2529681" y="51085"/>
                  </a:lnTo>
                  <a:lnTo>
                    <a:pt x="2494388" y="23814"/>
                  </a:lnTo>
                  <a:lnTo>
                    <a:pt x="2452738" y="6231"/>
                  </a:lnTo>
                  <a:lnTo>
                    <a:pt x="2406396" y="0"/>
                  </a:lnTo>
                  <a:close/>
                </a:path>
              </a:pathLst>
            </a:custGeom>
            <a:solidFill>
              <a:srgbClr val="D0D7E8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2"/>
            <p:cNvSpPr/>
            <p:nvPr/>
          </p:nvSpPr>
          <p:spPr>
            <a:xfrm>
              <a:off x="6167754" y="4788408"/>
              <a:ext cx="2581275" cy="1046480"/>
            </a:xfrm>
            <a:custGeom>
              <a:avLst/>
              <a:gdLst/>
              <a:ahLst/>
              <a:cxnLst/>
              <a:rect l="l" t="t" r="r" b="b"/>
              <a:pathLst>
                <a:path w="2581275" h="1046479">
                  <a:moveTo>
                    <a:pt x="2580767" y="174371"/>
                  </a:moveTo>
                  <a:lnTo>
                    <a:pt x="2580767" y="871562"/>
                  </a:lnTo>
                  <a:lnTo>
                    <a:pt x="2574535" y="917905"/>
                  </a:lnTo>
                  <a:lnTo>
                    <a:pt x="2556952" y="959547"/>
                  </a:lnTo>
                  <a:lnTo>
                    <a:pt x="2529681" y="994827"/>
                  </a:lnTo>
                  <a:lnTo>
                    <a:pt x="2494388" y="1022084"/>
                  </a:lnTo>
                  <a:lnTo>
                    <a:pt x="2452738" y="1039656"/>
                  </a:lnTo>
                  <a:lnTo>
                    <a:pt x="2406396" y="1045883"/>
                  </a:lnTo>
                  <a:lnTo>
                    <a:pt x="0" y="1045883"/>
                  </a:lnTo>
                  <a:lnTo>
                    <a:pt x="0" y="0"/>
                  </a:lnTo>
                  <a:lnTo>
                    <a:pt x="2406396" y="0"/>
                  </a:lnTo>
                  <a:lnTo>
                    <a:pt x="2452738" y="6231"/>
                  </a:lnTo>
                  <a:lnTo>
                    <a:pt x="2494388" y="23814"/>
                  </a:lnTo>
                  <a:lnTo>
                    <a:pt x="2529681" y="51085"/>
                  </a:lnTo>
                  <a:lnTo>
                    <a:pt x="2556952" y="86378"/>
                  </a:lnTo>
                  <a:lnTo>
                    <a:pt x="2574535" y="128028"/>
                  </a:lnTo>
                  <a:lnTo>
                    <a:pt x="2580767" y="174371"/>
                  </a:lnTo>
                  <a:close/>
                </a:path>
              </a:pathLst>
            </a:custGeom>
            <a:ln w="15875">
              <a:solidFill>
                <a:srgbClr val="D0D7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3"/>
          <p:cNvSpPr txBox="1"/>
          <p:nvPr/>
        </p:nvSpPr>
        <p:spPr>
          <a:xfrm>
            <a:off x="6224778" y="4903723"/>
            <a:ext cx="2397760" cy="772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ts val="2010"/>
              </a:lnSpc>
              <a:spcBef>
                <a:spcPts val="100"/>
              </a:spcBef>
              <a:buChar char="•"/>
              <a:tabLst>
                <a:tab pos="185420" algn="l"/>
              </a:tabLst>
            </a:pPr>
            <a:r>
              <a:rPr lang="ru-RU" sz="1800" spc="-35" dirty="0">
                <a:latin typeface="Times New Roman" panose="02020603050405020304"/>
                <a:cs typeface="Times New Roman" panose="02020603050405020304"/>
              </a:rPr>
              <a:t>187,7</a:t>
            </a:r>
            <a:r>
              <a:rPr sz="1800" spc="-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млн.</a:t>
            </a:r>
            <a:r>
              <a:rPr sz="1800" spc="-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spc="5" dirty="0">
                <a:latin typeface="Times New Roman" panose="02020603050405020304"/>
                <a:cs typeface="Times New Roman" panose="02020603050405020304"/>
              </a:rPr>
              <a:t>руб.</a:t>
            </a:r>
            <a:r>
              <a:rPr sz="1800" spc="-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–</a:t>
            </a:r>
          </a:p>
          <a:p>
            <a:pPr marL="184785">
              <a:lnSpc>
                <a:spcPts val="1860"/>
              </a:lnSpc>
            </a:pPr>
            <a:r>
              <a:rPr sz="1800" dirty="0">
                <a:latin typeface="Times New Roman" panose="02020603050405020304"/>
                <a:cs typeface="Times New Roman" panose="02020603050405020304"/>
              </a:rPr>
              <a:t>субсидии</a:t>
            </a:r>
            <a:r>
              <a:rPr sz="1800" spc="-9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автономным</a:t>
            </a:r>
          </a:p>
          <a:p>
            <a:pPr marL="184785">
              <a:lnSpc>
                <a:spcPts val="2010"/>
              </a:lnSpc>
            </a:pPr>
            <a:r>
              <a:rPr sz="1800" dirty="0">
                <a:latin typeface="Times New Roman" panose="02020603050405020304"/>
                <a:cs typeface="Times New Roman" panose="02020603050405020304"/>
              </a:rPr>
              <a:t>учреждениям</a:t>
            </a:r>
          </a:p>
        </p:txBody>
      </p:sp>
      <p:grpSp>
        <p:nvGrpSpPr>
          <p:cNvPr id="46" name="object 44"/>
          <p:cNvGrpSpPr/>
          <p:nvPr/>
        </p:nvGrpSpPr>
        <p:grpSpPr>
          <a:xfrm>
            <a:off x="4708080" y="4649787"/>
            <a:ext cx="1468120" cy="1323340"/>
            <a:chOff x="4708080" y="4649787"/>
            <a:chExt cx="1468120" cy="1323340"/>
          </a:xfrm>
        </p:grpSpPr>
        <p:sp>
          <p:nvSpPr>
            <p:cNvPr id="47" name="object 45"/>
            <p:cNvSpPr/>
            <p:nvPr/>
          </p:nvSpPr>
          <p:spPr>
            <a:xfrm>
              <a:off x="4716017" y="4657725"/>
              <a:ext cx="1452245" cy="1307465"/>
            </a:xfrm>
            <a:custGeom>
              <a:avLst/>
              <a:gdLst/>
              <a:ahLst/>
              <a:cxnLst/>
              <a:rect l="l" t="t" r="r" b="b"/>
              <a:pathLst>
                <a:path w="1452245" h="1307464">
                  <a:moveTo>
                    <a:pt x="1233805" y="0"/>
                  </a:moveTo>
                  <a:lnTo>
                    <a:pt x="217932" y="0"/>
                  </a:lnTo>
                  <a:lnTo>
                    <a:pt x="167951" y="5753"/>
                  </a:lnTo>
                  <a:lnTo>
                    <a:pt x="122075" y="22144"/>
                  </a:lnTo>
                  <a:lnTo>
                    <a:pt x="81611" y="47866"/>
                  </a:lnTo>
                  <a:lnTo>
                    <a:pt x="47866" y="81611"/>
                  </a:lnTo>
                  <a:lnTo>
                    <a:pt x="22144" y="122075"/>
                  </a:lnTo>
                  <a:lnTo>
                    <a:pt x="5753" y="167951"/>
                  </a:lnTo>
                  <a:lnTo>
                    <a:pt x="0" y="217931"/>
                  </a:lnTo>
                  <a:lnTo>
                    <a:pt x="0" y="1089406"/>
                  </a:lnTo>
                  <a:lnTo>
                    <a:pt x="5753" y="1139364"/>
                  </a:lnTo>
                  <a:lnTo>
                    <a:pt x="22144" y="1185227"/>
                  </a:lnTo>
                  <a:lnTo>
                    <a:pt x="47866" y="1225684"/>
                  </a:lnTo>
                  <a:lnTo>
                    <a:pt x="81611" y="1259428"/>
                  </a:lnTo>
                  <a:lnTo>
                    <a:pt x="122075" y="1285151"/>
                  </a:lnTo>
                  <a:lnTo>
                    <a:pt x="167951" y="1301544"/>
                  </a:lnTo>
                  <a:lnTo>
                    <a:pt x="217932" y="1307299"/>
                  </a:lnTo>
                  <a:lnTo>
                    <a:pt x="1233805" y="1307299"/>
                  </a:lnTo>
                  <a:lnTo>
                    <a:pt x="1283745" y="1301544"/>
                  </a:lnTo>
                  <a:lnTo>
                    <a:pt x="1329605" y="1285151"/>
                  </a:lnTo>
                  <a:lnTo>
                    <a:pt x="1370071" y="1259428"/>
                  </a:lnTo>
                  <a:lnTo>
                    <a:pt x="1403830" y="1225684"/>
                  </a:lnTo>
                  <a:lnTo>
                    <a:pt x="1429570" y="1185227"/>
                  </a:lnTo>
                  <a:lnTo>
                    <a:pt x="1445976" y="1139364"/>
                  </a:lnTo>
                  <a:lnTo>
                    <a:pt x="1451737" y="1089406"/>
                  </a:lnTo>
                  <a:lnTo>
                    <a:pt x="1451737" y="217931"/>
                  </a:lnTo>
                  <a:lnTo>
                    <a:pt x="1445976" y="167951"/>
                  </a:lnTo>
                  <a:lnTo>
                    <a:pt x="1429570" y="122075"/>
                  </a:lnTo>
                  <a:lnTo>
                    <a:pt x="1403830" y="81611"/>
                  </a:lnTo>
                  <a:lnTo>
                    <a:pt x="1370071" y="47866"/>
                  </a:lnTo>
                  <a:lnTo>
                    <a:pt x="1329605" y="22144"/>
                  </a:lnTo>
                  <a:lnTo>
                    <a:pt x="1283745" y="5753"/>
                  </a:lnTo>
                  <a:lnTo>
                    <a:pt x="123380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6"/>
            <p:cNvSpPr/>
            <p:nvPr/>
          </p:nvSpPr>
          <p:spPr>
            <a:xfrm>
              <a:off x="4716017" y="4657725"/>
              <a:ext cx="1452245" cy="1307465"/>
            </a:xfrm>
            <a:custGeom>
              <a:avLst/>
              <a:gdLst/>
              <a:ahLst/>
              <a:cxnLst/>
              <a:rect l="l" t="t" r="r" b="b"/>
              <a:pathLst>
                <a:path w="1452245" h="1307464">
                  <a:moveTo>
                    <a:pt x="0" y="217931"/>
                  </a:moveTo>
                  <a:lnTo>
                    <a:pt x="5753" y="167951"/>
                  </a:lnTo>
                  <a:lnTo>
                    <a:pt x="22144" y="122075"/>
                  </a:lnTo>
                  <a:lnTo>
                    <a:pt x="47866" y="81611"/>
                  </a:lnTo>
                  <a:lnTo>
                    <a:pt x="81611" y="47866"/>
                  </a:lnTo>
                  <a:lnTo>
                    <a:pt x="122075" y="22144"/>
                  </a:lnTo>
                  <a:lnTo>
                    <a:pt x="167951" y="5753"/>
                  </a:lnTo>
                  <a:lnTo>
                    <a:pt x="217932" y="0"/>
                  </a:lnTo>
                  <a:lnTo>
                    <a:pt x="1233805" y="0"/>
                  </a:lnTo>
                  <a:lnTo>
                    <a:pt x="1283745" y="5753"/>
                  </a:lnTo>
                  <a:lnTo>
                    <a:pt x="1329605" y="22144"/>
                  </a:lnTo>
                  <a:lnTo>
                    <a:pt x="1370071" y="47866"/>
                  </a:lnTo>
                  <a:lnTo>
                    <a:pt x="1403830" y="81611"/>
                  </a:lnTo>
                  <a:lnTo>
                    <a:pt x="1429570" y="122075"/>
                  </a:lnTo>
                  <a:lnTo>
                    <a:pt x="1445976" y="167951"/>
                  </a:lnTo>
                  <a:lnTo>
                    <a:pt x="1451737" y="217931"/>
                  </a:lnTo>
                  <a:lnTo>
                    <a:pt x="1451737" y="1089406"/>
                  </a:lnTo>
                  <a:lnTo>
                    <a:pt x="1445976" y="1139364"/>
                  </a:lnTo>
                  <a:lnTo>
                    <a:pt x="1429570" y="1185227"/>
                  </a:lnTo>
                  <a:lnTo>
                    <a:pt x="1403830" y="1225684"/>
                  </a:lnTo>
                  <a:lnTo>
                    <a:pt x="1370071" y="1259428"/>
                  </a:lnTo>
                  <a:lnTo>
                    <a:pt x="1329605" y="1285151"/>
                  </a:lnTo>
                  <a:lnTo>
                    <a:pt x="1283745" y="1301544"/>
                  </a:lnTo>
                  <a:lnTo>
                    <a:pt x="1233805" y="1307299"/>
                  </a:lnTo>
                  <a:lnTo>
                    <a:pt x="217932" y="1307299"/>
                  </a:lnTo>
                  <a:lnTo>
                    <a:pt x="167951" y="1301544"/>
                  </a:lnTo>
                  <a:lnTo>
                    <a:pt x="122075" y="1285151"/>
                  </a:lnTo>
                  <a:lnTo>
                    <a:pt x="81611" y="1259428"/>
                  </a:lnTo>
                  <a:lnTo>
                    <a:pt x="47866" y="1225684"/>
                  </a:lnTo>
                  <a:lnTo>
                    <a:pt x="22144" y="1185227"/>
                  </a:lnTo>
                  <a:lnTo>
                    <a:pt x="5753" y="1139364"/>
                  </a:lnTo>
                  <a:lnTo>
                    <a:pt x="0" y="1089406"/>
                  </a:lnTo>
                  <a:lnTo>
                    <a:pt x="0" y="217931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7"/>
          <p:cNvSpPr txBox="1"/>
          <p:nvPr/>
        </p:nvSpPr>
        <p:spPr>
          <a:xfrm>
            <a:off x="4903723" y="5014976"/>
            <a:ext cx="107823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20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35</a:t>
            </a:r>
            <a:r>
              <a:rPr sz="320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,</a:t>
            </a:r>
            <a:r>
              <a:rPr lang="ru-RU" sz="320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1</a:t>
            </a:r>
            <a:r>
              <a:rPr sz="320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%</a:t>
            </a:r>
            <a:endParaRPr sz="3200" dirty="0"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50" name="object 25"/>
          <p:cNvGrpSpPr/>
          <p:nvPr/>
        </p:nvGrpSpPr>
        <p:grpSpPr>
          <a:xfrm>
            <a:off x="381000" y="5715000"/>
            <a:ext cx="1470660" cy="626110"/>
            <a:chOff x="387604" y="5479351"/>
            <a:chExt cx="1470660" cy="626110"/>
          </a:xfrm>
        </p:grpSpPr>
        <p:sp>
          <p:nvSpPr>
            <p:cNvPr id="51" name="object 26"/>
            <p:cNvSpPr/>
            <p:nvPr/>
          </p:nvSpPr>
          <p:spPr>
            <a:xfrm>
              <a:off x="395541" y="5487289"/>
              <a:ext cx="1454785" cy="610235"/>
            </a:xfrm>
            <a:custGeom>
              <a:avLst/>
              <a:gdLst/>
              <a:ahLst/>
              <a:cxnLst/>
              <a:rect l="l" t="t" r="r" b="b"/>
              <a:pathLst>
                <a:path w="1454785" h="610235">
                  <a:moveTo>
                    <a:pt x="1352867" y="0"/>
                  </a:moveTo>
                  <a:lnTo>
                    <a:pt x="101625" y="0"/>
                  </a:lnTo>
                  <a:lnTo>
                    <a:pt x="62064" y="8000"/>
                  </a:lnTo>
                  <a:lnTo>
                    <a:pt x="29762" y="29805"/>
                  </a:lnTo>
                  <a:lnTo>
                    <a:pt x="7985" y="62123"/>
                  </a:lnTo>
                  <a:lnTo>
                    <a:pt x="0" y="101663"/>
                  </a:lnTo>
                  <a:lnTo>
                    <a:pt x="0" y="508165"/>
                  </a:lnTo>
                  <a:lnTo>
                    <a:pt x="7985" y="547725"/>
                  </a:lnTo>
                  <a:lnTo>
                    <a:pt x="29762" y="580028"/>
                  </a:lnTo>
                  <a:lnTo>
                    <a:pt x="62064" y="601805"/>
                  </a:lnTo>
                  <a:lnTo>
                    <a:pt x="101625" y="609790"/>
                  </a:lnTo>
                  <a:lnTo>
                    <a:pt x="1352867" y="609790"/>
                  </a:lnTo>
                  <a:lnTo>
                    <a:pt x="1392424" y="601805"/>
                  </a:lnTo>
                  <a:lnTo>
                    <a:pt x="1424717" y="580028"/>
                  </a:lnTo>
                  <a:lnTo>
                    <a:pt x="1446486" y="547725"/>
                  </a:lnTo>
                  <a:lnTo>
                    <a:pt x="1454467" y="508165"/>
                  </a:lnTo>
                  <a:lnTo>
                    <a:pt x="1454467" y="101663"/>
                  </a:lnTo>
                  <a:lnTo>
                    <a:pt x="1446486" y="62123"/>
                  </a:lnTo>
                  <a:lnTo>
                    <a:pt x="1424717" y="29805"/>
                  </a:lnTo>
                  <a:lnTo>
                    <a:pt x="1392424" y="8000"/>
                  </a:lnTo>
                  <a:lnTo>
                    <a:pt x="135286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2" name="object 27"/>
            <p:cNvSpPr/>
            <p:nvPr/>
          </p:nvSpPr>
          <p:spPr>
            <a:xfrm>
              <a:off x="395541" y="5487289"/>
              <a:ext cx="1454785" cy="610235"/>
            </a:xfrm>
            <a:custGeom>
              <a:avLst/>
              <a:gdLst/>
              <a:ahLst/>
              <a:cxnLst/>
              <a:rect l="l" t="t" r="r" b="b"/>
              <a:pathLst>
                <a:path w="1454785" h="610235">
                  <a:moveTo>
                    <a:pt x="0" y="101663"/>
                  </a:moveTo>
                  <a:lnTo>
                    <a:pt x="7985" y="62123"/>
                  </a:lnTo>
                  <a:lnTo>
                    <a:pt x="29762" y="29805"/>
                  </a:lnTo>
                  <a:lnTo>
                    <a:pt x="62064" y="8000"/>
                  </a:lnTo>
                  <a:lnTo>
                    <a:pt x="101625" y="0"/>
                  </a:lnTo>
                  <a:lnTo>
                    <a:pt x="1352867" y="0"/>
                  </a:lnTo>
                  <a:lnTo>
                    <a:pt x="1392424" y="8000"/>
                  </a:lnTo>
                  <a:lnTo>
                    <a:pt x="1424717" y="29805"/>
                  </a:lnTo>
                  <a:lnTo>
                    <a:pt x="1446486" y="62123"/>
                  </a:lnTo>
                  <a:lnTo>
                    <a:pt x="1454467" y="101663"/>
                  </a:lnTo>
                  <a:lnTo>
                    <a:pt x="1454467" y="508165"/>
                  </a:lnTo>
                  <a:lnTo>
                    <a:pt x="1446486" y="547725"/>
                  </a:lnTo>
                  <a:lnTo>
                    <a:pt x="1424717" y="580028"/>
                  </a:lnTo>
                  <a:lnTo>
                    <a:pt x="1392424" y="601805"/>
                  </a:lnTo>
                  <a:lnTo>
                    <a:pt x="1352867" y="609790"/>
                  </a:lnTo>
                  <a:lnTo>
                    <a:pt x="101625" y="609790"/>
                  </a:lnTo>
                  <a:lnTo>
                    <a:pt x="62064" y="601805"/>
                  </a:lnTo>
                  <a:lnTo>
                    <a:pt x="29762" y="580028"/>
                  </a:lnTo>
                  <a:lnTo>
                    <a:pt x="7985" y="547725"/>
                  </a:lnTo>
                  <a:lnTo>
                    <a:pt x="0" y="508165"/>
                  </a:lnTo>
                  <a:lnTo>
                    <a:pt x="0" y="101663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Прямоугольник 52"/>
          <p:cNvSpPr/>
          <p:nvPr/>
        </p:nvSpPr>
        <p:spPr>
          <a:xfrm>
            <a:off x="533400" y="5715000"/>
            <a:ext cx="1219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>
              <a:lnSpc>
                <a:spcPct val="100000"/>
              </a:lnSpc>
              <a:spcBef>
                <a:spcPts val="1205"/>
              </a:spcBef>
            </a:pPr>
            <a:r>
              <a:rPr lang="ru-RU" sz="320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0,2%</a:t>
            </a:r>
            <a:endParaRPr lang="ru-RU" sz="32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54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2600" y="5715000"/>
            <a:ext cx="2738628" cy="618744"/>
          </a:xfrm>
          <a:prstGeom prst="rect">
            <a:avLst/>
          </a:prstGeom>
        </p:spPr>
      </p:pic>
      <p:sp>
        <p:nvSpPr>
          <p:cNvPr id="55" name="object 24"/>
          <p:cNvSpPr txBox="1"/>
          <p:nvPr/>
        </p:nvSpPr>
        <p:spPr>
          <a:xfrm>
            <a:off x="1981200" y="5791200"/>
            <a:ext cx="2357755" cy="375103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0" marR="5080" indent="-114300">
              <a:lnSpc>
                <a:spcPts val="1340"/>
              </a:lnSpc>
              <a:spcBef>
                <a:spcPts val="325"/>
              </a:spcBef>
              <a:buChar char="•"/>
              <a:tabLst>
                <a:tab pos="127000" algn="l"/>
              </a:tabLst>
            </a:pPr>
            <a:r>
              <a:rPr lang="ru-RU" sz="1300" spc="-5" dirty="0">
                <a:latin typeface="Times New Roman" panose="02020603050405020304"/>
                <a:cs typeface="Times New Roman" panose="02020603050405020304"/>
              </a:rPr>
              <a:t>1,0 млн. руб. – охрана семьи и детства</a:t>
            </a:r>
            <a:endParaRPr sz="1300" dirty="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9" name="Group 1"/>
          <p:cNvGrpSpPr/>
          <p:nvPr/>
        </p:nvGrpSpPr>
        <p:grpSpPr>
          <a:xfrm>
            <a:off x="210960" y="1679400"/>
            <a:ext cx="8753760" cy="1682640"/>
            <a:chOff x="210960" y="1679400"/>
            <a:chExt cx="8753760" cy="1682640"/>
          </a:xfrm>
        </p:grpSpPr>
        <p:sp>
          <p:nvSpPr>
            <p:cNvPr id="590" name="CustomShape 2"/>
            <p:cNvSpPr/>
            <p:nvPr/>
          </p:nvSpPr>
          <p:spPr>
            <a:xfrm>
              <a:off x="210960" y="1679400"/>
              <a:ext cx="8723160" cy="1329840"/>
            </a:xfrm>
            <a:custGeom>
              <a:avLst/>
              <a:gdLst/>
              <a:ahLst/>
              <a:cxnLst/>
              <a:rect l="l" t="t" r="r" b="b"/>
              <a:pathLst>
                <a:path w="8723630" h="1330325">
                  <a:moveTo>
                    <a:pt x="1556067" y="0"/>
                  </a:moveTo>
                  <a:lnTo>
                    <a:pt x="1402778" y="0"/>
                  </a:lnTo>
                  <a:lnTo>
                    <a:pt x="1257998" y="4445"/>
                  </a:lnTo>
                  <a:lnTo>
                    <a:pt x="1121854" y="11175"/>
                  </a:lnTo>
                  <a:lnTo>
                    <a:pt x="994092" y="22351"/>
                  </a:lnTo>
                  <a:lnTo>
                    <a:pt x="874890" y="33527"/>
                  </a:lnTo>
                  <a:lnTo>
                    <a:pt x="762063" y="49149"/>
                  </a:lnTo>
                  <a:lnTo>
                    <a:pt x="659891" y="64770"/>
                  </a:lnTo>
                  <a:lnTo>
                    <a:pt x="564095" y="82550"/>
                  </a:lnTo>
                  <a:lnTo>
                    <a:pt x="478955" y="102615"/>
                  </a:lnTo>
                  <a:lnTo>
                    <a:pt x="398068" y="120523"/>
                  </a:lnTo>
                  <a:lnTo>
                    <a:pt x="327812" y="140588"/>
                  </a:lnTo>
                  <a:lnTo>
                    <a:pt x="206476" y="178562"/>
                  </a:lnTo>
                  <a:lnTo>
                    <a:pt x="157518" y="196469"/>
                  </a:lnTo>
                  <a:lnTo>
                    <a:pt x="51092" y="241046"/>
                  </a:lnTo>
                  <a:lnTo>
                    <a:pt x="0" y="267842"/>
                  </a:lnTo>
                  <a:lnTo>
                    <a:pt x="0" y="1330325"/>
                  </a:lnTo>
                  <a:lnTo>
                    <a:pt x="8718994" y="1330325"/>
                  </a:lnTo>
                  <a:lnTo>
                    <a:pt x="8723312" y="1323594"/>
                  </a:lnTo>
                  <a:lnTo>
                    <a:pt x="8723312" y="569213"/>
                  </a:lnTo>
                  <a:lnTo>
                    <a:pt x="8718994" y="571373"/>
                  </a:lnTo>
                  <a:lnTo>
                    <a:pt x="8638222" y="604901"/>
                  </a:lnTo>
                  <a:lnTo>
                    <a:pt x="8557323" y="636142"/>
                  </a:lnTo>
                  <a:lnTo>
                    <a:pt x="8472106" y="665099"/>
                  </a:lnTo>
                  <a:lnTo>
                    <a:pt x="8384857" y="691896"/>
                  </a:lnTo>
                  <a:lnTo>
                    <a:pt x="8295449" y="718692"/>
                  </a:lnTo>
                  <a:lnTo>
                    <a:pt x="8201850" y="743330"/>
                  </a:lnTo>
                  <a:lnTo>
                    <a:pt x="8105965" y="763397"/>
                  </a:lnTo>
                  <a:lnTo>
                    <a:pt x="8005889" y="783463"/>
                  </a:lnTo>
                  <a:lnTo>
                    <a:pt x="7901622" y="801370"/>
                  </a:lnTo>
                  <a:lnTo>
                    <a:pt x="7793037" y="814704"/>
                  </a:lnTo>
                  <a:lnTo>
                    <a:pt x="7680261" y="828166"/>
                  </a:lnTo>
                  <a:lnTo>
                    <a:pt x="7563167" y="837057"/>
                  </a:lnTo>
                  <a:lnTo>
                    <a:pt x="7441882" y="845947"/>
                  </a:lnTo>
                  <a:lnTo>
                    <a:pt x="7314120" y="850391"/>
                  </a:lnTo>
                  <a:lnTo>
                    <a:pt x="7182167" y="850391"/>
                  </a:lnTo>
                  <a:lnTo>
                    <a:pt x="7043737" y="848233"/>
                  </a:lnTo>
                  <a:lnTo>
                    <a:pt x="6899084" y="843788"/>
                  </a:lnTo>
                  <a:lnTo>
                    <a:pt x="6749986" y="837057"/>
                  </a:lnTo>
                  <a:lnTo>
                    <a:pt x="6594665" y="825880"/>
                  </a:lnTo>
                  <a:lnTo>
                    <a:pt x="6430708" y="810260"/>
                  </a:lnTo>
                  <a:lnTo>
                    <a:pt x="6260401" y="792352"/>
                  </a:lnTo>
                  <a:lnTo>
                    <a:pt x="6083744" y="770127"/>
                  </a:lnTo>
                  <a:lnTo>
                    <a:pt x="5900737" y="745489"/>
                  </a:lnTo>
                  <a:lnTo>
                    <a:pt x="5709094" y="716534"/>
                  </a:lnTo>
                  <a:lnTo>
                    <a:pt x="5509069" y="683005"/>
                  </a:lnTo>
                  <a:lnTo>
                    <a:pt x="5302567" y="645033"/>
                  </a:lnTo>
                  <a:lnTo>
                    <a:pt x="5085397" y="602614"/>
                  </a:lnTo>
                  <a:lnTo>
                    <a:pt x="4861877" y="558038"/>
                  </a:lnTo>
                  <a:lnTo>
                    <a:pt x="4627689" y="506729"/>
                  </a:lnTo>
                  <a:lnTo>
                    <a:pt x="4387151" y="453136"/>
                  </a:lnTo>
                  <a:lnTo>
                    <a:pt x="4136072" y="395097"/>
                  </a:lnTo>
                  <a:lnTo>
                    <a:pt x="3874198" y="330326"/>
                  </a:lnTo>
                  <a:lnTo>
                    <a:pt x="3614483" y="267842"/>
                  </a:lnTo>
                  <a:lnTo>
                    <a:pt x="3363277" y="214249"/>
                  </a:lnTo>
                  <a:lnTo>
                    <a:pt x="3122739" y="165226"/>
                  </a:lnTo>
                  <a:lnTo>
                    <a:pt x="2892869" y="124967"/>
                  </a:lnTo>
                  <a:lnTo>
                    <a:pt x="2673667" y="91566"/>
                  </a:lnTo>
                  <a:lnTo>
                    <a:pt x="2462847" y="62484"/>
                  </a:lnTo>
                  <a:lnTo>
                    <a:pt x="2262822" y="40132"/>
                  </a:lnTo>
                  <a:lnTo>
                    <a:pt x="2073338" y="22351"/>
                  </a:lnTo>
                  <a:lnTo>
                    <a:pt x="1890204" y="11175"/>
                  </a:lnTo>
                  <a:lnTo>
                    <a:pt x="1720024" y="2286"/>
                  </a:lnTo>
                  <a:lnTo>
                    <a:pt x="155606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1" name="CustomShape 3"/>
            <p:cNvSpPr/>
            <p:nvPr/>
          </p:nvSpPr>
          <p:spPr>
            <a:xfrm>
              <a:off x="3342240" y="2526840"/>
              <a:ext cx="5622480" cy="835200"/>
            </a:xfrm>
            <a:custGeom>
              <a:avLst/>
              <a:gdLst/>
              <a:ahLst/>
              <a:cxnLst/>
              <a:rect l="l" t="t" r="r" b="b"/>
              <a:pathLst>
                <a:path w="5622925" h="835660">
                  <a:moveTo>
                    <a:pt x="5483097" y="0"/>
                  </a:moveTo>
                  <a:lnTo>
                    <a:pt x="0" y="0"/>
                  </a:lnTo>
                  <a:lnTo>
                    <a:pt x="0" y="835405"/>
                  </a:lnTo>
                  <a:lnTo>
                    <a:pt x="5483097" y="835405"/>
                  </a:lnTo>
                  <a:lnTo>
                    <a:pt x="5527140" y="828305"/>
                  </a:lnTo>
                  <a:lnTo>
                    <a:pt x="5565385" y="808530"/>
                  </a:lnTo>
                  <a:lnTo>
                    <a:pt x="5595541" y="778374"/>
                  </a:lnTo>
                  <a:lnTo>
                    <a:pt x="5615316" y="740129"/>
                  </a:lnTo>
                  <a:lnTo>
                    <a:pt x="5622417" y="696086"/>
                  </a:lnTo>
                  <a:lnTo>
                    <a:pt x="5622417" y="139191"/>
                  </a:lnTo>
                  <a:lnTo>
                    <a:pt x="5615316" y="95211"/>
                  </a:lnTo>
                  <a:lnTo>
                    <a:pt x="5595541" y="57003"/>
                  </a:lnTo>
                  <a:lnTo>
                    <a:pt x="5565385" y="26867"/>
                  </a:lnTo>
                  <a:lnTo>
                    <a:pt x="5527140" y="7099"/>
                  </a:lnTo>
                  <a:lnTo>
                    <a:pt x="5483097" y="0"/>
                  </a:lnTo>
                  <a:close/>
                </a:path>
              </a:pathLst>
            </a:custGeom>
            <a:solidFill>
              <a:srgbClr val="D0D7E8">
                <a:alpha val="90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2" name="CustomShape 4"/>
            <p:cNvSpPr/>
            <p:nvPr/>
          </p:nvSpPr>
          <p:spPr>
            <a:xfrm>
              <a:off x="3342240" y="2526840"/>
              <a:ext cx="5622480" cy="835200"/>
            </a:xfrm>
            <a:custGeom>
              <a:avLst/>
              <a:gdLst/>
              <a:ahLst/>
              <a:cxnLst/>
              <a:rect l="l" t="t" r="r" b="b"/>
              <a:pathLst>
                <a:path w="5622925" h="835660">
                  <a:moveTo>
                    <a:pt x="5622417" y="139191"/>
                  </a:moveTo>
                  <a:lnTo>
                    <a:pt x="5622417" y="696086"/>
                  </a:lnTo>
                  <a:lnTo>
                    <a:pt x="5615316" y="740129"/>
                  </a:lnTo>
                  <a:lnTo>
                    <a:pt x="5595541" y="778374"/>
                  </a:lnTo>
                  <a:lnTo>
                    <a:pt x="5565385" y="808530"/>
                  </a:lnTo>
                  <a:lnTo>
                    <a:pt x="5527140" y="828305"/>
                  </a:lnTo>
                  <a:lnTo>
                    <a:pt x="5483097" y="835405"/>
                  </a:lnTo>
                  <a:lnTo>
                    <a:pt x="0" y="835405"/>
                  </a:lnTo>
                  <a:lnTo>
                    <a:pt x="0" y="0"/>
                  </a:lnTo>
                  <a:lnTo>
                    <a:pt x="5483097" y="0"/>
                  </a:lnTo>
                  <a:lnTo>
                    <a:pt x="5527140" y="7099"/>
                  </a:lnTo>
                  <a:lnTo>
                    <a:pt x="5565385" y="26867"/>
                  </a:lnTo>
                  <a:lnTo>
                    <a:pt x="5595541" y="57003"/>
                  </a:lnTo>
                  <a:lnTo>
                    <a:pt x="5615316" y="95211"/>
                  </a:lnTo>
                  <a:lnTo>
                    <a:pt x="5622417" y="139191"/>
                  </a:lnTo>
                  <a:close/>
                </a:path>
              </a:pathLst>
            </a:custGeom>
            <a:noFill/>
            <a:ln w="15875">
              <a:solidFill>
                <a:srgbClr val="D0D7E8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93" name="CustomShape 5"/>
          <p:cNvSpPr/>
          <p:nvPr/>
        </p:nvSpPr>
        <p:spPr>
          <a:xfrm>
            <a:off x="1210320" y="398160"/>
            <a:ext cx="6721200" cy="28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Среднемесячная </a:t>
            </a:r>
            <a:r>
              <a:rPr lang="ru-RU" sz="1800" b="1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зарплата</a:t>
            </a:r>
            <a:r>
              <a:rPr lang="ru-RU" sz="1800" b="1" strike="noStrike" spc="18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 </a:t>
            </a:r>
            <a:r>
              <a:rPr lang="ru-RU" sz="1800" b="1" strike="noStrike" spc="-3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Указам</a:t>
            </a:r>
            <a:r>
              <a:rPr lang="ru-RU" sz="18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Президента</a:t>
            </a:r>
            <a:r>
              <a:rPr lang="ru-RU" sz="1800" b="1" strike="noStrike" spc="44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2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РФ</a:t>
            </a:r>
            <a:r>
              <a:rPr lang="ru-RU" sz="1800" b="1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</a:t>
            </a:r>
            <a:r>
              <a:rPr lang="ru-RU" sz="1800" b="1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2022</a:t>
            </a:r>
            <a:r>
              <a:rPr lang="ru-RU" sz="1800" b="1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3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</a:t>
            </a: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594" name="CustomShape 6"/>
          <p:cNvSpPr/>
          <p:nvPr/>
        </p:nvSpPr>
        <p:spPr>
          <a:xfrm>
            <a:off x="3409920" y="2607480"/>
            <a:ext cx="5381280" cy="60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227965" indent="-227330">
              <a:lnSpc>
                <a:spcPts val="2345"/>
              </a:lnSpc>
              <a:spcBef>
                <a:spcPts val="100"/>
              </a:spcBef>
              <a:buClr>
                <a:srgbClr val="000000"/>
              </a:buClr>
              <a:buFont typeface="Symbol" panose="05050102010706020507" charset="2"/>
              <a:buChar char=""/>
              <a:tabLst>
                <a:tab pos="227330" algn="l"/>
                <a:tab pos="240665" algn="l"/>
              </a:tabLst>
            </a:pPr>
            <a:r>
              <a:rPr lang="ru-RU" sz="2100" b="0" strike="noStrike" spc="-7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Педагогических</a:t>
            </a:r>
            <a:r>
              <a:rPr lang="ru-RU" sz="2100" b="0" strike="noStrike" spc="-15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2100" b="0" strike="noStrike" spc="-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работников</a:t>
            </a:r>
            <a:r>
              <a:rPr lang="ru-RU" sz="2100" b="0" strike="noStrike" spc="-15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2100" b="0" strike="noStrike" spc="-7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муниципальных</a:t>
            </a:r>
            <a:endParaRPr lang="ru-RU" sz="2100" b="0" strike="noStrike" spc="-1">
              <a:latin typeface="Arial" panose="020B0604020202020204"/>
            </a:endParaRPr>
          </a:p>
          <a:p>
            <a:pPr marL="15240" algn="ctr">
              <a:lnSpc>
                <a:spcPts val="2345"/>
              </a:lnSpc>
              <a:tabLst>
                <a:tab pos="227330" algn="l"/>
                <a:tab pos="240665" algn="l"/>
              </a:tabLst>
            </a:pPr>
            <a:r>
              <a:rPr lang="ru-RU" sz="2100" b="0" strike="noStrike" spc="-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дошкольных</a:t>
            </a:r>
            <a:r>
              <a:rPr lang="ru-RU" sz="2100" b="0" strike="noStrike" spc="-4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2100" b="0" strike="noStrike" spc="-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образовательных</a:t>
            </a:r>
            <a:r>
              <a:rPr lang="ru-RU" sz="2100" b="0" strike="noStrike" spc="-35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2100" b="0" strike="noStrike" spc="-7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учреждений</a:t>
            </a:r>
            <a:endParaRPr lang="ru-RU" sz="2100" b="0" strike="noStrike" spc="-1">
              <a:latin typeface="Arial" panose="020B0604020202020204"/>
            </a:endParaRPr>
          </a:p>
        </p:txBody>
      </p:sp>
      <p:grpSp>
        <p:nvGrpSpPr>
          <p:cNvPr id="595" name="Group 7"/>
          <p:cNvGrpSpPr/>
          <p:nvPr/>
        </p:nvGrpSpPr>
        <p:grpSpPr>
          <a:xfrm>
            <a:off x="179640" y="2422440"/>
            <a:ext cx="3162600" cy="1044360"/>
            <a:chOff x="179640" y="2422440"/>
            <a:chExt cx="3162600" cy="1044360"/>
          </a:xfrm>
        </p:grpSpPr>
        <p:sp>
          <p:nvSpPr>
            <p:cNvPr id="596" name="CustomShape 8"/>
            <p:cNvSpPr/>
            <p:nvPr/>
          </p:nvSpPr>
          <p:spPr>
            <a:xfrm>
              <a:off x="179640" y="2422440"/>
              <a:ext cx="3162600" cy="1044360"/>
            </a:xfrm>
            <a:custGeom>
              <a:avLst/>
              <a:gdLst/>
              <a:ahLst/>
              <a:cxnLst/>
              <a:rect l="l" t="t" r="r" b="b"/>
              <a:pathLst>
                <a:path w="3162935" h="1044575">
                  <a:moveTo>
                    <a:pt x="2988500" y="0"/>
                  </a:moveTo>
                  <a:lnTo>
                    <a:pt x="174040" y="0"/>
                  </a:lnTo>
                  <a:lnTo>
                    <a:pt x="127771" y="6211"/>
                  </a:lnTo>
                  <a:lnTo>
                    <a:pt x="86196" y="23744"/>
                  </a:lnTo>
                  <a:lnTo>
                    <a:pt x="50973" y="50942"/>
                  </a:lnTo>
                  <a:lnTo>
                    <a:pt x="23760" y="86153"/>
                  </a:lnTo>
                  <a:lnTo>
                    <a:pt x="6216" y="127720"/>
                  </a:lnTo>
                  <a:lnTo>
                    <a:pt x="0" y="173989"/>
                  </a:lnTo>
                  <a:lnTo>
                    <a:pt x="0" y="870203"/>
                  </a:lnTo>
                  <a:lnTo>
                    <a:pt x="6216" y="916429"/>
                  </a:lnTo>
                  <a:lnTo>
                    <a:pt x="23760" y="957984"/>
                  </a:lnTo>
                  <a:lnTo>
                    <a:pt x="50973" y="993203"/>
                  </a:lnTo>
                  <a:lnTo>
                    <a:pt x="86196" y="1020421"/>
                  </a:lnTo>
                  <a:lnTo>
                    <a:pt x="127771" y="1037973"/>
                  </a:lnTo>
                  <a:lnTo>
                    <a:pt x="174040" y="1044194"/>
                  </a:lnTo>
                  <a:lnTo>
                    <a:pt x="2988500" y="1044194"/>
                  </a:lnTo>
                  <a:lnTo>
                    <a:pt x="3034779" y="1037973"/>
                  </a:lnTo>
                  <a:lnTo>
                    <a:pt x="3076370" y="1020421"/>
                  </a:lnTo>
                  <a:lnTo>
                    <a:pt x="3111611" y="993203"/>
                  </a:lnTo>
                  <a:lnTo>
                    <a:pt x="3138840" y="957984"/>
                  </a:lnTo>
                  <a:lnTo>
                    <a:pt x="3156396" y="916429"/>
                  </a:lnTo>
                  <a:lnTo>
                    <a:pt x="3162617" y="870203"/>
                  </a:lnTo>
                  <a:lnTo>
                    <a:pt x="3162617" y="173989"/>
                  </a:lnTo>
                  <a:lnTo>
                    <a:pt x="3156396" y="127720"/>
                  </a:lnTo>
                  <a:lnTo>
                    <a:pt x="3138840" y="86153"/>
                  </a:lnTo>
                  <a:lnTo>
                    <a:pt x="3111611" y="50942"/>
                  </a:lnTo>
                  <a:lnTo>
                    <a:pt x="3076370" y="23744"/>
                  </a:lnTo>
                  <a:lnTo>
                    <a:pt x="3034779" y="6211"/>
                  </a:lnTo>
                  <a:lnTo>
                    <a:pt x="2988500" y="0"/>
                  </a:lnTo>
                  <a:close/>
                </a:path>
              </a:pathLst>
            </a:custGeom>
            <a:solidFill>
              <a:srgbClr val="4F81B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7" name="CustomShape 9"/>
            <p:cNvSpPr/>
            <p:nvPr/>
          </p:nvSpPr>
          <p:spPr>
            <a:xfrm>
              <a:off x="179640" y="2422440"/>
              <a:ext cx="3162600" cy="1044360"/>
            </a:xfrm>
            <a:custGeom>
              <a:avLst/>
              <a:gdLst/>
              <a:ahLst/>
              <a:cxnLst/>
              <a:rect l="l" t="t" r="r" b="b"/>
              <a:pathLst>
                <a:path w="3162935" h="1044575">
                  <a:moveTo>
                    <a:pt x="0" y="173989"/>
                  </a:moveTo>
                  <a:lnTo>
                    <a:pt x="6216" y="127720"/>
                  </a:lnTo>
                  <a:lnTo>
                    <a:pt x="23760" y="86153"/>
                  </a:lnTo>
                  <a:lnTo>
                    <a:pt x="50973" y="50942"/>
                  </a:lnTo>
                  <a:lnTo>
                    <a:pt x="86196" y="23744"/>
                  </a:lnTo>
                  <a:lnTo>
                    <a:pt x="127771" y="6211"/>
                  </a:lnTo>
                  <a:lnTo>
                    <a:pt x="174040" y="0"/>
                  </a:lnTo>
                  <a:lnTo>
                    <a:pt x="2988500" y="0"/>
                  </a:lnTo>
                  <a:lnTo>
                    <a:pt x="3034779" y="6211"/>
                  </a:lnTo>
                  <a:lnTo>
                    <a:pt x="3076370" y="23744"/>
                  </a:lnTo>
                  <a:lnTo>
                    <a:pt x="3111611" y="50942"/>
                  </a:lnTo>
                  <a:lnTo>
                    <a:pt x="3138840" y="86153"/>
                  </a:lnTo>
                  <a:lnTo>
                    <a:pt x="3156396" y="127720"/>
                  </a:lnTo>
                  <a:lnTo>
                    <a:pt x="3162617" y="173989"/>
                  </a:lnTo>
                  <a:lnTo>
                    <a:pt x="3162617" y="870203"/>
                  </a:lnTo>
                  <a:lnTo>
                    <a:pt x="3156396" y="916429"/>
                  </a:lnTo>
                  <a:lnTo>
                    <a:pt x="3138840" y="957984"/>
                  </a:lnTo>
                  <a:lnTo>
                    <a:pt x="3111611" y="993203"/>
                  </a:lnTo>
                  <a:lnTo>
                    <a:pt x="3076370" y="1020421"/>
                  </a:lnTo>
                  <a:lnTo>
                    <a:pt x="3034779" y="1037973"/>
                  </a:lnTo>
                  <a:lnTo>
                    <a:pt x="2988500" y="1044194"/>
                  </a:lnTo>
                  <a:lnTo>
                    <a:pt x="174040" y="1044194"/>
                  </a:lnTo>
                  <a:lnTo>
                    <a:pt x="127771" y="1037973"/>
                  </a:lnTo>
                  <a:lnTo>
                    <a:pt x="86196" y="1020421"/>
                  </a:lnTo>
                  <a:lnTo>
                    <a:pt x="50973" y="993203"/>
                  </a:lnTo>
                  <a:lnTo>
                    <a:pt x="23760" y="957984"/>
                  </a:lnTo>
                  <a:lnTo>
                    <a:pt x="6216" y="916429"/>
                  </a:lnTo>
                  <a:lnTo>
                    <a:pt x="0" y="870203"/>
                  </a:lnTo>
                  <a:lnTo>
                    <a:pt x="0" y="173989"/>
                  </a:lnTo>
                  <a:close/>
                </a:path>
              </a:pathLst>
            </a:custGeom>
            <a:noFill/>
            <a:ln w="1587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98" name="TextShape 10"/>
          <p:cNvSpPr txBox="1"/>
          <p:nvPr/>
        </p:nvSpPr>
        <p:spPr>
          <a:xfrm>
            <a:off x="425160" y="2471760"/>
            <a:ext cx="2667240" cy="115740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>
            <a:no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52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39 618,02</a:t>
            </a:r>
            <a:endParaRPr lang="ru-RU" sz="5200" b="0" strike="noStrike" spc="-1" dirty="0">
              <a:solidFill>
                <a:srgbClr val="000000"/>
              </a:solidFill>
              <a:latin typeface="Calibri" panose="020F0502020204030204"/>
            </a:endParaRPr>
          </a:p>
        </p:txBody>
      </p:sp>
      <p:grpSp>
        <p:nvGrpSpPr>
          <p:cNvPr id="599" name="Group 11"/>
          <p:cNvGrpSpPr/>
          <p:nvPr/>
        </p:nvGrpSpPr>
        <p:grpSpPr>
          <a:xfrm>
            <a:off x="3342240" y="3623400"/>
            <a:ext cx="5622480" cy="835200"/>
            <a:chOff x="3342240" y="3623400"/>
            <a:chExt cx="5622480" cy="835200"/>
          </a:xfrm>
        </p:grpSpPr>
        <p:sp>
          <p:nvSpPr>
            <p:cNvPr id="600" name="CustomShape 12"/>
            <p:cNvSpPr/>
            <p:nvPr/>
          </p:nvSpPr>
          <p:spPr>
            <a:xfrm>
              <a:off x="3342240" y="3623400"/>
              <a:ext cx="5622480" cy="835200"/>
            </a:xfrm>
            <a:custGeom>
              <a:avLst/>
              <a:gdLst/>
              <a:ahLst/>
              <a:cxnLst/>
              <a:rect l="l" t="t" r="r" b="b"/>
              <a:pathLst>
                <a:path w="5622925" h="835660">
                  <a:moveTo>
                    <a:pt x="5483097" y="0"/>
                  </a:moveTo>
                  <a:lnTo>
                    <a:pt x="0" y="0"/>
                  </a:lnTo>
                  <a:lnTo>
                    <a:pt x="0" y="835406"/>
                  </a:lnTo>
                  <a:lnTo>
                    <a:pt x="5483097" y="835406"/>
                  </a:lnTo>
                  <a:lnTo>
                    <a:pt x="5527140" y="828318"/>
                  </a:lnTo>
                  <a:lnTo>
                    <a:pt x="5565385" y="808575"/>
                  </a:lnTo>
                  <a:lnTo>
                    <a:pt x="5595541" y="778457"/>
                  </a:lnTo>
                  <a:lnTo>
                    <a:pt x="5615316" y="740243"/>
                  </a:lnTo>
                  <a:lnTo>
                    <a:pt x="5622417" y="696213"/>
                  </a:lnTo>
                  <a:lnTo>
                    <a:pt x="5622417" y="139319"/>
                  </a:lnTo>
                  <a:lnTo>
                    <a:pt x="5615316" y="95276"/>
                  </a:lnTo>
                  <a:lnTo>
                    <a:pt x="5595541" y="57031"/>
                  </a:lnTo>
                  <a:lnTo>
                    <a:pt x="5565385" y="26875"/>
                  </a:lnTo>
                  <a:lnTo>
                    <a:pt x="5527140" y="7100"/>
                  </a:lnTo>
                  <a:lnTo>
                    <a:pt x="5483097" y="0"/>
                  </a:lnTo>
                  <a:close/>
                </a:path>
              </a:pathLst>
            </a:custGeom>
            <a:solidFill>
              <a:srgbClr val="D0D7E8">
                <a:alpha val="90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1" name="CustomShape 13"/>
            <p:cNvSpPr/>
            <p:nvPr/>
          </p:nvSpPr>
          <p:spPr>
            <a:xfrm>
              <a:off x="3342240" y="3623400"/>
              <a:ext cx="5622480" cy="835200"/>
            </a:xfrm>
            <a:custGeom>
              <a:avLst/>
              <a:gdLst/>
              <a:ahLst/>
              <a:cxnLst/>
              <a:rect l="l" t="t" r="r" b="b"/>
              <a:pathLst>
                <a:path w="5622925" h="835660">
                  <a:moveTo>
                    <a:pt x="5622417" y="139319"/>
                  </a:moveTo>
                  <a:lnTo>
                    <a:pt x="5622417" y="696213"/>
                  </a:lnTo>
                  <a:lnTo>
                    <a:pt x="5615316" y="740243"/>
                  </a:lnTo>
                  <a:lnTo>
                    <a:pt x="5595541" y="778457"/>
                  </a:lnTo>
                  <a:lnTo>
                    <a:pt x="5565385" y="808575"/>
                  </a:lnTo>
                  <a:lnTo>
                    <a:pt x="5527140" y="828318"/>
                  </a:lnTo>
                  <a:lnTo>
                    <a:pt x="5483097" y="835406"/>
                  </a:lnTo>
                  <a:lnTo>
                    <a:pt x="0" y="835406"/>
                  </a:lnTo>
                  <a:lnTo>
                    <a:pt x="0" y="0"/>
                  </a:lnTo>
                  <a:lnTo>
                    <a:pt x="5483097" y="0"/>
                  </a:lnTo>
                  <a:lnTo>
                    <a:pt x="5527140" y="7100"/>
                  </a:lnTo>
                  <a:lnTo>
                    <a:pt x="5565385" y="26875"/>
                  </a:lnTo>
                  <a:lnTo>
                    <a:pt x="5595541" y="57031"/>
                  </a:lnTo>
                  <a:lnTo>
                    <a:pt x="5615316" y="95276"/>
                  </a:lnTo>
                  <a:lnTo>
                    <a:pt x="5622417" y="139319"/>
                  </a:lnTo>
                  <a:close/>
                </a:path>
              </a:pathLst>
            </a:custGeom>
            <a:noFill/>
            <a:ln w="15875">
              <a:solidFill>
                <a:srgbClr val="D0D7E8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02" name="CustomShape 14"/>
          <p:cNvSpPr/>
          <p:nvPr/>
        </p:nvSpPr>
        <p:spPr>
          <a:xfrm>
            <a:off x="3409920" y="3704760"/>
            <a:ext cx="4247640" cy="60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241300" indent="-227965">
              <a:lnSpc>
                <a:spcPts val="2345"/>
              </a:lnSpc>
              <a:spcBef>
                <a:spcPts val="100"/>
              </a:spcBef>
              <a:buClr>
                <a:srgbClr val="000000"/>
              </a:buClr>
              <a:buFont typeface="Symbol" panose="05050102010706020507" charset="2"/>
              <a:buChar char=""/>
              <a:tabLst>
                <a:tab pos="240665" algn="l"/>
                <a:tab pos="240665" algn="l"/>
              </a:tabLst>
            </a:pPr>
            <a:r>
              <a:rPr lang="ru-RU" sz="2100" b="0" strike="noStrike" spc="-7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Педагогических</a:t>
            </a:r>
            <a:r>
              <a:rPr lang="ru-RU" sz="2100" b="0" strike="noStrike" spc="-46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2100" b="0" strike="noStrike" spc="-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работников</a:t>
            </a:r>
            <a:endParaRPr lang="ru-RU" sz="2100" b="0" strike="noStrike" spc="-1">
              <a:latin typeface="Arial" panose="020B0604020202020204"/>
            </a:endParaRPr>
          </a:p>
          <a:p>
            <a:pPr marL="241300">
              <a:lnSpc>
                <a:spcPts val="2345"/>
              </a:lnSpc>
              <a:tabLst>
                <a:tab pos="240665" algn="l"/>
                <a:tab pos="240665" algn="l"/>
              </a:tabLst>
            </a:pPr>
            <a:r>
              <a:rPr lang="ru-RU" sz="2100" b="0" strike="noStrike" spc="-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общеобразовательных</a:t>
            </a:r>
            <a:r>
              <a:rPr lang="ru-RU" sz="2100" b="0" strike="noStrike" spc="-8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2100" b="0" strike="noStrike" spc="-7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учреждений</a:t>
            </a:r>
            <a:endParaRPr lang="ru-RU" sz="2100" b="0" strike="noStrike" spc="-1">
              <a:latin typeface="Arial" panose="020B0604020202020204"/>
            </a:endParaRPr>
          </a:p>
        </p:txBody>
      </p:sp>
      <p:grpSp>
        <p:nvGrpSpPr>
          <p:cNvPr id="603" name="Group 15"/>
          <p:cNvGrpSpPr/>
          <p:nvPr/>
        </p:nvGrpSpPr>
        <p:grpSpPr>
          <a:xfrm>
            <a:off x="179640" y="3519000"/>
            <a:ext cx="8785080" cy="2036160"/>
            <a:chOff x="179640" y="3519000"/>
            <a:chExt cx="8785080" cy="2036160"/>
          </a:xfrm>
        </p:grpSpPr>
        <p:sp>
          <p:nvSpPr>
            <p:cNvPr id="604" name="CustomShape 16"/>
            <p:cNvSpPr/>
            <p:nvPr/>
          </p:nvSpPr>
          <p:spPr>
            <a:xfrm>
              <a:off x="179640" y="3519000"/>
              <a:ext cx="3162600" cy="1044360"/>
            </a:xfrm>
            <a:custGeom>
              <a:avLst/>
              <a:gdLst/>
              <a:ahLst/>
              <a:cxnLst/>
              <a:rect l="l" t="t" r="r" b="b"/>
              <a:pathLst>
                <a:path w="3162935" h="1044575">
                  <a:moveTo>
                    <a:pt x="2988500" y="0"/>
                  </a:moveTo>
                  <a:lnTo>
                    <a:pt x="174040" y="0"/>
                  </a:lnTo>
                  <a:lnTo>
                    <a:pt x="127771" y="6221"/>
                  </a:lnTo>
                  <a:lnTo>
                    <a:pt x="86196" y="23777"/>
                  </a:lnTo>
                  <a:lnTo>
                    <a:pt x="50973" y="51006"/>
                  </a:lnTo>
                  <a:lnTo>
                    <a:pt x="23760" y="86247"/>
                  </a:lnTo>
                  <a:lnTo>
                    <a:pt x="6216" y="127837"/>
                  </a:lnTo>
                  <a:lnTo>
                    <a:pt x="0" y="174117"/>
                  </a:lnTo>
                  <a:lnTo>
                    <a:pt x="0" y="870204"/>
                  </a:lnTo>
                  <a:lnTo>
                    <a:pt x="6216" y="916483"/>
                  </a:lnTo>
                  <a:lnTo>
                    <a:pt x="23760" y="958073"/>
                  </a:lnTo>
                  <a:lnTo>
                    <a:pt x="50973" y="993314"/>
                  </a:lnTo>
                  <a:lnTo>
                    <a:pt x="86196" y="1020543"/>
                  </a:lnTo>
                  <a:lnTo>
                    <a:pt x="127771" y="1038099"/>
                  </a:lnTo>
                  <a:lnTo>
                    <a:pt x="174040" y="1044321"/>
                  </a:lnTo>
                  <a:lnTo>
                    <a:pt x="2988500" y="1044321"/>
                  </a:lnTo>
                  <a:lnTo>
                    <a:pt x="3034779" y="1038099"/>
                  </a:lnTo>
                  <a:lnTo>
                    <a:pt x="3076370" y="1020543"/>
                  </a:lnTo>
                  <a:lnTo>
                    <a:pt x="3111611" y="993314"/>
                  </a:lnTo>
                  <a:lnTo>
                    <a:pt x="3138840" y="958073"/>
                  </a:lnTo>
                  <a:lnTo>
                    <a:pt x="3156396" y="916483"/>
                  </a:lnTo>
                  <a:lnTo>
                    <a:pt x="3162617" y="870204"/>
                  </a:lnTo>
                  <a:lnTo>
                    <a:pt x="3162617" y="174117"/>
                  </a:lnTo>
                  <a:lnTo>
                    <a:pt x="3156396" y="127837"/>
                  </a:lnTo>
                  <a:lnTo>
                    <a:pt x="3138840" y="86247"/>
                  </a:lnTo>
                  <a:lnTo>
                    <a:pt x="3111611" y="51006"/>
                  </a:lnTo>
                  <a:lnTo>
                    <a:pt x="3076370" y="23777"/>
                  </a:lnTo>
                  <a:lnTo>
                    <a:pt x="3034779" y="6221"/>
                  </a:lnTo>
                  <a:lnTo>
                    <a:pt x="2988500" y="0"/>
                  </a:lnTo>
                  <a:close/>
                </a:path>
              </a:pathLst>
            </a:custGeom>
            <a:solidFill>
              <a:srgbClr val="4F81B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5" name="CustomShape 17"/>
            <p:cNvSpPr/>
            <p:nvPr/>
          </p:nvSpPr>
          <p:spPr>
            <a:xfrm>
              <a:off x="179640" y="3519000"/>
              <a:ext cx="3162600" cy="1044360"/>
            </a:xfrm>
            <a:custGeom>
              <a:avLst/>
              <a:gdLst/>
              <a:ahLst/>
              <a:cxnLst/>
              <a:rect l="l" t="t" r="r" b="b"/>
              <a:pathLst>
                <a:path w="3162935" h="1044575">
                  <a:moveTo>
                    <a:pt x="0" y="174117"/>
                  </a:moveTo>
                  <a:lnTo>
                    <a:pt x="6216" y="127837"/>
                  </a:lnTo>
                  <a:lnTo>
                    <a:pt x="23760" y="86247"/>
                  </a:lnTo>
                  <a:lnTo>
                    <a:pt x="50973" y="51006"/>
                  </a:lnTo>
                  <a:lnTo>
                    <a:pt x="86196" y="23777"/>
                  </a:lnTo>
                  <a:lnTo>
                    <a:pt x="127771" y="6221"/>
                  </a:lnTo>
                  <a:lnTo>
                    <a:pt x="174040" y="0"/>
                  </a:lnTo>
                  <a:lnTo>
                    <a:pt x="2988500" y="0"/>
                  </a:lnTo>
                  <a:lnTo>
                    <a:pt x="3034779" y="6221"/>
                  </a:lnTo>
                  <a:lnTo>
                    <a:pt x="3076370" y="23777"/>
                  </a:lnTo>
                  <a:lnTo>
                    <a:pt x="3111611" y="51006"/>
                  </a:lnTo>
                  <a:lnTo>
                    <a:pt x="3138840" y="86247"/>
                  </a:lnTo>
                  <a:lnTo>
                    <a:pt x="3156396" y="127837"/>
                  </a:lnTo>
                  <a:lnTo>
                    <a:pt x="3162617" y="174117"/>
                  </a:lnTo>
                  <a:lnTo>
                    <a:pt x="3162617" y="870204"/>
                  </a:lnTo>
                  <a:lnTo>
                    <a:pt x="3156396" y="916483"/>
                  </a:lnTo>
                  <a:lnTo>
                    <a:pt x="3138840" y="958073"/>
                  </a:lnTo>
                  <a:lnTo>
                    <a:pt x="3111611" y="993314"/>
                  </a:lnTo>
                  <a:lnTo>
                    <a:pt x="3076370" y="1020543"/>
                  </a:lnTo>
                  <a:lnTo>
                    <a:pt x="3034779" y="1038099"/>
                  </a:lnTo>
                  <a:lnTo>
                    <a:pt x="2988500" y="1044321"/>
                  </a:lnTo>
                  <a:lnTo>
                    <a:pt x="174040" y="1044321"/>
                  </a:lnTo>
                  <a:lnTo>
                    <a:pt x="127771" y="1038099"/>
                  </a:lnTo>
                  <a:lnTo>
                    <a:pt x="86196" y="1020543"/>
                  </a:lnTo>
                  <a:lnTo>
                    <a:pt x="50973" y="993314"/>
                  </a:lnTo>
                  <a:lnTo>
                    <a:pt x="23760" y="958073"/>
                  </a:lnTo>
                  <a:lnTo>
                    <a:pt x="6216" y="916483"/>
                  </a:lnTo>
                  <a:lnTo>
                    <a:pt x="0" y="870204"/>
                  </a:lnTo>
                  <a:lnTo>
                    <a:pt x="0" y="174117"/>
                  </a:lnTo>
                  <a:close/>
                </a:path>
              </a:pathLst>
            </a:custGeom>
            <a:noFill/>
            <a:ln w="1587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6" name="CustomShape 18"/>
            <p:cNvSpPr/>
            <p:nvPr/>
          </p:nvSpPr>
          <p:spPr>
            <a:xfrm>
              <a:off x="3342240" y="4719960"/>
              <a:ext cx="5622480" cy="835200"/>
            </a:xfrm>
            <a:custGeom>
              <a:avLst/>
              <a:gdLst/>
              <a:ahLst/>
              <a:cxnLst/>
              <a:rect l="l" t="t" r="r" b="b"/>
              <a:pathLst>
                <a:path w="5622925" h="835660">
                  <a:moveTo>
                    <a:pt x="5483097" y="0"/>
                  </a:moveTo>
                  <a:lnTo>
                    <a:pt x="0" y="0"/>
                  </a:lnTo>
                  <a:lnTo>
                    <a:pt x="0" y="835406"/>
                  </a:lnTo>
                  <a:lnTo>
                    <a:pt x="5483097" y="835406"/>
                  </a:lnTo>
                  <a:lnTo>
                    <a:pt x="5527140" y="828306"/>
                  </a:lnTo>
                  <a:lnTo>
                    <a:pt x="5565385" y="808538"/>
                  </a:lnTo>
                  <a:lnTo>
                    <a:pt x="5595541" y="778402"/>
                  </a:lnTo>
                  <a:lnTo>
                    <a:pt x="5615316" y="740194"/>
                  </a:lnTo>
                  <a:lnTo>
                    <a:pt x="5622417" y="696214"/>
                  </a:lnTo>
                  <a:lnTo>
                    <a:pt x="5622417" y="139192"/>
                  </a:lnTo>
                  <a:lnTo>
                    <a:pt x="5615316" y="95211"/>
                  </a:lnTo>
                  <a:lnTo>
                    <a:pt x="5595541" y="57003"/>
                  </a:lnTo>
                  <a:lnTo>
                    <a:pt x="5565385" y="26867"/>
                  </a:lnTo>
                  <a:lnTo>
                    <a:pt x="5527140" y="7099"/>
                  </a:lnTo>
                  <a:lnTo>
                    <a:pt x="5483097" y="0"/>
                  </a:lnTo>
                  <a:close/>
                </a:path>
              </a:pathLst>
            </a:custGeom>
            <a:solidFill>
              <a:srgbClr val="D0D7E8">
                <a:alpha val="90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7" name="CustomShape 19"/>
            <p:cNvSpPr/>
            <p:nvPr/>
          </p:nvSpPr>
          <p:spPr>
            <a:xfrm>
              <a:off x="3342240" y="4719960"/>
              <a:ext cx="5622480" cy="835200"/>
            </a:xfrm>
            <a:custGeom>
              <a:avLst/>
              <a:gdLst/>
              <a:ahLst/>
              <a:cxnLst/>
              <a:rect l="l" t="t" r="r" b="b"/>
              <a:pathLst>
                <a:path w="5622925" h="835660">
                  <a:moveTo>
                    <a:pt x="5622417" y="139192"/>
                  </a:moveTo>
                  <a:lnTo>
                    <a:pt x="5622417" y="696214"/>
                  </a:lnTo>
                  <a:lnTo>
                    <a:pt x="5615316" y="740194"/>
                  </a:lnTo>
                  <a:lnTo>
                    <a:pt x="5595541" y="778402"/>
                  </a:lnTo>
                  <a:lnTo>
                    <a:pt x="5565385" y="808538"/>
                  </a:lnTo>
                  <a:lnTo>
                    <a:pt x="5527140" y="828306"/>
                  </a:lnTo>
                  <a:lnTo>
                    <a:pt x="5483097" y="835406"/>
                  </a:lnTo>
                  <a:lnTo>
                    <a:pt x="0" y="835406"/>
                  </a:lnTo>
                  <a:lnTo>
                    <a:pt x="0" y="0"/>
                  </a:lnTo>
                  <a:lnTo>
                    <a:pt x="5483097" y="0"/>
                  </a:lnTo>
                  <a:lnTo>
                    <a:pt x="5527140" y="7099"/>
                  </a:lnTo>
                  <a:lnTo>
                    <a:pt x="5565385" y="26867"/>
                  </a:lnTo>
                  <a:lnTo>
                    <a:pt x="5595541" y="57003"/>
                  </a:lnTo>
                  <a:lnTo>
                    <a:pt x="5615316" y="95211"/>
                  </a:lnTo>
                  <a:lnTo>
                    <a:pt x="5622417" y="139192"/>
                  </a:lnTo>
                  <a:close/>
                </a:path>
              </a:pathLst>
            </a:custGeom>
            <a:noFill/>
            <a:ln w="15875">
              <a:solidFill>
                <a:srgbClr val="D0D7E8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08" name="CustomShape 20"/>
          <p:cNvSpPr/>
          <p:nvPr/>
        </p:nvSpPr>
        <p:spPr>
          <a:xfrm>
            <a:off x="3409920" y="4801320"/>
            <a:ext cx="5380560" cy="610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58320" rIns="0" bIns="0">
            <a:spAutoFit/>
          </a:bodyPr>
          <a:lstStyle/>
          <a:p>
            <a:pPr marL="241300" indent="-227965">
              <a:lnSpc>
                <a:spcPts val="2170"/>
              </a:lnSpc>
              <a:spcBef>
                <a:spcPts val="460"/>
              </a:spcBef>
              <a:buClr>
                <a:srgbClr val="000000"/>
              </a:buClr>
              <a:buFont typeface="Symbol" panose="05050102010706020507" charset="2"/>
              <a:buChar char=""/>
              <a:tabLst>
                <a:tab pos="240665" algn="l"/>
                <a:tab pos="240665" algn="l"/>
              </a:tabLst>
            </a:pPr>
            <a:r>
              <a:rPr lang="ru-RU" sz="2100" b="0" strike="noStrike" spc="-7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Педагогических</a:t>
            </a:r>
            <a:r>
              <a:rPr lang="ru-RU" sz="2100" b="0" strike="noStrike" spc="-46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2100" b="0" strike="noStrike" spc="-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работников</a:t>
            </a:r>
            <a:r>
              <a:rPr lang="ru-RU" sz="2100" b="0" strike="noStrike" spc="-4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2100" b="0" strike="noStrike" spc="-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муниципальных </a:t>
            </a:r>
            <a:r>
              <a:rPr lang="ru-RU" sz="2100" b="0" strike="noStrike" spc="-51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2100" b="0" strike="noStrike" spc="-7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учреждений</a:t>
            </a:r>
            <a:r>
              <a:rPr lang="ru-RU" sz="2100" b="0" strike="noStrike" spc="-15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2100" b="0" strike="noStrike" spc="-7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дополнительного</a:t>
            </a:r>
            <a:r>
              <a:rPr lang="ru-RU" sz="2100" b="0" strike="noStrike" spc="-32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2100" b="0" strike="noStrike" spc="-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образования</a:t>
            </a:r>
            <a:endParaRPr lang="ru-RU" sz="2100" b="0" strike="noStrike" spc="-1">
              <a:latin typeface="Arial" panose="020B0604020202020204"/>
            </a:endParaRPr>
          </a:p>
        </p:txBody>
      </p:sp>
      <p:grpSp>
        <p:nvGrpSpPr>
          <p:cNvPr id="609" name="Group 21"/>
          <p:cNvGrpSpPr/>
          <p:nvPr/>
        </p:nvGrpSpPr>
        <p:grpSpPr>
          <a:xfrm>
            <a:off x="179640" y="4615560"/>
            <a:ext cx="3162600" cy="1044360"/>
            <a:chOff x="179640" y="4615560"/>
            <a:chExt cx="3162600" cy="1044360"/>
          </a:xfrm>
        </p:grpSpPr>
        <p:sp>
          <p:nvSpPr>
            <p:cNvPr id="610" name="CustomShape 22"/>
            <p:cNvSpPr/>
            <p:nvPr/>
          </p:nvSpPr>
          <p:spPr>
            <a:xfrm>
              <a:off x="179640" y="4615560"/>
              <a:ext cx="3162600" cy="1044360"/>
            </a:xfrm>
            <a:custGeom>
              <a:avLst/>
              <a:gdLst/>
              <a:ahLst/>
              <a:cxnLst/>
              <a:rect l="l" t="t" r="r" b="b"/>
              <a:pathLst>
                <a:path w="3162935" h="1044575">
                  <a:moveTo>
                    <a:pt x="2988500" y="0"/>
                  </a:moveTo>
                  <a:lnTo>
                    <a:pt x="174040" y="0"/>
                  </a:lnTo>
                  <a:lnTo>
                    <a:pt x="127771" y="6211"/>
                  </a:lnTo>
                  <a:lnTo>
                    <a:pt x="86196" y="23744"/>
                  </a:lnTo>
                  <a:lnTo>
                    <a:pt x="50973" y="50942"/>
                  </a:lnTo>
                  <a:lnTo>
                    <a:pt x="23760" y="86153"/>
                  </a:lnTo>
                  <a:lnTo>
                    <a:pt x="6216" y="127720"/>
                  </a:lnTo>
                  <a:lnTo>
                    <a:pt x="0" y="173990"/>
                  </a:lnTo>
                  <a:lnTo>
                    <a:pt x="0" y="870204"/>
                  </a:lnTo>
                  <a:lnTo>
                    <a:pt x="6216" y="916476"/>
                  </a:lnTo>
                  <a:lnTo>
                    <a:pt x="23760" y="958050"/>
                  </a:lnTo>
                  <a:lnTo>
                    <a:pt x="50973" y="993270"/>
                  </a:lnTo>
                  <a:lnTo>
                    <a:pt x="86196" y="1020477"/>
                  </a:lnTo>
                  <a:lnTo>
                    <a:pt x="127771" y="1038017"/>
                  </a:lnTo>
                  <a:lnTo>
                    <a:pt x="174040" y="1044232"/>
                  </a:lnTo>
                  <a:lnTo>
                    <a:pt x="2988500" y="1044232"/>
                  </a:lnTo>
                  <a:lnTo>
                    <a:pt x="3034779" y="1038017"/>
                  </a:lnTo>
                  <a:lnTo>
                    <a:pt x="3076370" y="1020477"/>
                  </a:lnTo>
                  <a:lnTo>
                    <a:pt x="3111611" y="993270"/>
                  </a:lnTo>
                  <a:lnTo>
                    <a:pt x="3138840" y="958050"/>
                  </a:lnTo>
                  <a:lnTo>
                    <a:pt x="3156396" y="916476"/>
                  </a:lnTo>
                  <a:lnTo>
                    <a:pt x="3162617" y="870204"/>
                  </a:lnTo>
                  <a:lnTo>
                    <a:pt x="3162617" y="173990"/>
                  </a:lnTo>
                  <a:lnTo>
                    <a:pt x="3156396" y="127720"/>
                  </a:lnTo>
                  <a:lnTo>
                    <a:pt x="3138840" y="86153"/>
                  </a:lnTo>
                  <a:lnTo>
                    <a:pt x="3111611" y="50942"/>
                  </a:lnTo>
                  <a:lnTo>
                    <a:pt x="3076370" y="23744"/>
                  </a:lnTo>
                  <a:lnTo>
                    <a:pt x="3034779" y="6211"/>
                  </a:lnTo>
                  <a:lnTo>
                    <a:pt x="2988500" y="0"/>
                  </a:lnTo>
                  <a:close/>
                </a:path>
              </a:pathLst>
            </a:custGeom>
            <a:solidFill>
              <a:srgbClr val="4F81B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1" name="CustomShape 23"/>
            <p:cNvSpPr/>
            <p:nvPr/>
          </p:nvSpPr>
          <p:spPr>
            <a:xfrm>
              <a:off x="179640" y="4615560"/>
              <a:ext cx="3162600" cy="1044360"/>
            </a:xfrm>
            <a:custGeom>
              <a:avLst/>
              <a:gdLst/>
              <a:ahLst/>
              <a:cxnLst/>
              <a:rect l="l" t="t" r="r" b="b"/>
              <a:pathLst>
                <a:path w="3162935" h="1044575">
                  <a:moveTo>
                    <a:pt x="0" y="173990"/>
                  </a:moveTo>
                  <a:lnTo>
                    <a:pt x="6216" y="127720"/>
                  </a:lnTo>
                  <a:lnTo>
                    <a:pt x="23760" y="86153"/>
                  </a:lnTo>
                  <a:lnTo>
                    <a:pt x="50973" y="50942"/>
                  </a:lnTo>
                  <a:lnTo>
                    <a:pt x="86196" y="23744"/>
                  </a:lnTo>
                  <a:lnTo>
                    <a:pt x="127771" y="6211"/>
                  </a:lnTo>
                  <a:lnTo>
                    <a:pt x="174040" y="0"/>
                  </a:lnTo>
                  <a:lnTo>
                    <a:pt x="2988500" y="0"/>
                  </a:lnTo>
                  <a:lnTo>
                    <a:pt x="3034779" y="6211"/>
                  </a:lnTo>
                  <a:lnTo>
                    <a:pt x="3076370" y="23744"/>
                  </a:lnTo>
                  <a:lnTo>
                    <a:pt x="3111611" y="50942"/>
                  </a:lnTo>
                  <a:lnTo>
                    <a:pt x="3138840" y="86153"/>
                  </a:lnTo>
                  <a:lnTo>
                    <a:pt x="3156396" y="127720"/>
                  </a:lnTo>
                  <a:lnTo>
                    <a:pt x="3162617" y="173990"/>
                  </a:lnTo>
                  <a:lnTo>
                    <a:pt x="3162617" y="870204"/>
                  </a:lnTo>
                  <a:lnTo>
                    <a:pt x="3156396" y="916476"/>
                  </a:lnTo>
                  <a:lnTo>
                    <a:pt x="3138840" y="958050"/>
                  </a:lnTo>
                  <a:lnTo>
                    <a:pt x="3111611" y="993270"/>
                  </a:lnTo>
                  <a:lnTo>
                    <a:pt x="3076370" y="1020477"/>
                  </a:lnTo>
                  <a:lnTo>
                    <a:pt x="3034779" y="1038017"/>
                  </a:lnTo>
                  <a:lnTo>
                    <a:pt x="2988500" y="1044232"/>
                  </a:lnTo>
                  <a:lnTo>
                    <a:pt x="174040" y="1044232"/>
                  </a:lnTo>
                  <a:lnTo>
                    <a:pt x="127771" y="1038017"/>
                  </a:lnTo>
                  <a:lnTo>
                    <a:pt x="86196" y="1020477"/>
                  </a:lnTo>
                  <a:lnTo>
                    <a:pt x="50973" y="993270"/>
                  </a:lnTo>
                  <a:lnTo>
                    <a:pt x="23760" y="958050"/>
                  </a:lnTo>
                  <a:lnTo>
                    <a:pt x="6216" y="916476"/>
                  </a:lnTo>
                  <a:lnTo>
                    <a:pt x="0" y="870204"/>
                  </a:lnTo>
                  <a:lnTo>
                    <a:pt x="0" y="173990"/>
                  </a:lnTo>
                  <a:close/>
                </a:path>
              </a:pathLst>
            </a:custGeom>
            <a:noFill/>
            <a:ln w="1587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12" name="CustomShape 24"/>
          <p:cNvSpPr/>
          <p:nvPr/>
        </p:nvSpPr>
        <p:spPr>
          <a:xfrm>
            <a:off x="425160" y="3263760"/>
            <a:ext cx="2666520" cy="222810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168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2495"/>
              </a:spcBef>
            </a:pPr>
            <a:r>
              <a:rPr lang="ru-RU" sz="52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41972,74</a:t>
            </a:r>
            <a:endParaRPr lang="ru-RU" sz="5200" b="0" strike="noStrike" spc="-1" dirty="0">
              <a:latin typeface="Arial" panose="020B0604020202020204"/>
            </a:endParaRPr>
          </a:p>
          <a:p>
            <a:pPr marL="12700">
              <a:lnSpc>
                <a:spcPct val="100000"/>
              </a:lnSpc>
              <a:spcBef>
                <a:spcPts val="2395"/>
              </a:spcBef>
            </a:pPr>
            <a:r>
              <a:rPr lang="ru-RU" sz="52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42 318,27</a:t>
            </a:r>
            <a:endParaRPr lang="ru-RU" sz="5200" b="0" strike="noStrike" spc="-1" dirty="0">
              <a:latin typeface="Arial" panose="020B0604020202020204"/>
            </a:endParaRPr>
          </a:p>
        </p:txBody>
      </p:sp>
      <p:sp>
        <p:nvSpPr>
          <p:cNvPr id="613" name="CustomShape 25"/>
          <p:cNvSpPr/>
          <p:nvPr/>
        </p:nvSpPr>
        <p:spPr>
          <a:xfrm>
            <a:off x="755640" y="5805360"/>
            <a:ext cx="3456000" cy="353880"/>
          </a:xfrm>
          <a:prstGeom prst="rect">
            <a:avLst/>
          </a:prstGeom>
          <a:solidFill>
            <a:srgbClr val="938953"/>
          </a:solidFill>
          <a:ln w="15875">
            <a:solidFill>
              <a:srgbClr val="17375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40400" rIns="0" bIns="0">
            <a:spAutoFit/>
          </a:bodyPr>
          <a:lstStyle/>
          <a:p>
            <a:pPr marL="370840">
              <a:lnSpc>
                <a:spcPct val="100000"/>
              </a:lnSpc>
              <a:spcBef>
                <a:spcPts val="1105"/>
              </a:spcBef>
            </a:pPr>
            <a:r>
              <a:rPr lang="ru-RU" sz="1400" b="0" strike="noStrike" spc="-1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2022</a:t>
            </a:r>
            <a:r>
              <a:rPr lang="ru-RU" sz="1400" b="0" strike="noStrike" spc="-41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400" b="0" strike="noStrike" spc="-1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год</a:t>
            </a:r>
            <a:r>
              <a:rPr lang="ru-RU" sz="1400" b="0" strike="noStrike" spc="-15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400" b="0" strike="noStrike" spc="-1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(план)</a:t>
            </a:r>
            <a:r>
              <a:rPr lang="ru-RU" sz="14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400" b="0" strike="noStrike" spc="-1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–</a:t>
            </a:r>
            <a:r>
              <a:rPr lang="ru-RU" sz="1400" b="0" strike="noStrike" spc="-15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554,9</a:t>
            </a:r>
            <a:r>
              <a:rPr lang="ru-RU" sz="1400" b="0" strike="noStrike" spc="-32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4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млн. рублей</a:t>
            </a:r>
            <a:endParaRPr lang="ru-RU" sz="1400" b="0" strike="noStrike" spc="-1" dirty="0">
              <a:latin typeface="Arial" panose="020B0604020202020204"/>
            </a:endParaRPr>
          </a:p>
        </p:txBody>
      </p:sp>
      <p:sp>
        <p:nvSpPr>
          <p:cNvPr id="614" name="CustomShape 26"/>
          <p:cNvSpPr/>
          <p:nvPr/>
        </p:nvSpPr>
        <p:spPr>
          <a:xfrm>
            <a:off x="4716360" y="5805360"/>
            <a:ext cx="3456000" cy="353880"/>
          </a:xfrm>
          <a:prstGeom prst="rect">
            <a:avLst/>
          </a:prstGeom>
          <a:solidFill>
            <a:srgbClr val="938953"/>
          </a:solidFill>
          <a:ln w="15875">
            <a:solidFill>
              <a:srgbClr val="17375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40400" rIns="0" bIns="0">
            <a:spAutoFit/>
          </a:bodyPr>
          <a:lstStyle/>
          <a:p>
            <a:pPr marL="371475">
              <a:lnSpc>
                <a:spcPct val="100000"/>
              </a:lnSpc>
              <a:spcBef>
                <a:spcPts val="1105"/>
              </a:spcBef>
            </a:pPr>
            <a:r>
              <a:rPr lang="ru-RU" sz="1400" b="0" strike="noStrike" spc="-1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2022</a:t>
            </a:r>
            <a:r>
              <a:rPr lang="ru-RU" sz="1400" b="0" strike="noStrike" spc="-41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400" b="0" strike="noStrike" spc="-1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год</a:t>
            </a:r>
            <a:r>
              <a:rPr lang="ru-RU" sz="1400" b="0" strike="noStrike" spc="-15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400" b="0" strike="noStrike" spc="-1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(факт)</a:t>
            </a:r>
            <a:r>
              <a:rPr lang="ru-RU" sz="1400" b="0" strike="noStrike" spc="-12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400" b="0" strike="noStrike" spc="-1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–</a:t>
            </a:r>
            <a:r>
              <a:rPr lang="ru-RU" sz="1400" b="0" strike="noStrike" spc="-15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400" b="0" strike="noStrike" spc="-1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536,0</a:t>
            </a:r>
            <a:r>
              <a:rPr lang="ru-RU" sz="1400" b="0" strike="noStrike" spc="-32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4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млн. рублей</a:t>
            </a:r>
            <a:endParaRPr lang="ru-RU" sz="1400" b="0" strike="noStrike" spc="-1" dirty="0">
              <a:latin typeface="Arial" panose="020B0604020202020204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TextShape 1"/>
          <p:cNvSpPr txBox="1"/>
          <p:nvPr/>
        </p:nvSpPr>
        <p:spPr>
          <a:xfrm>
            <a:off x="4073040" y="398160"/>
            <a:ext cx="998640" cy="36324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b="1" strike="noStrike" spc="-3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Культура</a:t>
            </a:r>
            <a:endParaRPr lang="ru-RU" sz="1800" b="0" strike="noStrike" spc="-1" dirty="0">
              <a:solidFill>
                <a:srgbClr val="0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pSp>
        <p:nvGrpSpPr>
          <p:cNvPr id="616" name="Group 2"/>
          <p:cNvGrpSpPr/>
          <p:nvPr/>
        </p:nvGrpSpPr>
        <p:grpSpPr>
          <a:xfrm>
            <a:off x="826920" y="1125720"/>
            <a:ext cx="2918160" cy="1008000"/>
            <a:chOff x="826920" y="1125720"/>
            <a:chExt cx="2918160" cy="1008000"/>
          </a:xfrm>
        </p:grpSpPr>
        <p:pic>
          <p:nvPicPr>
            <p:cNvPr id="617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6920" y="1125720"/>
              <a:ext cx="2917440" cy="10076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18" name="CustomShape 3"/>
            <p:cNvSpPr/>
            <p:nvPr/>
          </p:nvSpPr>
          <p:spPr>
            <a:xfrm>
              <a:off x="826920" y="1125720"/>
              <a:ext cx="2918160" cy="1008000"/>
            </a:xfrm>
            <a:custGeom>
              <a:avLst/>
              <a:gdLst/>
              <a:ahLst/>
              <a:cxnLst/>
              <a:rect l="l" t="t" r="r" b="b"/>
              <a:pathLst>
                <a:path w="2953385" h="1008380">
                  <a:moveTo>
                    <a:pt x="0" y="167894"/>
                  </a:moveTo>
                  <a:lnTo>
                    <a:pt x="6001" y="123266"/>
                  </a:lnTo>
                  <a:lnTo>
                    <a:pt x="22938" y="83161"/>
                  </a:lnTo>
                  <a:lnTo>
                    <a:pt x="49209" y="49180"/>
                  </a:lnTo>
                  <a:lnTo>
                    <a:pt x="83212" y="22925"/>
                  </a:lnTo>
                  <a:lnTo>
                    <a:pt x="123345" y="5998"/>
                  </a:lnTo>
                  <a:lnTo>
                    <a:pt x="168008" y="0"/>
                  </a:lnTo>
                  <a:lnTo>
                    <a:pt x="2784792" y="0"/>
                  </a:lnTo>
                  <a:lnTo>
                    <a:pt x="2829429" y="5998"/>
                  </a:lnTo>
                  <a:lnTo>
                    <a:pt x="2869557" y="22925"/>
                  </a:lnTo>
                  <a:lnTo>
                    <a:pt x="2903569" y="49180"/>
                  </a:lnTo>
                  <a:lnTo>
                    <a:pt x="2929854" y="83161"/>
                  </a:lnTo>
                  <a:lnTo>
                    <a:pt x="2946805" y="123266"/>
                  </a:lnTo>
                  <a:lnTo>
                    <a:pt x="2952813" y="167894"/>
                  </a:lnTo>
                  <a:lnTo>
                    <a:pt x="2952813" y="839977"/>
                  </a:lnTo>
                  <a:lnTo>
                    <a:pt x="2946805" y="884659"/>
                  </a:lnTo>
                  <a:lnTo>
                    <a:pt x="2929854" y="924799"/>
                  </a:lnTo>
                  <a:lnTo>
                    <a:pt x="2903569" y="958802"/>
                  </a:lnTo>
                  <a:lnTo>
                    <a:pt x="2869557" y="985068"/>
                  </a:lnTo>
                  <a:lnTo>
                    <a:pt x="2829429" y="1002000"/>
                  </a:lnTo>
                  <a:lnTo>
                    <a:pt x="2784792" y="1007999"/>
                  </a:lnTo>
                  <a:lnTo>
                    <a:pt x="168008" y="1007999"/>
                  </a:lnTo>
                  <a:lnTo>
                    <a:pt x="123345" y="1002000"/>
                  </a:lnTo>
                  <a:lnTo>
                    <a:pt x="83212" y="985068"/>
                  </a:lnTo>
                  <a:lnTo>
                    <a:pt x="49209" y="958802"/>
                  </a:lnTo>
                  <a:lnTo>
                    <a:pt x="22938" y="924799"/>
                  </a:lnTo>
                  <a:lnTo>
                    <a:pt x="6001" y="884659"/>
                  </a:lnTo>
                  <a:lnTo>
                    <a:pt x="0" y="839977"/>
                  </a:lnTo>
                  <a:lnTo>
                    <a:pt x="0" y="167894"/>
                  </a:lnTo>
                  <a:close/>
                </a:path>
              </a:pathLst>
            </a:custGeom>
            <a:noFill/>
            <a:ln w="9525">
              <a:solidFill>
                <a:srgbClr val="9BBA58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19" name="CustomShape 4"/>
          <p:cNvSpPr/>
          <p:nvPr/>
        </p:nvSpPr>
        <p:spPr>
          <a:xfrm>
            <a:off x="980280" y="1335240"/>
            <a:ext cx="2645640" cy="561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Организовано</a:t>
            </a:r>
            <a:r>
              <a:rPr lang="ru-RU" sz="1800" b="0" strike="noStrike" spc="-3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</a:t>
            </a:r>
            <a:r>
              <a:rPr lang="ru-RU" sz="1800" b="0" strike="noStrike" spc="-2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проведено</a:t>
            </a: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2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73 </a:t>
            </a: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музейных</a:t>
            </a:r>
            <a:r>
              <a:rPr lang="ru-RU" sz="1800" b="0" strike="noStrike" spc="-3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выставок</a:t>
            </a: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pSp>
        <p:nvGrpSpPr>
          <p:cNvPr id="620" name="Group 5"/>
          <p:cNvGrpSpPr/>
          <p:nvPr/>
        </p:nvGrpSpPr>
        <p:grpSpPr>
          <a:xfrm>
            <a:off x="5292720" y="1773360"/>
            <a:ext cx="3166920" cy="1224000"/>
            <a:chOff x="5292720" y="1773360"/>
            <a:chExt cx="3166920" cy="1224000"/>
          </a:xfrm>
        </p:grpSpPr>
        <p:pic>
          <p:nvPicPr>
            <p:cNvPr id="621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92720" y="1773360"/>
              <a:ext cx="3166920" cy="12236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22" name="CustomShape 6"/>
            <p:cNvSpPr/>
            <p:nvPr/>
          </p:nvSpPr>
          <p:spPr>
            <a:xfrm>
              <a:off x="5292720" y="1773360"/>
              <a:ext cx="3166920" cy="1224000"/>
            </a:xfrm>
            <a:custGeom>
              <a:avLst/>
              <a:gdLst/>
              <a:ahLst/>
              <a:cxnLst/>
              <a:rect l="l" t="t" r="r" b="b"/>
              <a:pathLst>
                <a:path w="3167379" h="1224280">
                  <a:moveTo>
                    <a:pt x="0" y="203962"/>
                  </a:moveTo>
                  <a:lnTo>
                    <a:pt x="5386" y="157194"/>
                  </a:lnTo>
                  <a:lnTo>
                    <a:pt x="20730" y="114262"/>
                  </a:lnTo>
                  <a:lnTo>
                    <a:pt x="44806" y="76392"/>
                  </a:lnTo>
                  <a:lnTo>
                    <a:pt x="76392" y="44806"/>
                  </a:lnTo>
                  <a:lnTo>
                    <a:pt x="114262" y="20730"/>
                  </a:lnTo>
                  <a:lnTo>
                    <a:pt x="157194" y="5386"/>
                  </a:lnTo>
                  <a:lnTo>
                    <a:pt x="203962" y="0"/>
                  </a:lnTo>
                  <a:lnTo>
                    <a:pt x="2963036" y="0"/>
                  </a:lnTo>
                  <a:lnTo>
                    <a:pt x="3009811" y="5386"/>
                  </a:lnTo>
                  <a:lnTo>
                    <a:pt x="3052761" y="20730"/>
                  </a:lnTo>
                  <a:lnTo>
                    <a:pt x="3090656" y="44806"/>
                  </a:lnTo>
                  <a:lnTo>
                    <a:pt x="3122269" y="76392"/>
                  </a:lnTo>
                  <a:lnTo>
                    <a:pt x="3146370" y="114262"/>
                  </a:lnTo>
                  <a:lnTo>
                    <a:pt x="3161732" y="157194"/>
                  </a:lnTo>
                  <a:lnTo>
                    <a:pt x="3167126" y="203962"/>
                  </a:lnTo>
                  <a:lnTo>
                    <a:pt x="3167126" y="1019937"/>
                  </a:lnTo>
                  <a:lnTo>
                    <a:pt x="3161732" y="1066704"/>
                  </a:lnTo>
                  <a:lnTo>
                    <a:pt x="3146370" y="1109636"/>
                  </a:lnTo>
                  <a:lnTo>
                    <a:pt x="3122269" y="1147506"/>
                  </a:lnTo>
                  <a:lnTo>
                    <a:pt x="3090656" y="1179092"/>
                  </a:lnTo>
                  <a:lnTo>
                    <a:pt x="3052761" y="1203168"/>
                  </a:lnTo>
                  <a:lnTo>
                    <a:pt x="3009811" y="1218512"/>
                  </a:lnTo>
                  <a:lnTo>
                    <a:pt x="2963036" y="1223899"/>
                  </a:lnTo>
                  <a:lnTo>
                    <a:pt x="203962" y="1223899"/>
                  </a:lnTo>
                  <a:lnTo>
                    <a:pt x="157194" y="1218512"/>
                  </a:lnTo>
                  <a:lnTo>
                    <a:pt x="114262" y="1203168"/>
                  </a:lnTo>
                  <a:lnTo>
                    <a:pt x="76392" y="1179092"/>
                  </a:lnTo>
                  <a:lnTo>
                    <a:pt x="44806" y="1147506"/>
                  </a:lnTo>
                  <a:lnTo>
                    <a:pt x="20730" y="1109636"/>
                  </a:lnTo>
                  <a:lnTo>
                    <a:pt x="5386" y="1066704"/>
                  </a:lnTo>
                  <a:lnTo>
                    <a:pt x="0" y="1019937"/>
                  </a:lnTo>
                  <a:lnTo>
                    <a:pt x="0" y="203962"/>
                  </a:lnTo>
                  <a:close/>
                </a:path>
              </a:pathLst>
            </a:custGeom>
            <a:noFill/>
            <a:ln w="9524">
              <a:solidFill>
                <a:srgbClr val="9BBA58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23" name="CustomShape 7"/>
          <p:cNvSpPr/>
          <p:nvPr/>
        </p:nvSpPr>
        <p:spPr>
          <a:xfrm>
            <a:off x="5434200" y="1816560"/>
            <a:ext cx="2883240" cy="1110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065"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Количество</a:t>
            </a:r>
            <a:r>
              <a:rPr lang="ru-RU" sz="1800" b="0" strike="noStrike" spc="-5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посещений</a:t>
            </a:r>
            <a:r>
              <a:rPr lang="ru-RU" sz="1800" b="0" strike="noStrike" spc="-4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музея </a:t>
            </a:r>
            <a:r>
              <a:rPr lang="ru-RU" sz="1800" b="0" strike="noStrike" spc="-43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2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</a:t>
            </a:r>
            <a:r>
              <a:rPr lang="ru-RU" sz="1800" b="0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742</a:t>
            </a: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человек. Проведено 441 экскурсий и массовых мероприятий </a:t>
            </a: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pSp>
        <p:nvGrpSpPr>
          <p:cNvPr id="624" name="Group 8"/>
          <p:cNvGrpSpPr/>
          <p:nvPr/>
        </p:nvGrpSpPr>
        <p:grpSpPr>
          <a:xfrm>
            <a:off x="611280" y="2636640"/>
            <a:ext cx="3600720" cy="1800000"/>
            <a:chOff x="611280" y="2636640"/>
            <a:chExt cx="3600720" cy="1800000"/>
          </a:xfrm>
        </p:grpSpPr>
        <p:pic>
          <p:nvPicPr>
            <p:cNvPr id="625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1280" y="2636640"/>
              <a:ext cx="3600000" cy="18000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26" name="CustomShape 9"/>
            <p:cNvSpPr/>
            <p:nvPr/>
          </p:nvSpPr>
          <p:spPr>
            <a:xfrm>
              <a:off x="611280" y="2636640"/>
              <a:ext cx="3600720" cy="1800000"/>
            </a:xfrm>
            <a:custGeom>
              <a:avLst/>
              <a:gdLst/>
              <a:ahLst/>
              <a:cxnLst/>
              <a:rect l="l" t="t" r="r" b="b"/>
              <a:pathLst>
                <a:path w="3601085" h="1800225">
                  <a:moveTo>
                    <a:pt x="0" y="300100"/>
                  </a:moveTo>
                  <a:lnTo>
                    <a:pt x="3927" y="251424"/>
                  </a:lnTo>
                  <a:lnTo>
                    <a:pt x="15297" y="205248"/>
                  </a:lnTo>
                  <a:lnTo>
                    <a:pt x="33491" y="162190"/>
                  </a:lnTo>
                  <a:lnTo>
                    <a:pt x="57893" y="122867"/>
                  </a:lnTo>
                  <a:lnTo>
                    <a:pt x="87884" y="87899"/>
                  </a:lnTo>
                  <a:lnTo>
                    <a:pt x="122845" y="57903"/>
                  </a:lnTo>
                  <a:lnTo>
                    <a:pt x="162161" y="33497"/>
                  </a:lnTo>
                  <a:lnTo>
                    <a:pt x="205212" y="15299"/>
                  </a:lnTo>
                  <a:lnTo>
                    <a:pt x="251381" y="3927"/>
                  </a:lnTo>
                  <a:lnTo>
                    <a:pt x="300050" y="0"/>
                  </a:lnTo>
                  <a:lnTo>
                    <a:pt x="3300412" y="0"/>
                  </a:lnTo>
                  <a:lnTo>
                    <a:pt x="3349088" y="3927"/>
                  </a:lnTo>
                  <a:lnTo>
                    <a:pt x="3395265" y="15299"/>
                  </a:lnTo>
                  <a:lnTo>
                    <a:pt x="3438323" y="33497"/>
                  </a:lnTo>
                  <a:lnTo>
                    <a:pt x="3477645" y="57903"/>
                  </a:lnTo>
                  <a:lnTo>
                    <a:pt x="3512613" y="87899"/>
                  </a:lnTo>
                  <a:lnTo>
                    <a:pt x="3542609" y="122867"/>
                  </a:lnTo>
                  <a:lnTo>
                    <a:pt x="3567015" y="162190"/>
                  </a:lnTo>
                  <a:lnTo>
                    <a:pt x="3585213" y="205248"/>
                  </a:lnTo>
                  <a:lnTo>
                    <a:pt x="3596585" y="251424"/>
                  </a:lnTo>
                  <a:lnTo>
                    <a:pt x="3600513" y="300100"/>
                  </a:lnTo>
                  <a:lnTo>
                    <a:pt x="3600513" y="1500251"/>
                  </a:lnTo>
                  <a:lnTo>
                    <a:pt x="3596585" y="1548923"/>
                  </a:lnTo>
                  <a:lnTo>
                    <a:pt x="3585213" y="1595090"/>
                  </a:lnTo>
                  <a:lnTo>
                    <a:pt x="3567015" y="1638134"/>
                  </a:lnTo>
                  <a:lnTo>
                    <a:pt x="3542609" y="1677439"/>
                  </a:lnTo>
                  <a:lnTo>
                    <a:pt x="3512613" y="1712388"/>
                  </a:lnTo>
                  <a:lnTo>
                    <a:pt x="3477645" y="1742365"/>
                  </a:lnTo>
                  <a:lnTo>
                    <a:pt x="3438323" y="1766754"/>
                  </a:lnTo>
                  <a:lnTo>
                    <a:pt x="3395265" y="1784938"/>
                  </a:lnTo>
                  <a:lnTo>
                    <a:pt x="3349088" y="1796300"/>
                  </a:lnTo>
                  <a:lnTo>
                    <a:pt x="3300412" y="1800225"/>
                  </a:lnTo>
                  <a:lnTo>
                    <a:pt x="300050" y="1800225"/>
                  </a:lnTo>
                  <a:lnTo>
                    <a:pt x="251381" y="1796300"/>
                  </a:lnTo>
                  <a:lnTo>
                    <a:pt x="205212" y="1784938"/>
                  </a:lnTo>
                  <a:lnTo>
                    <a:pt x="162161" y="1766754"/>
                  </a:lnTo>
                  <a:lnTo>
                    <a:pt x="122845" y="1742365"/>
                  </a:lnTo>
                  <a:lnTo>
                    <a:pt x="87883" y="1712388"/>
                  </a:lnTo>
                  <a:lnTo>
                    <a:pt x="57893" y="1677439"/>
                  </a:lnTo>
                  <a:lnTo>
                    <a:pt x="33491" y="1638134"/>
                  </a:lnTo>
                  <a:lnTo>
                    <a:pt x="15297" y="1595090"/>
                  </a:lnTo>
                  <a:lnTo>
                    <a:pt x="3927" y="1548923"/>
                  </a:lnTo>
                  <a:lnTo>
                    <a:pt x="0" y="1500251"/>
                  </a:lnTo>
                  <a:lnTo>
                    <a:pt x="0" y="300100"/>
                  </a:lnTo>
                  <a:close/>
                </a:path>
              </a:pathLst>
            </a:custGeom>
            <a:noFill/>
            <a:ln w="9525">
              <a:solidFill>
                <a:srgbClr val="9BBA58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27" name="CustomShape 10"/>
          <p:cNvSpPr/>
          <p:nvPr/>
        </p:nvSpPr>
        <p:spPr>
          <a:xfrm>
            <a:off x="790200" y="2694240"/>
            <a:ext cx="3243240" cy="1658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73990" indent="1270" algn="ctr">
              <a:lnSpc>
                <a:spcPct val="100000"/>
              </a:lnSpc>
              <a:spcBef>
                <a:spcPts val="100"/>
              </a:spcBef>
              <a:tabLst>
                <a:tab pos="0" algn="l"/>
              </a:tabLst>
            </a:pP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Фонды 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музея составляют     16250 в основные </a:t>
            </a: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фонды 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поступило 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675 </a:t>
            </a: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предметов, 14</a:t>
            </a:r>
            <a:r>
              <a:rPr lang="ru-RU" sz="18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предметов</a:t>
            </a:r>
            <a:r>
              <a:rPr lang="ru-RU" sz="1800" b="0" strike="noStrike" spc="-4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отреставрировано.</a:t>
            </a: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" indent="1270" algn="ctr">
              <a:lnSpc>
                <a:spcPct val="100000"/>
              </a:lnSpc>
              <a:tabLst>
                <a:tab pos="0" algn="l"/>
              </a:tabLst>
            </a:pP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Фонды 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музея</a:t>
            </a:r>
            <a:r>
              <a:rPr lang="ru-RU" sz="1800" b="0" strike="noStrike" spc="-3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составляют</a:t>
            </a:r>
            <a:r>
              <a:rPr lang="ru-RU" sz="1800" b="0" strike="noStrike" spc="-2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 6 509 </a:t>
            </a:r>
            <a:r>
              <a:rPr lang="ru-RU" sz="1800" b="0" strike="noStrike" spc="-43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экспонатов</a:t>
            </a: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pSp>
        <p:nvGrpSpPr>
          <p:cNvPr id="628" name="Group 11"/>
          <p:cNvGrpSpPr/>
          <p:nvPr/>
        </p:nvGrpSpPr>
        <p:grpSpPr>
          <a:xfrm>
            <a:off x="5003640" y="3500280"/>
            <a:ext cx="3529080" cy="1584904"/>
            <a:chOff x="5003640" y="3500280"/>
            <a:chExt cx="3529080" cy="2089440"/>
          </a:xfrm>
        </p:grpSpPr>
        <p:pic>
          <p:nvPicPr>
            <p:cNvPr id="629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03640" y="3500280"/>
              <a:ext cx="3528720" cy="20887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30" name="CustomShape 12"/>
            <p:cNvSpPr/>
            <p:nvPr/>
          </p:nvSpPr>
          <p:spPr>
            <a:xfrm>
              <a:off x="5003640" y="3500280"/>
              <a:ext cx="3529080" cy="2089440"/>
            </a:xfrm>
            <a:custGeom>
              <a:avLst/>
              <a:gdLst/>
              <a:ahLst/>
              <a:cxnLst/>
              <a:rect l="l" t="t" r="r" b="b"/>
              <a:pathLst>
                <a:path w="3529329" h="2089785">
                  <a:moveTo>
                    <a:pt x="0" y="348233"/>
                  </a:moveTo>
                  <a:lnTo>
                    <a:pt x="3179" y="300990"/>
                  </a:lnTo>
                  <a:lnTo>
                    <a:pt x="12442" y="255675"/>
                  </a:lnTo>
                  <a:lnTo>
                    <a:pt x="27372" y="212705"/>
                  </a:lnTo>
                  <a:lnTo>
                    <a:pt x="47554" y="172494"/>
                  </a:lnTo>
                  <a:lnTo>
                    <a:pt x="72573" y="135458"/>
                  </a:lnTo>
                  <a:lnTo>
                    <a:pt x="102012" y="102012"/>
                  </a:lnTo>
                  <a:lnTo>
                    <a:pt x="135458" y="72573"/>
                  </a:lnTo>
                  <a:lnTo>
                    <a:pt x="172494" y="47554"/>
                  </a:lnTo>
                  <a:lnTo>
                    <a:pt x="212705" y="27372"/>
                  </a:lnTo>
                  <a:lnTo>
                    <a:pt x="255675" y="12442"/>
                  </a:lnTo>
                  <a:lnTo>
                    <a:pt x="300990" y="3179"/>
                  </a:lnTo>
                  <a:lnTo>
                    <a:pt x="348234" y="0"/>
                  </a:lnTo>
                  <a:lnTo>
                    <a:pt x="3180842" y="0"/>
                  </a:lnTo>
                  <a:lnTo>
                    <a:pt x="3228085" y="3179"/>
                  </a:lnTo>
                  <a:lnTo>
                    <a:pt x="3273400" y="12442"/>
                  </a:lnTo>
                  <a:lnTo>
                    <a:pt x="3316370" y="27372"/>
                  </a:lnTo>
                  <a:lnTo>
                    <a:pt x="3356581" y="47554"/>
                  </a:lnTo>
                  <a:lnTo>
                    <a:pt x="3393617" y="72573"/>
                  </a:lnTo>
                  <a:lnTo>
                    <a:pt x="3427063" y="102012"/>
                  </a:lnTo>
                  <a:lnTo>
                    <a:pt x="3456502" y="135458"/>
                  </a:lnTo>
                  <a:lnTo>
                    <a:pt x="3481521" y="172494"/>
                  </a:lnTo>
                  <a:lnTo>
                    <a:pt x="3501703" y="212705"/>
                  </a:lnTo>
                  <a:lnTo>
                    <a:pt x="3516633" y="255675"/>
                  </a:lnTo>
                  <a:lnTo>
                    <a:pt x="3525896" y="300990"/>
                  </a:lnTo>
                  <a:lnTo>
                    <a:pt x="3529076" y="348233"/>
                  </a:lnTo>
                  <a:lnTo>
                    <a:pt x="3529076" y="1741042"/>
                  </a:lnTo>
                  <a:lnTo>
                    <a:pt x="3525896" y="1788285"/>
                  </a:lnTo>
                  <a:lnTo>
                    <a:pt x="3516633" y="1833596"/>
                  </a:lnTo>
                  <a:lnTo>
                    <a:pt x="3501703" y="1876561"/>
                  </a:lnTo>
                  <a:lnTo>
                    <a:pt x="3481521" y="1916766"/>
                  </a:lnTo>
                  <a:lnTo>
                    <a:pt x="3456502" y="1953794"/>
                  </a:lnTo>
                  <a:lnTo>
                    <a:pt x="3427063" y="1987232"/>
                  </a:lnTo>
                  <a:lnTo>
                    <a:pt x="3393617" y="2016664"/>
                  </a:lnTo>
                  <a:lnTo>
                    <a:pt x="3356581" y="2041675"/>
                  </a:lnTo>
                  <a:lnTo>
                    <a:pt x="3316370" y="2061850"/>
                  </a:lnTo>
                  <a:lnTo>
                    <a:pt x="3273400" y="2076775"/>
                  </a:lnTo>
                  <a:lnTo>
                    <a:pt x="3228085" y="2086034"/>
                  </a:lnTo>
                  <a:lnTo>
                    <a:pt x="3180842" y="2089213"/>
                  </a:lnTo>
                  <a:lnTo>
                    <a:pt x="348234" y="2089213"/>
                  </a:lnTo>
                  <a:lnTo>
                    <a:pt x="300990" y="2086034"/>
                  </a:lnTo>
                  <a:lnTo>
                    <a:pt x="255675" y="2076775"/>
                  </a:lnTo>
                  <a:lnTo>
                    <a:pt x="212705" y="2061850"/>
                  </a:lnTo>
                  <a:lnTo>
                    <a:pt x="172494" y="2041675"/>
                  </a:lnTo>
                  <a:lnTo>
                    <a:pt x="135458" y="2016664"/>
                  </a:lnTo>
                  <a:lnTo>
                    <a:pt x="102012" y="1987232"/>
                  </a:lnTo>
                  <a:lnTo>
                    <a:pt x="72573" y="1953794"/>
                  </a:lnTo>
                  <a:lnTo>
                    <a:pt x="47554" y="1916766"/>
                  </a:lnTo>
                  <a:lnTo>
                    <a:pt x="27372" y="1876561"/>
                  </a:lnTo>
                  <a:lnTo>
                    <a:pt x="12442" y="1833596"/>
                  </a:lnTo>
                  <a:lnTo>
                    <a:pt x="3179" y="1788285"/>
                  </a:lnTo>
                  <a:lnTo>
                    <a:pt x="0" y="1741042"/>
                  </a:lnTo>
                  <a:lnTo>
                    <a:pt x="0" y="348233"/>
                  </a:lnTo>
                  <a:close/>
                </a:path>
              </a:pathLst>
            </a:custGeom>
            <a:noFill/>
            <a:ln w="9525">
              <a:solidFill>
                <a:srgbClr val="9BBA58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31" name="CustomShape 13"/>
          <p:cNvSpPr/>
          <p:nvPr/>
        </p:nvSpPr>
        <p:spPr>
          <a:xfrm>
            <a:off x="5231520" y="3702600"/>
            <a:ext cx="3074400" cy="112071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Издана</a:t>
            </a:r>
            <a:r>
              <a:rPr lang="ru-RU" sz="1800" b="0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книга:</a:t>
            </a:r>
            <a:r>
              <a:rPr lang="ru-RU" sz="18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«Краеведческий альманах «О прошлом память возвращая…» 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(тираж 1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00 </a:t>
            </a: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экземпляров). </a:t>
            </a: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632" name="CustomShape 14"/>
          <p:cNvSpPr/>
          <p:nvPr/>
        </p:nvSpPr>
        <p:spPr>
          <a:xfrm>
            <a:off x="3505320" y="762120"/>
            <a:ext cx="2361960" cy="28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0" algn="l"/>
              </a:tabLst>
            </a:pPr>
            <a:r>
              <a:rPr lang="ru-RU" sz="1800" b="0" strike="noStrike" spc="-3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Достигнуто в 2022 году</a:t>
            </a: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3" name="Group 1"/>
          <p:cNvGrpSpPr/>
          <p:nvPr/>
        </p:nvGrpSpPr>
        <p:grpSpPr>
          <a:xfrm>
            <a:off x="210960" y="1207800"/>
            <a:ext cx="8723160" cy="1801440"/>
            <a:chOff x="210960" y="1207800"/>
            <a:chExt cx="8723160" cy="1801440"/>
          </a:xfrm>
        </p:grpSpPr>
        <p:sp>
          <p:nvSpPr>
            <p:cNvPr id="634" name="CustomShape 2"/>
            <p:cNvSpPr/>
            <p:nvPr/>
          </p:nvSpPr>
          <p:spPr>
            <a:xfrm>
              <a:off x="210960" y="1679400"/>
              <a:ext cx="8723160" cy="1329840"/>
            </a:xfrm>
            <a:custGeom>
              <a:avLst/>
              <a:gdLst/>
              <a:ahLst/>
              <a:cxnLst/>
              <a:rect l="l" t="t" r="r" b="b"/>
              <a:pathLst>
                <a:path w="8723630" h="1330325">
                  <a:moveTo>
                    <a:pt x="1556067" y="0"/>
                  </a:moveTo>
                  <a:lnTo>
                    <a:pt x="1402778" y="0"/>
                  </a:lnTo>
                  <a:lnTo>
                    <a:pt x="1257998" y="4445"/>
                  </a:lnTo>
                  <a:lnTo>
                    <a:pt x="1121854" y="11175"/>
                  </a:lnTo>
                  <a:lnTo>
                    <a:pt x="994092" y="22351"/>
                  </a:lnTo>
                  <a:lnTo>
                    <a:pt x="874890" y="33527"/>
                  </a:lnTo>
                  <a:lnTo>
                    <a:pt x="762063" y="49149"/>
                  </a:lnTo>
                  <a:lnTo>
                    <a:pt x="659891" y="64770"/>
                  </a:lnTo>
                  <a:lnTo>
                    <a:pt x="564095" y="82550"/>
                  </a:lnTo>
                  <a:lnTo>
                    <a:pt x="478955" y="102615"/>
                  </a:lnTo>
                  <a:lnTo>
                    <a:pt x="398068" y="120523"/>
                  </a:lnTo>
                  <a:lnTo>
                    <a:pt x="327812" y="140588"/>
                  </a:lnTo>
                  <a:lnTo>
                    <a:pt x="206476" y="178562"/>
                  </a:lnTo>
                  <a:lnTo>
                    <a:pt x="157518" y="196469"/>
                  </a:lnTo>
                  <a:lnTo>
                    <a:pt x="51092" y="241046"/>
                  </a:lnTo>
                  <a:lnTo>
                    <a:pt x="0" y="267842"/>
                  </a:lnTo>
                  <a:lnTo>
                    <a:pt x="0" y="1330325"/>
                  </a:lnTo>
                  <a:lnTo>
                    <a:pt x="8718994" y="1330325"/>
                  </a:lnTo>
                  <a:lnTo>
                    <a:pt x="8723312" y="1323594"/>
                  </a:lnTo>
                  <a:lnTo>
                    <a:pt x="8723312" y="569213"/>
                  </a:lnTo>
                  <a:lnTo>
                    <a:pt x="8718994" y="571373"/>
                  </a:lnTo>
                  <a:lnTo>
                    <a:pt x="8638222" y="604901"/>
                  </a:lnTo>
                  <a:lnTo>
                    <a:pt x="8557323" y="636142"/>
                  </a:lnTo>
                  <a:lnTo>
                    <a:pt x="8472106" y="665099"/>
                  </a:lnTo>
                  <a:lnTo>
                    <a:pt x="8384857" y="691896"/>
                  </a:lnTo>
                  <a:lnTo>
                    <a:pt x="8295449" y="718692"/>
                  </a:lnTo>
                  <a:lnTo>
                    <a:pt x="8201850" y="743330"/>
                  </a:lnTo>
                  <a:lnTo>
                    <a:pt x="8105965" y="763397"/>
                  </a:lnTo>
                  <a:lnTo>
                    <a:pt x="8005889" y="783463"/>
                  </a:lnTo>
                  <a:lnTo>
                    <a:pt x="7901622" y="801370"/>
                  </a:lnTo>
                  <a:lnTo>
                    <a:pt x="7793037" y="814704"/>
                  </a:lnTo>
                  <a:lnTo>
                    <a:pt x="7680261" y="828166"/>
                  </a:lnTo>
                  <a:lnTo>
                    <a:pt x="7563167" y="837057"/>
                  </a:lnTo>
                  <a:lnTo>
                    <a:pt x="7441882" y="845947"/>
                  </a:lnTo>
                  <a:lnTo>
                    <a:pt x="7314120" y="850391"/>
                  </a:lnTo>
                  <a:lnTo>
                    <a:pt x="7182167" y="850391"/>
                  </a:lnTo>
                  <a:lnTo>
                    <a:pt x="7043737" y="848233"/>
                  </a:lnTo>
                  <a:lnTo>
                    <a:pt x="6899084" y="843788"/>
                  </a:lnTo>
                  <a:lnTo>
                    <a:pt x="6749986" y="837057"/>
                  </a:lnTo>
                  <a:lnTo>
                    <a:pt x="6594665" y="825880"/>
                  </a:lnTo>
                  <a:lnTo>
                    <a:pt x="6430708" y="810260"/>
                  </a:lnTo>
                  <a:lnTo>
                    <a:pt x="6260401" y="792352"/>
                  </a:lnTo>
                  <a:lnTo>
                    <a:pt x="6083744" y="770127"/>
                  </a:lnTo>
                  <a:lnTo>
                    <a:pt x="5900737" y="745489"/>
                  </a:lnTo>
                  <a:lnTo>
                    <a:pt x="5709094" y="716534"/>
                  </a:lnTo>
                  <a:lnTo>
                    <a:pt x="5509069" y="683005"/>
                  </a:lnTo>
                  <a:lnTo>
                    <a:pt x="5302567" y="645033"/>
                  </a:lnTo>
                  <a:lnTo>
                    <a:pt x="5085397" y="602614"/>
                  </a:lnTo>
                  <a:lnTo>
                    <a:pt x="4861877" y="558038"/>
                  </a:lnTo>
                  <a:lnTo>
                    <a:pt x="4627689" y="506729"/>
                  </a:lnTo>
                  <a:lnTo>
                    <a:pt x="4387151" y="453136"/>
                  </a:lnTo>
                  <a:lnTo>
                    <a:pt x="4136072" y="395097"/>
                  </a:lnTo>
                  <a:lnTo>
                    <a:pt x="3874198" y="330326"/>
                  </a:lnTo>
                  <a:lnTo>
                    <a:pt x="3614483" y="267842"/>
                  </a:lnTo>
                  <a:lnTo>
                    <a:pt x="3363277" y="214249"/>
                  </a:lnTo>
                  <a:lnTo>
                    <a:pt x="3122739" y="165226"/>
                  </a:lnTo>
                  <a:lnTo>
                    <a:pt x="2892869" y="124967"/>
                  </a:lnTo>
                  <a:lnTo>
                    <a:pt x="2673667" y="91566"/>
                  </a:lnTo>
                  <a:lnTo>
                    <a:pt x="2462847" y="62484"/>
                  </a:lnTo>
                  <a:lnTo>
                    <a:pt x="2262822" y="40132"/>
                  </a:lnTo>
                  <a:lnTo>
                    <a:pt x="2073338" y="22351"/>
                  </a:lnTo>
                  <a:lnTo>
                    <a:pt x="1890204" y="11175"/>
                  </a:lnTo>
                  <a:lnTo>
                    <a:pt x="1720024" y="2286"/>
                  </a:lnTo>
                  <a:lnTo>
                    <a:pt x="155606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635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1640" y="1207800"/>
              <a:ext cx="8640720" cy="6105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36" name="CustomShape 3"/>
            <p:cNvSpPr/>
            <p:nvPr/>
          </p:nvSpPr>
          <p:spPr>
            <a:xfrm>
              <a:off x="251640" y="1207800"/>
              <a:ext cx="8640720" cy="610560"/>
            </a:xfrm>
            <a:custGeom>
              <a:avLst/>
              <a:gdLst/>
              <a:ahLst/>
              <a:cxnLst/>
              <a:rect l="l" t="t" r="r" b="b"/>
              <a:pathLst>
                <a:path w="8641080" h="610869">
                  <a:moveTo>
                    <a:pt x="0" y="101853"/>
                  </a:moveTo>
                  <a:lnTo>
                    <a:pt x="7998" y="62204"/>
                  </a:lnTo>
                  <a:lnTo>
                    <a:pt x="29811" y="29829"/>
                  </a:lnTo>
                  <a:lnTo>
                    <a:pt x="62166" y="8002"/>
                  </a:lnTo>
                  <a:lnTo>
                    <a:pt x="101790" y="0"/>
                  </a:lnTo>
                  <a:lnTo>
                    <a:pt x="8539162" y="0"/>
                  </a:lnTo>
                  <a:lnTo>
                    <a:pt x="8578812" y="8002"/>
                  </a:lnTo>
                  <a:lnTo>
                    <a:pt x="8611187" y="29829"/>
                  </a:lnTo>
                  <a:lnTo>
                    <a:pt x="8633013" y="62204"/>
                  </a:lnTo>
                  <a:lnTo>
                    <a:pt x="8641016" y="101853"/>
                  </a:lnTo>
                  <a:lnTo>
                    <a:pt x="8641016" y="509015"/>
                  </a:lnTo>
                  <a:lnTo>
                    <a:pt x="8633013" y="548645"/>
                  </a:lnTo>
                  <a:lnTo>
                    <a:pt x="8611187" y="580977"/>
                  </a:lnTo>
                  <a:lnTo>
                    <a:pt x="8578812" y="602759"/>
                  </a:lnTo>
                  <a:lnTo>
                    <a:pt x="8539162" y="610742"/>
                  </a:lnTo>
                  <a:lnTo>
                    <a:pt x="101790" y="610742"/>
                  </a:lnTo>
                  <a:lnTo>
                    <a:pt x="62166" y="602759"/>
                  </a:lnTo>
                  <a:lnTo>
                    <a:pt x="29811" y="580977"/>
                  </a:lnTo>
                  <a:lnTo>
                    <a:pt x="7998" y="548645"/>
                  </a:lnTo>
                  <a:lnTo>
                    <a:pt x="0" y="509015"/>
                  </a:lnTo>
                  <a:lnTo>
                    <a:pt x="0" y="101853"/>
                  </a:lnTo>
                  <a:close/>
                </a:path>
              </a:pathLst>
            </a:custGeom>
            <a:noFill/>
            <a:ln w="9525">
              <a:solidFill>
                <a:srgbClr val="9BBA58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637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1640" y="1902240"/>
              <a:ext cx="8640720" cy="6105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38" name="CustomShape 4"/>
            <p:cNvSpPr/>
            <p:nvPr/>
          </p:nvSpPr>
          <p:spPr>
            <a:xfrm>
              <a:off x="251640" y="1902240"/>
              <a:ext cx="8640720" cy="610560"/>
            </a:xfrm>
            <a:custGeom>
              <a:avLst/>
              <a:gdLst/>
              <a:ahLst/>
              <a:cxnLst/>
              <a:rect l="l" t="t" r="r" b="b"/>
              <a:pathLst>
                <a:path w="8641080" h="610869">
                  <a:moveTo>
                    <a:pt x="0" y="101854"/>
                  </a:moveTo>
                  <a:lnTo>
                    <a:pt x="7998" y="62204"/>
                  </a:lnTo>
                  <a:lnTo>
                    <a:pt x="29811" y="29829"/>
                  </a:lnTo>
                  <a:lnTo>
                    <a:pt x="62166" y="8002"/>
                  </a:lnTo>
                  <a:lnTo>
                    <a:pt x="101790" y="0"/>
                  </a:lnTo>
                  <a:lnTo>
                    <a:pt x="8539162" y="0"/>
                  </a:lnTo>
                  <a:lnTo>
                    <a:pt x="8578812" y="8002"/>
                  </a:lnTo>
                  <a:lnTo>
                    <a:pt x="8611187" y="29829"/>
                  </a:lnTo>
                  <a:lnTo>
                    <a:pt x="8633013" y="62204"/>
                  </a:lnTo>
                  <a:lnTo>
                    <a:pt x="8641016" y="101854"/>
                  </a:lnTo>
                  <a:lnTo>
                    <a:pt x="8641016" y="509016"/>
                  </a:lnTo>
                  <a:lnTo>
                    <a:pt x="8633013" y="548592"/>
                  </a:lnTo>
                  <a:lnTo>
                    <a:pt x="8611187" y="580929"/>
                  </a:lnTo>
                  <a:lnTo>
                    <a:pt x="8578812" y="602742"/>
                  </a:lnTo>
                  <a:lnTo>
                    <a:pt x="8539162" y="610743"/>
                  </a:lnTo>
                  <a:lnTo>
                    <a:pt x="101790" y="610743"/>
                  </a:lnTo>
                  <a:lnTo>
                    <a:pt x="62166" y="602742"/>
                  </a:lnTo>
                  <a:lnTo>
                    <a:pt x="29811" y="580929"/>
                  </a:lnTo>
                  <a:lnTo>
                    <a:pt x="7998" y="548592"/>
                  </a:lnTo>
                  <a:lnTo>
                    <a:pt x="0" y="509016"/>
                  </a:lnTo>
                  <a:lnTo>
                    <a:pt x="0" y="101854"/>
                  </a:lnTo>
                  <a:close/>
                </a:path>
              </a:pathLst>
            </a:custGeom>
            <a:noFill/>
            <a:ln w="9525">
              <a:solidFill>
                <a:srgbClr val="9BBA58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39" name="TextShape 5"/>
          <p:cNvSpPr txBox="1"/>
          <p:nvPr/>
        </p:nvSpPr>
        <p:spPr>
          <a:xfrm>
            <a:off x="3481560" y="362520"/>
            <a:ext cx="2181600" cy="39492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b="1" strike="noStrike" spc="-2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Расходы</a:t>
            </a:r>
            <a:r>
              <a:rPr lang="ru-RU" sz="1800" b="1" strike="noStrike" spc="-4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</a:t>
            </a:r>
            <a:r>
              <a:rPr lang="ru-RU" sz="1800" b="1" strike="noStrike" spc="-4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3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культуру</a:t>
            </a:r>
            <a:endParaRPr lang="ru-RU" sz="1800" b="0" strike="noStrike" spc="-1" dirty="0">
              <a:solidFill>
                <a:srgbClr val="0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640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15960" y="861120"/>
            <a:ext cx="862200" cy="220680"/>
          </a:xfrm>
          <a:prstGeom prst="rect">
            <a:avLst/>
          </a:prstGeom>
          <a:ln w="0">
            <a:noFill/>
          </a:ln>
        </p:spPr>
      </p:pic>
      <p:sp>
        <p:nvSpPr>
          <p:cNvPr id="641" name="CustomShape 6"/>
          <p:cNvSpPr/>
          <p:nvPr/>
        </p:nvSpPr>
        <p:spPr>
          <a:xfrm>
            <a:off x="329760" y="1253880"/>
            <a:ext cx="8287560" cy="97535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6440" rIns="0" bIns="0">
            <a:spAutoFit/>
          </a:bodyPr>
          <a:lstStyle/>
          <a:p>
            <a:pPr marL="12700">
              <a:lnSpc>
                <a:spcPts val="1660"/>
              </a:lnSpc>
              <a:spcBef>
                <a:spcPts val="365"/>
              </a:spcBef>
            </a:pP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5 937,0 –</a:t>
            </a:r>
            <a:r>
              <a:rPr lang="ru-RU" sz="16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субсидии</a:t>
            </a:r>
            <a:r>
              <a:rPr lang="ru-RU" sz="1600" b="0" strike="noStrike" spc="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бюджетному</a:t>
            </a:r>
            <a:r>
              <a:rPr lang="ru-RU" sz="1600" b="0" strike="noStrike" spc="2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учреждению</a:t>
            </a:r>
            <a:r>
              <a:rPr lang="ru-RU" sz="1600" b="0" strike="noStrike" spc="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МБУК</a:t>
            </a:r>
            <a:r>
              <a:rPr lang="ru-RU" sz="1600" b="0" strike="noStrike" spc="18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</a:t>
            </a:r>
            <a:r>
              <a:rPr lang="ru-RU" sz="1600" b="0" strike="noStrike" spc="-7" dirty="0" err="1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СлободоТуринский</a:t>
            </a:r>
            <a:r>
              <a:rPr lang="ru-RU" sz="1600" b="0" strike="noStrike" spc="4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районный</a:t>
            </a:r>
            <a:r>
              <a:rPr lang="ru-RU" sz="16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историко- </a:t>
            </a:r>
            <a:r>
              <a:rPr lang="ru-RU" sz="1600" b="0" strike="noStrike" spc="-38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краеведческий</a:t>
            </a:r>
            <a:r>
              <a:rPr lang="ru-RU" sz="1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музей»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ru-RU" sz="1600" b="0" strike="noStrike" spc="-1" dirty="0">
              <a:latin typeface="Arial" panose="020B0604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sz="1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4 030,2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</a:t>
            </a:r>
            <a:r>
              <a:rPr lang="ru-RU" sz="16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содержание</a:t>
            </a:r>
            <a:r>
              <a:rPr lang="ru-RU" sz="1600" b="0" strike="noStrike" spc="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</a:t>
            </a:r>
            <a:r>
              <a:rPr lang="ru-RU" sz="16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обеспечение</a:t>
            </a:r>
            <a:r>
              <a:rPr lang="ru-RU" sz="1600" b="0" strike="noStrike" spc="2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деятельности</a:t>
            </a:r>
            <a:r>
              <a:rPr lang="ru-RU" sz="1600" b="0" strike="noStrike" spc="2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МБУК</a:t>
            </a:r>
            <a:r>
              <a:rPr lang="ru-RU" sz="1600" b="0" strike="noStrike" spc="2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«Центр</a:t>
            </a:r>
            <a:r>
              <a:rPr lang="ru-RU" sz="1600" b="0" strike="noStrike" spc="38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культурного</a:t>
            </a:r>
            <a:r>
              <a:rPr lang="ru-RU" sz="1600" b="0" strike="noStrike" spc="2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развития»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pSp>
        <p:nvGrpSpPr>
          <p:cNvPr id="642" name="Group 7"/>
          <p:cNvGrpSpPr/>
          <p:nvPr/>
        </p:nvGrpSpPr>
        <p:grpSpPr>
          <a:xfrm>
            <a:off x="240840" y="2642760"/>
            <a:ext cx="8640720" cy="610560"/>
            <a:chOff x="240840" y="2642760"/>
            <a:chExt cx="8640720" cy="610560"/>
          </a:xfrm>
        </p:grpSpPr>
        <p:pic>
          <p:nvPicPr>
            <p:cNvPr id="643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0840" y="2642760"/>
              <a:ext cx="8640720" cy="6105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44" name="CustomShape 8"/>
            <p:cNvSpPr/>
            <p:nvPr/>
          </p:nvSpPr>
          <p:spPr>
            <a:xfrm>
              <a:off x="240840" y="2642760"/>
              <a:ext cx="8640720" cy="610560"/>
            </a:xfrm>
            <a:custGeom>
              <a:avLst/>
              <a:gdLst/>
              <a:ahLst/>
              <a:cxnLst/>
              <a:rect l="l" t="t" r="r" b="b"/>
              <a:pathLst>
                <a:path w="8641080" h="610870">
                  <a:moveTo>
                    <a:pt x="0" y="101853"/>
                  </a:moveTo>
                  <a:lnTo>
                    <a:pt x="7998" y="62204"/>
                  </a:lnTo>
                  <a:lnTo>
                    <a:pt x="29811" y="29829"/>
                  </a:lnTo>
                  <a:lnTo>
                    <a:pt x="62166" y="8002"/>
                  </a:lnTo>
                  <a:lnTo>
                    <a:pt x="101790" y="0"/>
                  </a:lnTo>
                  <a:lnTo>
                    <a:pt x="8539162" y="0"/>
                  </a:lnTo>
                  <a:lnTo>
                    <a:pt x="8578812" y="8002"/>
                  </a:lnTo>
                  <a:lnTo>
                    <a:pt x="8611187" y="29829"/>
                  </a:lnTo>
                  <a:lnTo>
                    <a:pt x="8633013" y="62204"/>
                  </a:lnTo>
                  <a:lnTo>
                    <a:pt x="8641016" y="101853"/>
                  </a:lnTo>
                  <a:lnTo>
                    <a:pt x="8641016" y="509015"/>
                  </a:lnTo>
                  <a:lnTo>
                    <a:pt x="8633013" y="548592"/>
                  </a:lnTo>
                  <a:lnTo>
                    <a:pt x="8611187" y="580929"/>
                  </a:lnTo>
                  <a:lnTo>
                    <a:pt x="8578812" y="602741"/>
                  </a:lnTo>
                  <a:lnTo>
                    <a:pt x="8539162" y="610742"/>
                  </a:lnTo>
                  <a:lnTo>
                    <a:pt x="101790" y="610742"/>
                  </a:lnTo>
                  <a:lnTo>
                    <a:pt x="62166" y="602741"/>
                  </a:lnTo>
                  <a:lnTo>
                    <a:pt x="29811" y="580929"/>
                  </a:lnTo>
                  <a:lnTo>
                    <a:pt x="7998" y="548592"/>
                  </a:lnTo>
                  <a:lnTo>
                    <a:pt x="0" y="509015"/>
                  </a:lnTo>
                  <a:lnTo>
                    <a:pt x="0" y="101853"/>
                  </a:lnTo>
                  <a:close/>
                </a:path>
              </a:pathLst>
            </a:custGeom>
            <a:noFill/>
            <a:ln w="9525">
              <a:solidFill>
                <a:srgbClr val="9BBA58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645" name="Group 9"/>
          <p:cNvGrpSpPr/>
          <p:nvPr/>
        </p:nvGrpSpPr>
        <p:grpSpPr>
          <a:xfrm>
            <a:off x="251640" y="3341520"/>
            <a:ext cx="8640720" cy="610560"/>
            <a:chOff x="251640" y="3341520"/>
            <a:chExt cx="8640720" cy="610560"/>
          </a:xfrm>
        </p:grpSpPr>
        <p:pic>
          <p:nvPicPr>
            <p:cNvPr id="646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1640" y="3341520"/>
              <a:ext cx="8640720" cy="6105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47" name="CustomShape 10"/>
            <p:cNvSpPr/>
            <p:nvPr/>
          </p:nvSpPr>
          <p:spPr>
            <a:xfrm>
              <a:off x="251640" y="3341520"/>
              <a:ext cx="8640720" cy="610560"/>
            </a:xfrm>
            <a:custGeom>
              <a:avLst/>
              <a:gdLst/>
              <a:ahLst/>
              <a:cxnLst/>
              <a:rect l="l" t="t" r="r" b="b"/>
              <a:pathLst>
                <a:path w="8641080" h="610870">
                  <a:moveTo>
                    <a:pt x="0" y="101727"/>
                  </a:moveTo>
                  <a:lnTo>
                    <a:pt x="7998" y="62150"/>
                  </a:lnTo>
                  <a:lnTo>
                    <a:pt x="29811" y="29813"/>
                  </a:lnTo>
                  <a:lnTo>
                    <a:pt x="62166" y="8001"/>
                  </a:lnTo>
                  <a:lnTo>
                    <a:pt x="101790" y="0"/>
                  </a:lnTo>
                  <a:lnTo>
                    <a:pt x="8539162" y="0"/>
                  </a:lnTo>
                  <a:lnTo>
                    <a:pt x="8578812" y="8001"/>
                  </a:lnTo>
                  <a:lnTo>
                    <a:pt x="8611187" y="29813"/>
                  </a:lnTo>
                  <a:lnTo>
                    <a:pt x="8633013" y="62150"/>
                  </a:lnTo>
                  <a:lnTo>
                    <a:pt x="8641016" y="101727"/>
                  </a:lnTo>
                  <a:lnTo>
                    <a:pt x="8641016" y="508889"/>
                  </a:lnTo>
                  <a:lnTo>
                    <a:pt x="8633013" y="548538"/>
                  </a:lnTo>
                  <a:lnTo>
                    <a:pt x="8611187" y="580913"/>
                  </a:lnTo>
                  <a:lnTo>
                    <a:pt x="8578812" y="602740"/>
                  </a:lnTo>
                  <a:lnTo>
                    <a:pt x="8539162" y="610743"/>
                  </a:lnTo>
                  <a:lnTo>
                    <a:pt x="101790" y="610743"/>
                  </a:lnTo>
                  <a:lnTo>
                    <a:pt x="62166" y="602740"/>
                  </a:lnTo>
                  <a:lnTo>
                    <a:pt x="29811" y="580913"/>
                  </a:lnTo>
                  <a:lnTo>
                    <a:pt x="7998" y="548538"/>
                  </a:lnTo>
                  <a:lnTo>
                    <a:pt x="0" y="508889"/>
                  </a:lnTo>
                  <a:lnTo>
                    <a:pt x="0" y="101727"/>
                  </a:lnTo>
                  <a:close/>
                </a:path>
              </a:pathLst>
            </a:custGeom>
            <a:noFill/>
            <a:ln w="9525">
              <a:solidFill>
                <a:srgbClr val="9BBA58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51" name="CustomShape 13"/>
          <p:cNvSpPr/>
          <p:nvPr/>
        </p:nvSpPr>
        <p:spPr>
          <a:xfrm>
            <a:off x="329760" y="2691000"/>
            <a:ext cx="8025480" cy="990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600" b="0" strike="noStrike" spc="-2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0,5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</a:t>
            </a: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информатизация</a:t>
            </a:r>
            <a:r>
              <a:rPr lang="ru-RU" sz="16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библиотек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ru-RU" sz="1600" b="0" strike="noStrike" spc="-1" dirty="0">
              <a:latin typeface="Arial" panose="020B0604020202020204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lang="ru-RU" sz="1600" b="0" strike="noStrike" spc="-1" dirty="0">
              <a:latin typeface="Arial" panose="020B0604020202020204"/>
            </a:endParaRPr>
          </a:p>
          <a:p>
            <a:pPr marL="12700">
              <a:lnSpc>
                <a:spcPts val="1790"/>
              </a:lnSpc>
            </a:pPr>
            <a:r>
              <a:rPr lang="ru-RU" sz="16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0,2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</a:t>
            </a:r>
            <a:r>
              <a:rPr lang="ru-RU" sz="16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проведение культурно-массовых мероприятий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pSp>
        <p:nvGrpSpPr>
          <p:cNvPr id="652" name="Group 14"/>
          <p:cNvGrpSpPr/>
          <p:nvPr/>
        </p:nvGrpSpPr>
        <p:grpSpPr>
          <a:xfrm>
            <a:off x="395280" y="5445000"/>
            <a:ext cx="2664000" cy="360360"/>
            <a:chOff x="395280" y="5445000"/>
            <a:chExt cx="2664000" cy="360360"/>
          </a:xfrm>
        </p:grpSpPr>
        <p:sp>
          <p:nvSpPr>
            <p:cNvPr id="653" name="CustomShape 15"/>
            <p:cNvSpPr/>
            <p:nvPr/>
          </p:nvSpPr>
          <p:spPr>
            <a:xfrm>
              <a:off x="395280" y="5445000"/>
              <a:ext cx="2664000" cy="360360"/>
            </a:xfrm>
            <a:custGeom>
              <a:avLst/>
              <a:gdLst/>
              <a:ahLst/>
              <a:cxnLst/>
              <a:rect l="l" t="t" r="r" b="b"/>
              <a:pathLst>
                <a:path w="2664460" h="360679">
                  <a:moveTo>
                    <a:pt x="2603817" y="0"/>
                  </a:moveTo>
                  <a:lnTo>
                    <a:pt x="60058" y="0"/>
                  </a:lnTo>
                  <a:lnTo>
                    <a:pt x="36679" y="4724"/>
                  </a:lnTo>
                  <a:lnTo>
                    <a:pt x="17589" y="17605"/>
                  </a:lnTo>
                  <a:lnTo>
                    <a:pt x="4719" y="36701"/>
                  </a:lnTo>
                  <a:lnTo>
                    <a:pt x="0" y="60071"/>
                  </a:lnTo>
                  <a:lnTo>
                    <a:pt x="0" y="300304"/>
                  </a:lnTo>
                  <a:lnTo>
                    <a:pt x="4719" y="323682"/>
                  </a:lnTo>
                  <a:lnTo>
                    <a:pt x="17589" y="342772"/>
                  </a:lnTo>
                  <a:lnTo>
                    <a:pt x="36679" y="355643"/>
                  </a:lnTo>
                  <a:lnTo>
                    <a:pt x="60058" y="360362"/>
                  </a:lnTo>
                  <a:lnTo>
                    <a:pt x="2603817" y="360362"/>
                  </a:lnTo>
                  <a:lnTo>
                    <a:pt x="2627187" y="355643"/>
                  </a:lnTo>
                  <a:lnTo>
                    <a:pt x="2646283" y="342772"/>
                  </a:lnTo>
                  <a:lnTo>
                    <a:pt x="2659163" y="323682"/>
                  </a:lnTo>
                  <a:lnTo>
                    <a:pt x="2663888" y="300304"/>
                  </a:lnTo>
                  <a:lnTo>
                    <a:pt x="2663888" y="60071"/>
                  </a:lnTo>
                  <a:lnTo>
                    <a:pt x="2659163" y="36701"/>
                  </a:lnTo>
                  <a:lnTo>
                    <a:pt x="2646283" y="17605"/>
                  </a:lnTo>
                  <a:lnTo>
                    <a:pt x="2627187" y="4724"/>
                  </a:lnTo>
                  <a:lnTo>
                    <a:pt x="2603817" y="0"/>
                  </a:lnTo>
                  <a:close/>
                </a:path>
              </a:pathLst>
            </a:custGeom>
            <a:solidFill>
              <a:srgbClr val="4F81B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54" name="CustomShape 16"/>
            <p:cNvSpPr/>
            <p:nvPr/>
          </p:nvSpPr>
          <p:spPr>
            <a:xfrm>
              <a:off x="395280" y="5445000"/>
              <a:ext cx="2664000" cy="360360"/>
            </a:xfrm>
            <a:custGeom>
              <a:avLst/>
              <a:gdLst/>
              <a:ahLst/>
              <a:cxnLst/>
              <a:rect l="l" t="t" r="r" b="b"/>
              <a:pathLst>
                <a:path w="2664460" h="360679">
                  <a:moveTo>
                    <a:pt x="0" y="60071"/>
                  </a:moveTo>
                  <a:lnTo>
                    <a:pt x="4719" y="36701"/>
                  </a:lnTo>
                  <a:lnTo>
                    <a:pt x="17589" y="17605"/>
                  </a:lnTo>
                  <a:lnTo>
                    <a:pt x="36679" y="4724"/>
                  </a:lnTo>
                  <a:lnTo>
                    <a:pt x="60058" y="0"/>
                  </a:lnTo>
                  <a:lnTo>
                    <a:pt x="2603817" y="0"/>
                  </a:lnTo>
                  <a:lnTo>
                    <a:pt x="2627187" y="4724"/>
                  </a:lnTo>
                  <a:lnTo>
                    <a:pt x="2646283" y="17605"/>
                  </a:lnTo>
                  <a:lnTo>
                    <a:pt x="2659163" y="36701"/>
                  </a:lnTo>
                  <a:lnTo>
                    <a:pt x="2663888" y="60071"/>
                  </a:lnTo>
                  <a:lnTo>
                    <a:pt x="2663888" y="300304"/>
                  </a:lnTo>
                  <a:lnTo>
                    <a:pt x="2659163" y="323682"/>
                  </a:lnTo>
                  <a:lnTo>
                    <a:pt x="2646283" y="342772"/>
                  </a:lnTo>
                  <a:lnTo>
                    <a:pt x="2627187" y="355643"/>
                  </a:lnTo>
                  <a:lnTo>
                    <a:pt x="2603817" y="360362"/>
                  </a:lnTo>
                  <a:lnTo>
                    <a:pt x="60058" y="360362"/>
                  </a:lnTo>
                  <a:lnTo>
                    <a:pt x="36679" y="355643"/>
                  </a:lnTo>
                  <a:lnTo>
                    <a:pt x="17589" y="342772"/>
                  </a:lnTo>
                  <a:lnTo>
                    <a:pt x="4719" y="323682"/>
                  </a:lnTo>
                  <a:lnTo>
                    <a:pt x="0" y="300304"/>
                  </a:lnTo>
                  <a:lnTo>
                    <a:pt x="0" y="60071"/>
                  </a:lnTo>
                  <a:close/>
                </a:path>
              </a:pathLst>
            </a:custGeom>
            <a:noFill/>
            <a:ln w="15875">
              <a:solidFill>
                <a:srgbClr val="25416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55" name="CustomShape 17"/>
          <p:cNvSpPr/>
          <p:nvPr/>
        </p:nvSpPr>
        <p:spPr>
          <a:xfrm>
            <a:off x="411840" y="5486040"/>
            <a:ext cx="7954920" cy="38169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>
            <a:spAutoFit/>
          </a:bodyPr>
          <a:lstStyle/>
          <a:p>
            <a:pPr marL="144780">
              <a:lnSpc>
                <a:spcPct val="100000"/>
              </a:lnSpc>
              <a:spcBef>
                <a:spcPts val="95"/>
              </a:spcBef>
              <a:tabLst>
                <a:tab pos="3458845" algn="l"/>
                <a:tab pos="5048885" algn="l"/>
                <a:tab pos="6348095" algn="l"/>
                <a:tab pos="7461250" algn="l"/>
              </a:tabLst>
            </a:pPr>
            <a:r>
              <a:rPr lang="ru-RU" sz="16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2022</a:t>
            </a:r>
            <a:r>
              <a:rPr lang="ru-RU" sz="1600" b="0" strike="noStrike" spc="-15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6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г</a:t>
            </a:r>
            <a:r>
              <a:rPr lang="ru-RU" sz="1600" b="0" strike="noStrike" spc="9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6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(</a:t>
            </a:r>
            <a:r>
              <a:rPr lang="ru-RU" sz="1600" b="0" strike="noStrike" spc="-12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п</a:t>
            </a:r>
            <a:r>
              <a:rPr lang="ru-RU" sz="16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л</a:t>
            </a:r>
            <a:r>
              <a:rPr lang="ru-RU" sz="1600" b="0" strike="noStrike" spc="-12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ан</a:t>
            </a:r>
            <a:r>
              <a:rPr lang="ru-RU" sz="16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)</a:t>
            </a:r>
            <a:r>
              <a:rPr lang="ru-RU" sz="1600" b="0" strike="noStrike" spc="32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10</a:t>
            </a:r>
            <a:r>
              <a:rPr lang="ru-RU" sz="16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,7 </a:t>
            </a:r>
            <a:r>
              <a:rPr lang="ru-RU" sz="1600" b="0" strike="noStrike" spc="-7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м</a:t>
            </a:r>
            <a:r>
              <a:rPr lang="ru-RU" sz="1600" b="0" strike="noStrike" spc="-15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л</a:t>
            </a:r>
            <a:r>
              <a:rPr lang="ru-RU" sz="1600" b="0" strike="noStrike" spc="-12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н.</a:t>
            </a:r>
            <a:r>
              <a:rPr lang="ru-RU" sz="1600" b="0" strike="noStrike" spc="-7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р</a:t>
            </a:r>
            <a:r>
              <a:rPr lang="ru-RU" sz="1600" b="0" strike="noStrike" spc="-15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у</a:t>
            </a:r>
            <a:r>
              <a:rPr lang="ru-RU" sz="1600" b="0" strike="noStrike" spc="-7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б</a:t>
            </a:r>
            <a:r>
              <a:rPr lang="ru-RU" sz="16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.</a:t>
            </a:r>
            <a:r>
              <a:rPr lang="ru-RU" sz="1600" b="0" strike="noStrike" spc="-1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	</a:t>
            </a:r>
            <a:r>
              <a:rPr lang="ru-RU" sz="2400" b="0" strike="noStrike" spc="-7" baseline="30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С</a:t>
            </a:r>
            <a:r>
              <a:rPr lang="ru-RU" sz="2400" b="0" strike="noStrike" spc="-1" baseline="30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р</a:t>
            </a:r>
            <a:r>
              <a:rPr lang="ru-RU" sz="2400" b="0" strike="noStrike" spc="-7" baseline="30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еднем</a:t>
            </a:r>
            <a:r>
              <a:rPr lang="ru-RU" sz="2400" b="0" strike="noStrike" spc="-1" baseline="30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е</a:t>
            </a:r>
            <a:r>
              <a:rPr lang="ru-RU" sz="2400" b="0" strike="noStrike" spc="-7" baseline="30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ся</a:t>
            </a:r>
            <a:r>
              <a:rPr lang="ru-RU" sz="2400" b="0" strike="noStrike" spc="-1" baseline="30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ч</a:t>
            </a:r>
            <a:r>
              <a:rPr lang="ru-RU" sz="2400" b="0" strike="noStrike" spc="-15" baseline="30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на</a:t>
            </a:r>
            <a:r>
              <a:rPr lang="ru-RU" sz="2400" b="0" strike="noStrike" spc="-7" baseline="30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я</a:t>
            </a:r>
            <a:r>
              <a:rPr lang="ru-RU" sz="2400" b="0" strike="noStrike" spc="-1" baseline="30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	</a:t>
            </a:r>
            <a:r>
              <a:rPr lang="ru-RU" sz="2400" b="0" strike="noStrike" spc="-15" baseline="30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но</a:t>
            </a:r>
            <a:r>
              <a:rPr lang="ru-RU" sz="2400" b="0" strike="noStrike" spc="4" baseline="30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м</a:t>
            </a:r>
            <a:r>
              <a:rPr lang="ru-RU" sz="2400" b="0" strike="noStrike" spc="-1" baseline="30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и</a:t>
            </a:r>
            <a:r>
              <a:rPr lang="ru-RU" sz="2400" b="0" strike="noStrike" spc="-15" baseline="30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н</a:t>
            </a:r>
            <a:r>
              <a:rPr lang="ru-RU" sz="2400" b="0" strike="noStrike" spc="-1" baseline="30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а</a:t>
            </a:r>
            <a:r>
              <a:rPr lang="ru-RU" sz="2400" b="0" strike="noStrike" spc="-7" baseline="30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ль</a:t>
            </a:r>
            <a:r>
              <a:rPr lang="ru-RU" sz="2400" b="0" strike="noStrike" spc="-1" baseline="30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н</a:t>
            </a:r>
            <a:r>
              <a:rPr lang="ru-RU" sz="2400" b="0" strike="noStrike" spc="-7" baseline="30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ая</a:t>
            </a:r>
            <a:r>
              <a:rPr lang="ru-RU" sz="2400" b="0" strike="noStrike" spc="-1" baseline="30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	</a:t>
            </a:r>
            <a:r>
              <a:rPr lang="ru-RU" sz="2400" b="0" strike="noStrike" spc="12" baseline="30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з</a:t>
            </a:r>
            <a:r>
              <a:rPr lang="ru-RU" sz="2400" b="0" strike="noStrike" spc="-7" baseline="30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араб</a:t>
            </a:r>
            <a:r>
              <a:rPr lang="ru-RU" sz="2400" b="0" strike="noStrike" spc="-1" baseline="30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о</a:t>
            </a:r>
            <a:r>
              <a:rPr lang="ru-RU" sz="2400" b="0" strike="noStrike" spc="-7" baseline="30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тн</a:t>
            </a:r>
            <a:r>
              <a:rPr lang="ru-RU" sz="2400" b="0" strike="noStrike" spc="-1" baseline="30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а</a:t>
            </a:r>
            <a:r>
              <a:rPr lang="ru-RU" sz="2400" b="0" strike="noStrike" spc="-7" baseline="30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я</a:t>
            </a:r>
            <a:r>
              <a:rPr lang="ru-RU" sz="2400" b="0" strike="noStrike" spc="-1" baseline="30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	п</a:t>
            </a:r>
            <a:r>
              <a:rPr lang="ru-RU" sz="2400" b="0" strike="noStrike" spc="-7" baseline="30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л</a:t>
            </a:r>
            <a:r>
              <a:rPr lang="ru-RU" sz="2400" b="0" strike="noStrike" spc="-15" baseline="30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а</a:t>
            </a:r>
            <a:r>
              <a:rPr lang="ru-RU" sz="2400" b="0" strike="noStrike" spc="-1" baseline="30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т</a:t>
            </a:r>
            <a:r>
              <a:rPr lang="ru-RU" sz="2400" b="0" strike="noStrike" spc="-7" baseline="30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а</a:t>
            </a:r>
            <a:endParaRPr lang="ru-RU" sz="2400" b="0" strike="noStrike" spc="-1" dirty="0">
              <a:latin typeface="Arial" panose="020B0604020202020204"/>
            </a:endParaRPr>
          </a:p>
        </p:txBody>
      </p:sp>
      <p:grpSp>
        <p:nvGrpSpPr>
          <p:cNvPr id="656" name="Group 18"/>
          <p:cNvGrpSpPr/>
          <p:nvPr/>
        </p:nvGrpSpPr>
        <p:grpSpPr>
          <a:xfrm>
            <a:off x="395280" y="6021360"/>
            <a:ext cx="2664000" cy="360360"/>
            <a:chOff x="395280" y="6021360"/>
            <a:chExt cx="2664000" cy="360360"/>
          </a:xfrm>
        </p:grpSpPr>
        <p:sp>
          <p:nvSpPr>
            <p:cNvPr id="657" name="CustomShape 19"/>
            <p:cNvSpPr/>
            <p:nvPr/>
          </p:nvSpPr>
          <p:spPr>
            <a:xfrm>
              <a:off x="395280" y="6021360"/>
              <a:ext cx="2664000" cy="360360"/>
            </a:xfrm>
            <a:custGeom>
              <a:avLst/>
              <a:gdLst/>
              <a:ahLst/>
              <a:cxnLst/>
              <a:rect l="l" t="t" r="r" b="b"/>
              <a:pathLst>
                <a:path w="2664460" h="360679">
                  <a:moveTo>
                    <a:pt x="2603817" y="0"/>
                  </a:moveTo>
                  <a:lnTo>
                    <a:pt x="60058" y="0"/>
                  </a:lnTo>
                  <a:lnTo>
                    <a:pt x="36679" y="4719"/>
                  </a:lnTo>
                  <a:lnTo>
                    <a:pt x="17589" y="17589"/>
                  </a:lnTo>
                  <a:lnTo>
                    <a:pt x="4719" y="36679"/>
                  </a:lnTo>
                  <a:lnTo>
                    <a:pt x="0" y="60058"/>
                  </a:lnTo>
                  <a:lnTo>
                    <a:pt x="0" y="300304"/>
                  </a:lnTo>
                  <a:lnTo>
                    <a:pt x="4719" y="323682"/>
                  </a:lnTo>
                  <a:lnTo>
                    <a:pt x="17589" y="342772"/>
                  </a:lnTo>
                  <a:lnTo>
                    <a:pt x="36679" y="355643"/>
                  </a:lnTo>
                  <a:lnTo>
                    <a:pt x="60058" y="360362"/>
                  </a:lnTo>
                  <a:lnTo>
                    <a:pt x="2603817" y="360362"/>
                  </a:lnTo>
                  <a:lnTo>
                    <a:pt x="2627187" y="355643"/>
                  </a:lnTo>
                  <a:lnTo>
                    <a:pt x="2646283" y="342772"/>
                  </a:lnTo>
                  <a:lnTo>
                    <a:pt x="2659163" y="323682"/>
                  </a:lnTo>
                  <a:lnTo>
                    <a:pt x="2663888" y="300304"/>
                  </a:lnTo>
                  <a:lnTo>
                    <a:pt x="2663888" y="60058"/>
                  </a:lnTo>
                  <a:lnTo>
                    <a:pt x="2659163" y="36679"/>
                  </a:lnTo>
                  <a:lnTo>
                    <a:pt x="2646283" y="17589"/>
                  </a:lnTo>
                  <a:lnTo>
                    <a:pt x="2627187" y="4719"/>
                  </a:lnTo>
                  <a:lnTo>
                    <a:pt x="2603817" y="0"/>
                  </a:lnTo>
                  <a:close/>
                </a:path>
              </a:pathLst>
            </a:custGeom>
            <a:solidFill>
              <a:srgbClr val="4F81B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58" name="CustomShape 20"/>
            <p:cNvSpPr/>
            <p:nvPr/>
          </p:nvSpPr>
          <p:spPr>
            <a:xfrm>
              <a:off x="395280" y="6021360"/>
              <a:ext cx="2664000" cy="360360"/>
            </a:xfrm>
            <a:custGeom>
              <a:avLst/>
              <a:gdLst/>
              <a:ahLst/>
              <a:cxnLst/>
              <a:rect l="l" t="t" r="r" b="b"/>
              <a:pathLst>
                <a:path w="2664460" h="360679">
                  <a:moveTo>
                    <a:pt x="0" y="60058"/>
                  </a:moveTo>
                  <a:lnTo>
                    <a:pt x="4719" y="36679"/>
                  </a:lnTo>
                  <a:lnTo>
                    <a:pt x="17589" y="17589"/>
                  </a:lnTo>
                  <a:lnTo>
                    <a:pt x="36679" y="4719"/>
                  </a:lnTo>
                  <a:lnTo>
                    <a:pt x="60058" y="0"/>
                  </a:lnTo>
                  <a:lnTo>
                    <a:pt x="2603817" y="0"/>
                  </a:lnTo>
                  <a:lnTo>
                    <a:pt x="2627187" y="4719"/>
                  </a:lnTo>
                  <a:lnTo>
                    <a:pt x="2646283" y="17589"/>
                  </a:lnTo>
                  <a:lnTo>
                    <a:pt x="2659163" y="36679"/>
                  </a:lnTo>
                  <a:lnTo>
                    <a:pt x="2663888" y="60058"/>
                  </a:lnTo>
                  <a:lnTo>
                    <a:pt x="2663888" y="300304"/>
                  </a:lnTo>
                  <a:lnTo>
                    <a:pt x="2659163" y="323682"/>
                  </a:lnTo>
                  <a:lnTo>
                    <a:pt x="2646283" y="342772"/>
                  </a:lnTo>
                  <a:lnTo>
                    <a:pt x="2627187" y="355643"/>
                  </a:lnTo>
                  <a:lnTo>
                    <a:pt x="2603817" y="360362"/>
                  </a:lnTo>
                  <a:lnTo>
                    <a:pt x="60058" y="360362"/>
                  </a:lnTo>
                  <a:lnTo>
                    <a:pt x="36679" y="355643"/>
                  </a:lnTo>
                  <a:lnTo>
                    <a:pt x="17589" y="342772"/>
                  </a:lnTo>
                  <a:lnTo>
                    <a:pt x="4719" y="323682"/>
                  </a:lnTo>
                  <a:lnTo>
                    <a:pt x="0" y="300304"/>
                  </a:lnTo>
                  <a:lnTo>
                    <a:pt x="0" y="60058"/>
                  </a:lnTo>
                  <a:close/>
                </a:path>
              </a:pathLst>
            </a:custGeom>
            <a:noFill/>
            <a:ln w="15875">
              <a:solidFill>
                <a:srgbClr val="25416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59" name="CustomShape 21"/>
          <p:cNvSpPr/>
          <p:nvPr/>
        </p:nvSpPr>
        <p:spPr>
          <a:xfrm>
            <a:off x="411840" y="6062400"/>
            <a:ext cx="2630520" cy="2578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>
            <a:spAutoFit/>
          </a:bodyPr>
          <a:lstStyle/>
          <a:p>
            <a:pPr marL="144780">
              <a:lnSpc>
                <a:spcPct val="100000"/>
              </a:lnSpc>
              <a:spcBef>
                <a:spcPts val="95"/>
              </a:spcBef>
            </a:pPr>
            <a:r>
              <a:rPr lang="ru-RU" sz="16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2022</a:t>
            </a:r>
            <a:r>
              <a:rPr lang="ru-RU" sz="1600" b="0" strike="noStrike" spc="-21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6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г</a:t>
            </a:r>
            <a:r>
              <a:rPr lang="ru-RU" sz="1600" b="0" strike="noStrike" spc="-1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6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(факт)</a:t>
            </a:r>
            <a:r>
              <a:rPr lang="ru-RU" sz="1600" b="0" strike="noStrike" spc="9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10</a:t>
            </a:r>
            <a:r>
              <a:rPr lang="ru-RU" sz="16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,6</a:t>
            </a:r>
            <a:r>
              <a:rPr lang="ru-RU" sz="1600" b="0" strike="noStrike" spc="-12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600" b="0" strike="noStrike" spc="-12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млн.руб</a:t>
            </a:r>
            <a:r>
              <a:rPr lang="ru-RU" sz="1600" b="0" strike="noStrike" spc="-12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.</a:t>
            </a:r>
            <a:endParaRPr lang="ru-RU" sz="1600" b="0" strike="noStrike" spc="-1" dirty="0">
              <a:latin typeface="Arial" panose="020B0604020202020204"/>
            </a:endParaRPr>
          </a:p>
        </p:txBody>
      </p:sp>
      <p:sp>
        <p:nvSpPr>
          <p:cNvPr id="660" name="CustomShape 22"/>
          <p:cNvSpPr/>
          <p:nvPr/>
        </p:nvSpPr>
        <p:spPr>
          <a:xfrm>
            <a:off x="8505360" y="5473440"/>
            <a:ext cx="234720" cy="25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600" b="0" strike="noStrike" spc="-12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по</a:t>
            </a:r>
            <a:endParaRPr lang="ru-RU" sz="1600" b="0" strike="noStrike" spc="-1">
              <a:latin typeface="Arial" panose="020B0604020202020204"/>
            </a:endParaRPr>
          </a:p>
        </p:txBody>
      </p:sp>
      <p:sp>
        <p:nvSpPr>
          <p:cNvPr id="661" name="CustomShape 23"/>
          <p:cNvSpPr/>
          <p:nvPr/>
        </p:nvSpPr>
        <p:spPr>
          <a:xfrm>
            <a:off x="3859200" y="5717160"/>
            <a:ext cx="4880160" cy="25858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600" b="0" strike="noStrike" spc="-7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Указам</a:t>
            </a:r>
            <a:r>
              <a:rPr lang="ru-RU" sz="1600" b="0" strike="noStrike" spc="429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Президента</a:t>
            </a:r>
            <a:r>
              <a:rPr lang="ru-RU" sz="1600" b="0" strike="noStrike" spc="437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РФ</a:t>
            </a:r>
            <a:r>
              <a:rPr lang="ru-RU" sz="1600" b="0" strike="noStrike" spc="437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за</a:t>
            </a:r>
            <a:r>
              <a:rPr lang="ru-RU" sz="1600" b="0" strike="noStrike" spc="423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2022</a:t>
            </a:r>
            <a:r>
              <a:rPr lang="ru-RU" sz="1600" b="0" strike="noStrike" spc="432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год</a:t>
            </a:r>
            <a:r>
              <a:rPr lang="ru-RU" sz="1600" b="0" strike="noStrike" spc="432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для</a:t>
            </a:r>
            <a:r>
              <a:rPr lang="ru-RU" sz="1600" b="0" strike="noStrike" spc="429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работников</a:t>
            </a:r>
            <a:endParaRPr lang="ru-RU" sz="1600" b="0" strike="noStrike" spc="-1" dirty="0">
              <a:latin typeface="Arial" panose="020B0604020202020204"/>
            </a:endParaRPr>
          </a:p>
        </p:txBody>
      </p:sp>
      <p:sp>
        <p:nvSpPr>
          <p:cNvPr id="662" name="CustomShape 24"/>
          <p:cNvSpPr/>
          <p:nvPr/>
        </p:nvSpPr>
        <p:spPr>
          <a:xfrm>
            <a:off x="3859200" y="5961240"/>
            <a:ext cx="4880880" cy="50480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662430" algn="l"/>
              </a:tabLst>
            </a:pPr>
            <a:r>
              <a:rPr lang="ru-RU" sz="1600" b="0" strike="noStrike" spc="-7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муниципальных	учреждений</a:t>
            </a:r>
            <a:r>
              <a:rPr lang="ru-RU" sz="1600" b="0" strike="noStrike" spc="148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культуры</a:t>
            </a:r>
            <a:r>
              <a:rPr lang="ru-RU" sz="1600" b="0" strike="noStrike" spc="154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и</a:t>
            </a:r>
            <a:r>
              <a:rPr lang="ru-RU" sz="1600" b="0" strike="noStrike" spc="154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искусства </a:t>
            </a:r>
            <a:r>
              <a:rPr lang="ru-RU" sz="1600" b="0" strike="noStrike" spc="-386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составляет</a:t>
            </a:r>
            <a:r>
              <a:rPr lang="ru-RU" sz="1600" b="0" strike="noStrike" spc="24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43 957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,0 </a:t>
            </a:r>
            <a:r>
              <a:rPr lang="ru-RU" sz="1600" b="0" strike="noStrike" spc="-7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рублей.</a:t>
            </a:r>
            <a:endParaRPr lang="ru-RU" sz="1600" b="0" strike="noStrike" spc="-1" dirty="0">
              <a:latin typeface="Arial" panose="020B0604020202020204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3" name="Group 1"/>
          <p:cNvGrpSpPr/>
          <p:nvPr/>
        </p:nvGrpSpPr>
        <p:grpSpPr>
          <a:xfrm>
            <a:off x="539640" y="1556640"/>
            <a:ext cx="3764520" cy="2258280"/>
            <a:chOff x="539640" y="1556640"/>
            <a:chExt cx="3764520" cy="2258280"/>
          </a:xfrm>
        </p:grpSpPr>
        <p:sp>
          <p:nvSpPr>
            <p:cNvPr id="664" name="CustomShape 2"/>
            <p:cNvSpPr/>
            <p:nvPr/>
          </p:nvSpPr>
          <p:spPr>
            <a:xfrm>
              <a:off x="539640" y="1556640"/>
              <a:ext cx="3764520" cy="2258280"/>
            </a:xfrm>
            <a:custGeom>
              <a:avLst/>
              <a:gdLst/>
              <a:ahLst/>
              <a:cxnLst/>
              <a:rect l="l" t="t" r="r" b="b"/>
              <a:pathLst>
                <a:path w="3764915" h="2258695">
                  <a:moveTo>
                    <a:pt x="3764407" y="0"/>
                  </a:moveTo>
                  <a:lnTo>
                    <a:pt x="0" y="0"/>
                  </a:lnTo>
                  <a:lnTo>
                    <a:pt x="0" y="2258694"/>
                  </a:lnTo>
                  <a:lnTo>
                    <a:pt x="3764407" y="2258694"/>
                  </a:lnTo>
                  <a:lnTo>
                    <a:pt x="3764407" y="0"/>
                  </a:lnTo>
                  <a:close/>
                </a:path>
              </a:pathLst>
            </a:custGeom>
            <a:solidFill>
              <a:srgbClr val="F79546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5" name="CustomShape 3"/>
            <p:cNvSpPr/>
            <p:nvPr/>
          </p:nvSpPr>
          <p:spPr>
            <a:xfrm>
              <a:off x="539640" y="1556640"/>
              <a:ext cx="3764520" cy="2258280"/>
            </a:xfrm>
            <a:custGeom>
              <a:avLst/>
              <a:gdLst/>
              <a:ahLst/>
              <a:cxnLst/>
              <a:rect l="l" t="t" r="r" b="b"/>
              <a:pathLst>
                <a:path w="3764915" h="2258695">
                  <a:moveTo>
                    <a:pt x="0" y="2258694"/>
                  </a:moveTo>
                  <a:lnTo>
                    <a:pt x="3764407" y="2258694"/>
                  </a:lnTo>
                  <a:lnTo>
                    <a:pt x="3764407" y="0"/>
                  </a:lnTo>
                  <a:lnTo>
                    <a:pt x="0" y="0"/>
                  </a:lnTo>
                  <a:lnTo>
                    <a:pt x="0" y="2258694"/>
                  </a:lnTo>
                  <a:close/>
                </a:path>
              </a:pathLst>
            </a:custGeom>
            <a:noFill/>
            <a:ln w="2540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66" name="CustomShape 4"/>
          <p:cNvSpPr/>
          <p:nvPr/>
        </p:nvSpPr>
        <p:spPr>
          <a:xfrm>
            <a:off x="3018240" y="362520"/>
            <a:ext cx="3106800" cy="28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Физическая</a:t>
            </a:r>
            <a:r>
              <a:rPr lang="ru-RU" sz="1800" b="1" strike="noStrike" spc="-2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2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культура</a:t>
            </a:r>
            <a:r>
              <a:rPr lang="ru-RU" sz="18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</a:t>
            </a:r>
            <a:r>
              <a:rPr lang="ru-RU" sz="1800" b="1" strike="noStrike" spc="-2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спорт</a:t>
            </a: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667" name="CustomShape 5"/>
          <p:cNvSpPr/>
          <p:nvPr/>
        </p:nvSpPr>
        <p:spPr>
          <a:xfrm>
            <a:off x="539640" y="1556640"/>
            <a:ext cx="3764520" cy="1678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 dirty="0">
              <a:latin typeface="Arial" panose="020B0604020202020204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lang="ru-RU" sz="1800" b="0" strike="noStrike" spc="-1" dirty="0">
              <a:latin typeface="Arial" panose="020B0604020202020204"/>
            </a:endParaRPr>
          </a:p>
          <a:p>
            <a:pPr marL="81915" algn="ctr">
              <a:lnSpc>
                <a:spcPts val="2080"/>
              </a:lnSpc>
            </a:pPr>
            <a:r>
              <a:rPr lang="ru-RU" sz="2000" b="0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Количество</a:t>
            </a:r>
            <a:r>
              <a:rPr lang="ru-RU" sz="2000" b="0" strike="noStrike" spc="-92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0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спортивно-массовых </a:t>
            </a:r>
            <a:r>
              <a:rPr lang="ru-RU" sz="2000" b="0" strike="noStrike" spc="-486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0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</a:t>
            </a:r>
            <a:r>
              <a:rPr lang="ru-RU" sz="2000" b="0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0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физкультурно-</a:t>
            </a:r>
            <a:endParaRPr lang="ru-RU" sz="20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ctr">
              <a:lnSpc>
                <a:spcPts val="1885"/>
              </a:lnSpc>
            </a:pPr>
            <a:r>
              <a:rPr lang="ru-RU" sz="2000" b="0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оздоровительных</a:t>
            </a:r>
            <a:r>
              <a:rPr lang="ru-RU" sz="2000" b="0" strike="noStrike" spc="-52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0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мероприятий</a:t>
            </a:r>
            <a:endParaRPr lang="ru-RU" sz="20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635" algn="ctr">
              <a:lnSpc>
                <a:spcPts val="2240"/>
              </a:lnSpc>
            </a:pPr>
            <a:r>
              <a:rPr lang="ru-RU" sz="2000" b="0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районного</a:t>
            </a:r>
            <a:r>
              <a:rPr lang="ru-RU" sz="2000" b="0" strike="noStrike" spc="-46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0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значения</a:t>
            </a:r>
            <a:r>
              <a:rPr lang="ru-RU" sz="2000" b="0" strike="noStrike" spc="-15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0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</a:t>
            </a:r>
            <a:r>
              <a:rPr lang="ru-RU" sz="2000" b="0" strike="noStrike" spc="-2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92</a:t>
            </a:r>
            <a:endParaRPr lang="ru-RU" sz="20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pSp>
        <p:nvGrpSpPr>
          <p:cNvPr id="668" name="Group 6"/>
          <p:cNvGrpSpPr/>
          <p:nvPr/>
        </p:nvGrpSpPr>
        <p:grpSpPr>
          <a:xfrm>
            <a:off x="4572000" y="1556640"/>
            <a:ext cx="3764520" cy="2258280"/>
            <a:chOff x="4572000" y="1556640"/>
            <a:chExt cx="3764520" cy="2258280"/>
          </a:xfrm>
        </p:grpSpPr>
        <p:sp>
          <p:nvSpPr>
            <p:cNvPr id="669" name="CustomShape 7"/>
            <p:cNvSpPr/>
            <p:nvPr/>
          </p:nvSpPr>
          <p:spPr>
            <a:xfrm>
              <a:off x="4572000" y="1556640"/>
              <a:ext cx="3764520" cy="2258280"/>
            </a:xfrm>
            <a:custGeom>
              <a:avLst/>
              <a:gdLst/>
              <a:ahLst/>
              <a:cxnLst/>
              <a:rect l="l" t="t" r="r" b="b"/>
              <a:pathLst>
                <a:path w="3764915" h="2258695">
                  <a:moveTo>
                    <a:pt x="3764407" y="0"/>
                  </a:moveTo>
                  <a:lnTo>
                    <a:pt x="0" y="0"/>
                  </a:lnTo>
                  <a:lnTo>
                    <a:pt x="0" y="2258694"/>
                  </a:lnTo>
                  <a:lnTo>
                    <a:pt x="3764407" y="2258694"/>
                  </a:lnTo>
                  <a:lnTo>
                    <a:pt x="3764407" y="0"/>
                  </a:lnTo>
                  <a:close/>
                </a:path>
              </a:pathLst>
            </a:custGeom>
            <a:solidFill>
              <a:srgbClr val="F79546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0" name="CustomShape 8"/>
            <p:cNvSpPr/>
            <p:nvPr/>
          </p:nvSpPr>
          <p:spPr>
            <a:xfrm>
              <a:off x="4572000" y="1556640"/>
              <a:ext cx="3764520" cy="2258280"/>
            </a:xfrm>
            <a:custGeom>
              <a:avLst/>
              <a:gdLst/>
              <a:ahLst/>
              <a:cxnLst/>
              <a:rect l="l" t="t" r="r" b="b"/>
              <a:pathLst>
                <a:path w="3764915" h="2258695">
                  <a:moveTo>
                    <a:pt x="0" y="2258694"/>
                  </a:moveTo>
                  <a:lnTo>
                    <a:pt x="3764407" y="2258694"/>
                  </a:lnTo>
                  <a:lnTo>
                    <a:pt x="3764407" y="0"/>
                  </a:lnTo>
                  <a:lnTo>
                    <a:pt x="0" y="0"/>
                  </a:lnTo>
                  <a:lnTo>
                    <a:pt x="0" y="2258694"/>
                  </a:lnTo>
                  <a:close/>
                </a:path>
              </a:pathLst>
            </a:custGeom>
            <a:noFill/>
            <a:ln w="2540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71" name="CustomShape 9"/>
          <p:cNvSpPr/>
          <p:nvPr/>
        </p:nvSpPr>
        <p:spPr>
          <a:xfrm>
            <a:off x="4572000" y="1556640"/>
            <a:ext cx="3764520" cy="1663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 dirty="0">
              <a:latin typeface="Arial" panose="020B0604020202020204"/>
            </a:endParaRPr>
          </a:p>
          <a:p>
            <a:pPr algn="ctr">
              <a:lnSpc>
                <a:spcPts val="2240"/>
              </a:lnSpc>
              <a:spcBef>
                <a:spcPts val="1860"/>
              </a:spcBef>
            </a:pPr>
            <a:r>
              <a:rPr lang="ru-RU" sz="2000" b="0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Принято</a:t>
            </a:r>
            <a:r>
              <a:rPr lang="ru-RU" sz="2000" b="0" strike="noStrike" spc="-32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0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участие</a:t>
            </a:r>
            <a:r>
              <a:rPr lang="ru-RU" sz="2000" b="0" strike="noStrike" spc="-32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0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</a:t>
            </a:r>
            <a:r>
              <a:rPr lang="ru-RU" sz="2000" b="0" strike="noStrike" spc="-15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26</a:t>
            </a:r>
            <a:endParaRPr lang="ru-RU" sz="20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365125" indent="-635" algn="ctr">
              <a:lnSpc>
                <a:spcPct val="86000"/>
              </a:lnSpc>
              <a:spcBef>
                <a:spcPts val="165"/>
              </a:spcBef>
              <a:tabLst>
                <a:tab pos="0" algn="l"/>
              </a:tabLst>
            </a:pPr>
            <a:r>
              <a:rPr lang="ru-RU" sz="2000" b="0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соревнованиях окружного, </a:t>
            </a:r>
            <a:r>
              <a:rPr lang="ru-RU" sz="2000" b="0" strike="noStrike" spc="4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0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областного, </a:t>
            </a:r>
            <a:r>
              <a:rPr lang="ru-RU" sz="2000" b="0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всероссийского </a:t>
            </a:r>
            <a:r>
              <a:rPr lang="ru-RU" sz="2000" b="0" strike="noStrike" spc="-49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0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масштаба</a:t>
            </a:r>
            <a:endParaRPr lang="ru-RU" sz="20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672" name="CustomShape 10"/>
          <p:cNvSpPr/>
          <p:nvPr/>
        </p:nvSpPr>
        <p:spPr>
          <a:xfrm>
            <a:off x="4860000" y="4077000"/>
            <a:ext cx="3764520" cy="1932480"/>
          </a:xfrm>
          <a:prstGeom prst="rect">
            <a:avLst/>
          </a:prstGeom>
          <a:solidFill>
            <a:srgbClr val="F7954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800" rIns="0" bIns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lang="ru-RU" sz="1800" b="0" strike="noStrike" spc="-1" dirty="0">
              <a:latin typeface="Arial" panose="020B0604020202020204"/>
            </a:endParaRPr>
          </a:p>
          <a:p>
            <a:pPr marL="200025" algn="ctr">
              <a:lnSpc>
                <a:spcPts val="2080"/>
              </a:lnSpc>
            </a:pPr>
            <a:r>
              <a:rPr lang="ru-RU" sz="2000" b="0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Доля</a:t>
            </a:r>
            <a:r>
              <a:rPr lang="ru-RU" sz="2000" b="0" strike="noStrike" spc="-4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0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жителей,</a:t>
            </a:r>
            <a:r>
              <a:rPr lang="ru-RU" sz="2000" b="0" strike="noStrike" spc="-4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0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систематически </a:t>
            </a:r>
            <a:r>
              <a:rPr lang="ru-RU" sz="2000" b="0" strike="noStrike" spc="-486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0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занимающихся</a:t>
            </a:r>
            <a:r>
              <a:rPr lang="ru-RU" sz="2000" b="0" strike="noStrike" spc="-46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0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физической</a:t>
            </a:r>
            <a:endParaRPr lang="ru-RU" sz="20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635" algn="ctr">
              <a:lnSpc>
                <a:spcPts val="1885"/>
              </a:lnSpc>
            </a:pPr>
            <a:r>
              <a:rPr lang="ru-RU" sz="2000" b="0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культурой</a:t>
            </a:r>
            <a:r>
              <a:rPr lang="ru-RU" sz="2000" b="0" strike="noStrike" spc="-32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0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</a:t>
            </a:r>
            <a:r>
              <a:rPr lang="ru-RU" sz="2000" b="0" strike="noStrike" spc="-12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0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спортом,</a:t>
            </a:r>
            <a:r>
              <a:rPr lang="ru-RU" sz="2000" b="0" strike="noStrike" spc="-4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0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</a:t>
            </a:r>
            <a:r>
              <a:rPr lang="ru-RU" sz="2000" b="0" strike="noStrike" spc="-26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0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общей</a:t>
            </a:r>
            <a:endParaRPr lang="ru-RU" sz="20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635" algn="ctr">
              <a:lnSpc>
                <a:spcPts val="2070"/>
              </a:lnSpc>
            </a:pPr>
            <a:r>
              <a:rPr lang="ru-RU" sz="2000" b="0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численности</a:t>
            </a:r>
            <a:r>
              <a:rPr lang="ru-RU" sz="2000" b="0" strike="noStrike" spc="-32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0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населения</a:t>
            </a:r>
            <a:endParaRPr lang="ru-RU" sz="20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422910" algn="ctr">
              <a:lnSpc>
                <a:spcPts val="2080"/>
              </a:lnSpc>
              <a:spcBef>
                <a:spcPts val="165"/>
              </a:spcBef>
            </a:pPr>
            <a:r>
              <a:rPr lang="ru-RU" sz="2000" b="0" strike="noStrike" spc="-1" dirty="0" err="1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</a:t>
            </a:r>
            <a:r>
              <a:rPr lang="ru-RU" sz="2000" b="0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-Туринского</a:t>
            </a:r>
            <a:r>
              <a:rPr lang="ru-RU" sz="2000" b="0" strike="noStrike" spc="-75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0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МР</a:t>
            </a:r>
            <a:r>
              <a:rPr lang="ru-RU" sz="2000" b="0" strike="noStrike" spc="-32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0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 </a:t>
            </a:r>
            <a:r>
              <a:rPr lang="ru-RU" sz="2000" b="0" strike="noStrike" spc="-486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0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49,9%</a:t>
            </a:r>
            <a:endParaRPr lang="ru-RU" sz="20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673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6920" y="4076640"/>
            <a:ext cx="3384360" cy="2231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4" name="Group 1"/>
          <p:cNvGrpSpPr/>
          <p:nvPr/>
        </p:nvGrpSpPr>
        <p:grpSpPr>
          <a:xfrm>
            <a:off x="210960" y="1125720"/>
            <a:ext cx="8723160" cy="1883520"/>
            <a:chOff x="210960" y="1125720"/>
            <a:chExt cx="8723160" cy="1883520"/>
          </a:xfrm>
        </p:grpSpPr>
        <p:sp>
          <p:nvSpPr>
            <p:cNvPr id="675" name="CustomShape 2"/>
            <p:cNvSpPr/>
            <p:nvPr/>
          </p:nvSpPr>
          <p:spPr>
            <a:xfrm>
              <a:off x="210960" y="1679400"/>
              <a:ext cx="8723160" cy="1329840"/>
            </a:xfrm>
            <a:custGeom>
              <a:avLst/>
              <a:gdLst/>
              <a:ahLst/>
              <a:cxnLst/>
              <a:rect l="l" t="t" r="r" b="b"/>
              <a:pathLst>
                <a:path w="8723630" h="1330325">
                  <a:moveTo>
                    <a:pt x="1556067" y="0"/>
                  </a:moveTo>
                  <a:lnTo>
                    <a:pt x="1402778" y="0"/>
                  </a:lnTo>
                  <a:lnTo>
                    <a:pt x="1257998" y="4445"/>
                  </a:lnTo>
                  <a:lnTo>
                    <a:pt x="1121854" y="11175"/>
                  </a:lnTo>
                  <a:lnTo>
                    <a:pt x="994092" y="22351"/>
                  </a:lnTo>
                  <a:lnTo>
                    <a:pt x="874890" y="33527"/>
                  </a:lnTo>
                  <a:lnTo>
                    <a:pt x="762063" y="49149"/>
                  </a:lnTo>
                  <a:lnTo>
                    <a:pt x="659891" y="64770"/>
                  </a:lnTo>
                  <a:lnTo>
                    <a:pt x="564095" y="82550"/>
                  </a:lnTo>
                  <a:lnTo>
                    <a:pt x="478955" y="102615"/>
                  </a:lnTo>
                  <a:lnTo>
                    <a:pt x="398068" y="120523"/>
                  </a:lnTo>
                  <a:lnTo>
                    <a:pt x="327812" y="140588"/>
                  </a:lnTo>
                  <a:lnTo>
                    <a:pt x="206476" y="178562"/>
                  </a:lnTo>
                  <a:lnTo>
                    <a:pt x="157518" y="196469"/>
                  </a:lnTo>
                  <a:lnTo>
                    <a:pt x="51092" y="241046"/>
                  </a:lnTo>
                  <a:lnTo>
                    <a:pt x="0" y="267842"/>
                  </a:lnTo>
                  <a:lnTo>
                    <a:pt x="0" y="1330325"/>
                  </a:lnTo>
                  <a:lnTo>
                    <a:pt x="8718994" y="1330325"/>
                  </a:lnTo>
                  <a:lnTo>
                    <a:pt x="8723312" y="1323594"/>
                  </a:lnTo>
                  <a:lnTo>
                    <a:pt x="8723312" y="569213"/>
                  </a:lnTo>
                  <a:lnTo>
                    <a:pt x="8718994" y="571373"/>
                  </a:lnTo>
                  <a:lnTo>
                    <a:pt x="8638222" y="604901"/>
                  </a:lnTo>
                  <a:lnTo>
                    <a:pt x="8557323" y="636142"/>
                  </a:lnTo>
                  <a:lnTo>
                    <a:pt x="8472106" y="665099"/>
                  </a:lnTo>
                  <a:lnTo>
                    <a:pt x="8384857" y="691896"/>
                  </a:lnTo>
                  <a:lnTo>
                    <a:pt x="8295449" y="718692"/>
                  </a:lnTo>
                  <a:lnTo>
                    <a:pt x="8201850" y="743330"/>
                  </a:lnTo>
                  <a:lnTo>
                    <a:pt x="8105965" y="763397"/>
                  </a:lnTo>
                  <a:lnTo>
                    <a:pt x="8005889" y="783463"/>
                  </a:lnTo>
                  <a:lnTo>
                    <a:pt x="7901622" y="801370"/>
                  </a:lnTo>
                  <a:lnTo>
                    <a:pt x="7793037" y="814704"/>
                  </a:lnTo>
                  <a:lnTo>
                    <a:pt x="7680261" y="828166"/>
                  </a:lnTo>
                  <a:lnTo>
                    <a:pt x="7563167" y="837057"/>
                  </a:lnTo>
                  <a:lnTo>
                    <a:pt x="7441882" y="845947"/>
                  </a:lnTo>
                  <a:lnTo>
                    <a:pt x="7314120" y="850391"/>
                  </a:lnTo>
                  <a:lnTo>
                    <a:pt x="7182167" y="850391"/>
                  </a:lnTo>
                  <a:lnTo>
                    <a:pt x="7043737" y="848233"/>
                  </a:lnTo>
                  <a:lnTo>
                    <a:pt x="6899084" y="843788"/>
                  </a:lnTo>
                  <a:lnTo>
                    <a:pt x="6749986" y="837057"/>
                  </a:lnTo>
                  <a:lnTo>
                    <a:pt x="6594665" y="825880"/>
                  </a:lnTo>
                  <a:lnTo>
                    <a:pt x="6430708" y="810260"/>
                  </a:lnTo>
                  <a:lnTo>
                    <a:pt x="6260401" y="792352"/>
                  </a:lnTo>
                  <a:lnTo>
                    <a:pt x="6083744" y="770127"/>
                  </a:lnTo>
                  <a:lnTo>
                    <a:pt x="5900737" y="745489"/>
                  </a:lnTo>
                  <a:lnTo>
                    <a:pt x="5709094" y="716534"/>
                  </a:lnTo>
                  <a:lnTo>
                    <a:pt x="5509069" y="683005"/>
                  </a:lnTo>
                  <a:lnTo>
                    <a:pt x="5302567" y="645033"/>
                  </a:lnTo>
                  <a:lnTo>
                    <a:pt x="5085397" y="602614"/>
                  </a:lnTo>
                  <a:lnTo>
                    <a:pt x="4861877" y="558038"/>
                  </a:lnTo>
                  <a:lnTo>
                    <a:pt x="4627689" y="506729"/>
                  </a:lnTo>
                  <a:lnTo>
                    <a:pt x="4387151" y="453136"/>
                  </a:lnTo>
                  <a:lnTo>
                    <a:pt x="4136072" y="395097"/>
                  </a:lnTo>
                  <a:lnTo>
                    <a:pt x="3874198" y="330326"/>
                  </a:lnTo>
                  <a:lnTo>
                    <a:pt x="3614483" y="267842"/>
                  </a:lnTo>
                  <a:lnTo>
                    <a:pt x="3363277" y="214249"/>
                  </a:lnTo>
                  <a:lnTo>
                    <a:pt x="3122739" y="165226"/>
                  </a:lnTo>
                  <a:lnTo>
                    <a:pt x="2892869" y="124967"/>
                  </a:lnTo>
                  <a:lnTo>
                    <a:pt x="2673667" y="91566"/>
                  </a:lnTo>
                  <a:lnTo>
                    <a:pt x="2462847" y="62484"/>
                  </a:lnTo>
                  <a:lnTo>
                    <a:pt x="2262822" y="40132"/>
                  </a:lnTo>
                  <a:lnTo>
                    <a:pt x="2073338" y="22351"/>
                  </a:lnTo>
                  <a:lnTo>
                    <a:pt x="1890204" y="11175"/>
                  </a:lnTo>
                  <a:lnTo>
                    <a:pt x="1720024" y="2286"/>
                  </a:lnTo>
                  <a:lnTo>
                    <a:pt x="155606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676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5640" y="1125720"/>
              <a:ext cx="634320" cy="9061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77" name="CustomShape 3"/>
            <p:cNvSpPr/>
            <p:nvPr/>
          </p:nvSpPr>
          <p:spPr>
            <a:xfrm>
              <a:off x="395640" y="1125720"/>
              <a:ext cx="634680" cy="906480"/>
            </a:xfrm>
            <a:custGeom>
              <a:avLst/>
              <a:gdLst/>
              <a:ahLst/>
              <a:cxnLst/>
              <a:rect l="l" t="t" r="r" b="b"/>
              <a:pathLst>
                <a:path w="635000" h="906780">
                  <a:moveTo>
                    <a:pt x="634593" y="0"/>
                  </a:moveTo>
                  <a:lnTo>
                    <a:pt x="634593" y="589280"/>
                  </a:lnTo>
                  <a:lnTo>
                    <a:pt x="317296" y="906526"/>
                  </a:lnTo>
                  <a:lnTo>
                    <a:pt x="0" y="589280"/>
                  </a:lnTo>
                  <a:lnTo>
                    <a:pt x="0" y="0"/>
                  </a:lnTo>
                  <a:lnTo>
                    <a:pt x="317296" y="317246"/>
                  </a:lnTo>
                  <a:lnTo>
                    <a:pt x="634593" y="0"/>
                  </a:lnTo>
                  <a:close/>
                </a:path>
              </a:pathLst>
            </a:custGeom>
            <a:noFill/>
            <a:ln w="9525">
              <a:solidFill>
                <a:srgbClr val="4F81BC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78" name="TextShape 4"/>
          <p:cNvSpPr txBox="1"/>
          <p:nvPr/>
        </p:nvSpPr>
        <p:spPr>
          <a:xfrm>
            <a:off x="1931400" y="325800"/>
            <a:ext cx="5280480" cy="39492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b="1" strike="noStrike" spc="-2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Расходы</a:t>
            </a:r>
            <a:r>
              <a:rPr lang="ru-RU" sz="1800" b="1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бюджета</a:t>
            </a:r>
            <a:r>
              <a:rPr lang="ru-RU" sz="1800" b="1" strike="noStrike" spc="-2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 физическую </a:t>
            </a:r>
            <a:r>
              <a:rPr lang="ru-RU" sz="1800" b="1" strike="noStrike" spc="-3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культуру</a:t>
            </a:r>
            <a:r>
              <a:rPr lang="ru-RU" sz="1800" b="1" strike="noStrike" spc="18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</a:t>
            </a:r>
            <a:r>
              <a:rPr lang="ru-RU" sz="18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спорт</a:t>
            </a:r>
            <a:endParaRPr lang="ru-RU" sz="1800" b="0" strike="noStrike" spc="-1" dirty="0">
              <a:solidFill>
                <a:srgbClr val="0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679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48440" y="798480"/>
            <a:ext cx="1045080" cy="196200"/>
          </a:xfrm>
          <a:prstGeom prst="rect">
            <a:avLst/>
          </a:prstGeom>
          <a:ln w="0">
            <a:noFill/>
          </a:ln>
        </p:spPr>
      </p:pic>
      <p:sp>
        <p:nvSpPr>
          <p:cNvPr id="680" name="CustomShape 5"/>
          <p:cNvSpPr/>
          <p:nvPr/>
        </p:nvSpPr>
        <p:spPr>
          <a:xfrm>
            <a:off x="556200" y="1407240"/>
            <a:ext cx="311400" cy="28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0,6</a:t>
            </a:r>
            <a:endParaRPr lang="ru-RU" sz="1800" b="0" strike="noStrike" spc="-1" dirty="0">
              <a:latin typeface="Arial" panose="020B0604020202020204"/>
            </a:endParaRPr>
          </a:p>
        </p:txBody>
      </p:sp>
      <p:grpSp>
        <p:nvGrpSpPr>
          <p:cNvPr id="681" name="Group 6"/>
          <p:cNvGrpSpPr/>
          <p:nvPr/>
        </p:nvGrpSpPr>
        <p:grpSpPr>
          <a:xfrm>
            <a:off x="1029960" y="1125720"/>
            <a:ext cx="7594920" cy="588960"/>
            <a:chOff x="1029960" y="1125720"/>
            <a:chExt cx="7594920" cy="588960"/>
          </a:xfrm>
        </p:grpSpPr>
        <p:sp>
          <p:nvSpPr>
            <p:cNvPr id="682" name="CustomShape 7"/>
            <p:cNvSpPr/>
            <p:nvPr/>
          </p:nvSpPr>
          <p:spPr>
            <a:xfrm>
              <a:off x="1029960" y="1125720"/>
              <a:ext cx="7594920" cy="588960"/>
            </a:xfrm>
            <a:custGeom>
              <a:avLst/>
              <a:gdLst/>
              <a:ahLst/>
              <a:cxnLst/>
              <a:rect l="l" t="t" r="r" b="b"/>
              <a:pathLst>
                <a:path w="7595234" h="589280">
                  <a:moveTo>
                    <a:pt x="7496771" y="0"/>
                  </a:moveTo>
                  <a:lnTo>
                    <a:pt x="0" y="0"/>
                  </a:lnTo>
                  <a:lnTo>
                    <a:pt x="0" y="589280"/>
                  </a:lnTo>
                  <a:lnTo>
                    <a:pt x="7496771" y="589280"/>
                  </a:lnTo>
                  <a:lnTo>
                    <a:pt x="7534988" y="581546"/>
                  </a:lnTo>
                  <a:lnTo>
                    <a:pt x="7566193" y="560466"/>
                  </a:lnTo>
                  <a:lnTo>
                    <a:pt x="7587229" y="529218"/>
                  </a:lnTo>
                  <a:lnTo>
                    <a:pt x="7594942" y="490982"/>
                  </a:lnTo>
                  <a:lnTo>
                    <a:pt x="7594942" y="98171"/>
                  </a:lnTo>
                  <a:lnTo>
                    <a:pt x="7587229" y="59953"/>
                  </a:lnTo>
                  <a:lnTo>
                    <a:pt x="7566193" y="28749"/>
                  </a:lnTo>
                  <a:lnTo>
                    <a:pt x="7534988" y="7713"/>
                  </a:lnTo>
                  <a:lnTo>
                    <a:pt x="7496771" y="0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3" name="CustomShape 8"/>
            <p:cNvSpPr/>
            <p:nvPr/>
          </p:nvSpPr>
          <p:spPr>
            <a:xfrm>
              <a:off x="1029960" y="1125720"/>
              <a:ext cx="7594920" cy="588960"/>
            </a:xfrm>
            <a:custGeom>
              <a:avLst/>
              <a:gdLst/>
              <a:ahLst/>
              <a:cxnLst/>
              <a:rect l="l" t="t" r="r" b="b"/>
              <a:pathLst>
                <a:path w="7595234" h="589280">
                  <a:moveTo>
                    <a:pt x="7594942" y="98171"/>
                  </a:moveTo>
                  <a:lnTo>
                    <a:pt x="7594942" y="490982"/>
                  </a:lnTo>
                  <a:lnTo>
                    <a:pt x="7587229" y="529218"/>
                  </a:lnTo>
                  <a:lnTo>
                    <a:pt x="7566193" y="560466"/>
                  </a:lnTo>
                  <a:lnTo>
                    <a:pt x="7534988" y="581546"/>
                  </a:lnTo>
                  <a:lnTo>
                    <a:pt x="7496771" y="589280"/>
                  </a:lnTo>
                  <a:lnTo>
                    <a:pt x="0" y="589280"/>
                  </a:lnTo>
                  <a:lnTo>
                    <a:pt x="0" y="0"/>
                  </a:lnTo>
                  <a:lnTo>
                    <a:pt x="7496771" y="0"/>
                  </a:lnTo>
                  <a:lnTo>
                    <a:pt x="7534988" y="7713"/>
                  </a:lnTo>
                  <a:lnTo>
                    <a:pt x="7566193" y="28749"/>
                  </a:lnTo>
                  <a:lnTo>
                    <a:pt x="7587229" y="59953"/>
                  </a:lnTo>
                  <a:lnTo>
                    <a:pt x="7594942" y="98171"/>
                  </a:lnTo>
                  <a:close/>
                </a:path>
              </a:pathLst>
            </a:custGeom>
            <a:noFill/>
            <a:ln w="15874">
              <a:solidFill>
                <a:srgbClr val="4F81BC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84" name="CustomShape 9"/>
          <p:cNvSpPr/>
          <p:nvPr/>
        </p:nvSpPr>
        <p:spPr>
          <a:xfrm>
            <a:off x="1110240" y="1293480"/>
            <a:ext cx="3885120" cy="210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>
            <a:spAutoFit/>
          </a:bodyPr>
          <a:lstStyle/>
          <a:p>
            <a:pPr marL="127000" indent="-114300">
              <a:lnSpc>
                <a:spcPct val="100000"/>
              </a:lnSpc>
              <a:spcBef>
                <a:spcPts val="95"/>
              </a:spcBef>
              <a:buClr>
                <a:srgbClr val="000000"/>
              </a:buClr>
              <a:buFont typeface="Symbol" panose="05050102010706020507" charset="2"/>
              <a:buChar char=""/>
              <a:tabLst>
                <a:tab pos="127000" algn="l"/>
              </a:tabLst>
            </a:pPr>
            <a:r>
              <a:rPr lang="ru-RU" sz="13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Организация</a:t>
            </a:r>
            <a:r>
              <a:rPr lang="ru-RU" sz="13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3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</a:t>
            </a:r>
            <a:r>
              <a:rPr lang="ru-RU" sz="13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3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проведение спортивных</a:t>
            </a:r>
            <a:r>
              <a:rPr lang="ru-RU" sz="13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3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мероприятий</a:t>
            </a:r>
            <a:endParaRPr lang="ru-RU" sz="13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pSp>
        <p:nvGrpSpPr>
          <p:cNvPr id="685" name="Group 10"/>
          <p:cNvGrpSpPr/>
          <p:nvPr/>
        </p:nvGrpSpPr>
        <p:grpSpPr>
          <a:xfrm>
            <a:off x="395640" y="1878840"/>
            <a:ext cx="634680" cy="906480"/>
            <a:chOff x="395640" y="1878840"/>
            <a:chExt cx="634680" cy="906480"/>
          </a:xfrm>
        </p:grpSpPr>
        <p:pic>
          <p:nvPicPr>
            <p:cNvPr id="686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5640" y="1878840"/>
              <a:ext cx="634320" cy="9061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87" name="CustomShape 11"/>
            <p:cNvSpPr/>
            <p:nvPr/>
          </p:nvSpPr>
          <p:spPr>
            <a:xfrm>
              <a:off x="395640" y="1878840"/>
              <a:ext cx="634680" cy="906480"/>
            </a:xfrm>
            <a:custGeom>
              <a:avLst/>
              <a:gdLst/>
              <a:ahLst/>
              <a:cxnLst/>
              <a:rect l="l" t="t" r="r" b="b"/>
              <a:pathLst>
                <a:path w="635000" h="906780">
                  <a:moveTo>
                    <a:pt x="634593" y="0"/>
                  </a:moveTo>
                  <a:lnTo>
                    <a:pt x="634593" y="589280"/>
                  </a:lnTo>
                  <a:lnTo>
                    <a:pt x="317296" y="906652"/>
                  </a:lnTo>
                  <a:lnTo>
                    <a:pt x="0" y="589280"/>
                  </a:lnTo>
                  <a:lnTo>
                    <a:pt x="0" y="0"/>
                  </a:lnTo>
                  <a:lnTo>
                    <a:pt x="317296" y="317373"/>
                  </a:lnTo>
                  <a:lnTo>
                    <a:pt x="634593" y="0"/>
                  </a:lnTo>
                  <a:close/>
                </a:path>
              </a:pathLst>
            </a:custGeom>
            <a:noFill/>
            <a:ln w="9525">
              <a:solidFill>
                <a:srgbClr val="4F81BC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88" name="CustomShape 12"/>
          <p:cNvSpPr/>
          <p:nvPr/>
        </p:nvSpPr>
        <p:spPr>
          <a:xfrm>
            <a:off x="556200" y="2160360"/>
            <a:ext cx="311400" cy="28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b="0" strike="noStrike" spc="-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0,1</a:t>
            </a:r>
            <a:endParaRPr lang="ru-RU" sz="1800" b="0" strike="noStrike" spc="-1">
              <a:latin typeface="Arial" panose="020B0604020202020204"/>
            </a:endParaRPr>
          </a:p>
        </p:txBody>
      </p:sp>
      <p:grpSp>
        <p:nvGrpSpPr>
          <p:cNvPr id="689" name="Group 13"/>
          <p:cNvGrpSpPr/>
          <p:nvPr/>
        </p:nvGrpSpPr>
        <p:grpSpPr>
          <a:xfrm>
            <a:off x="1029960" y="1878840"/>
            <a:ext cx="7594920" cy="588960"/>
            <a:chOff x="1029960" y="1878840"/>
            <a:chExt cx="7594920" cy="588960"/>
          </a:xfrm>
        </p:grpSpPr>
        <p:sp>
          <p:nvSpPr>
            <p:cNvPr id="690" name="CustomShape 14"/>
            <p:cNvSpPr/>
            <p:nvPr/>
          </p:nvSpPr>
          <p:spPr>
            <a:xfrm>
              <a:off x="1029960" y="1878840"/>
              <a:ext cx="7594920" cy="588960"/>
            </a:xfrm>
            <a:custGeom>
              <a:avLst/>
              <a:gdLst/>
              <a:ahLst/>
              <a:cxnLst/>
              <a:rect l="l" t="t" r="r" b="b"/>
              <a:pathLst>
                <a:path w="7595234" h="589280">
                  <a:moveTo>
                    <a:pt x="7496771" y="0"/>
                  </a:moveTo>
                  <a:lnTo>
                    <a:pt x="0" y="0"/>
                  </a:lnTo>
                  <a:lnTo>
                    <a:pt x="0" y="589280"/>
                  </a:lnTo>
                  <a:lnTo>
                    <a:pt x="7496771" y="589280"/>
                  </a:lnTo>
                  <a:lnTo>
                    <a:pt x="7534988" y="581566"/>
                  </a:lnTo>
                  <a:lnTo>
                    <a:pt x="7566193" y="560530"/>
                  </a:lnTo>
                  <a:lnTo>
                    <a:pt x="7587229" y="529326"/>
                  </a:lnTo>
                  <a:lnTo>
                    <a:pt x="7594942" y="491109"/>
                  </a:lnTo>
                  <a:lnTo>
                    <a:pt x="7594942" y="98298"/>
                  </a:lnTo>
                  <a:lnTo>
                    <a:pt x="7587229" y="60007"/>
                  </a:lnTo>
                  <a:lnTo>
                    <a:pt x="7566193" y="28765"/>
                  </a:lnTo>
                  <a:lnTo>
                    <a:pt x="7534988" y="7715"/>
                  </a:lnTo>
                  <a:lnTo>
                    <a:pt x="7496771" y="0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1" name="CustomShape 15"/>
            <p:cNvSpPr/>
            <p:nvPr/>
          </p:nvSpPr>
          <p:spPr>
            <a:xfrm>
              <a:off x="1029960" y="1878840"/>
              <a:ext cx="7594920" cy="588960"/>
            </a:xfrm>
            <a:custGeom>
              <a:avLst/>
              <a:gdLst/>
              <a:ahLst/>
              <a:cxnLst/>
              <a:rect l="l" t="t" r="r" b="b"/>
              <a:pathLst>
                <a:path w="7595234" h="589280">
                  <a:moveTo>
                    <a:pt x="7594942" y="98298"/>
                  </a:moveTo>
                  <a:lnTo>
                    <a:pt x="7594942" y="491109"/>
                  </a:lnTo>
                  <a:lnTo>
                    <a:pt x="7587229" y="529326"/>
                  </a:lnTo>
                  <a:lnTo>
                    <a:pt x="7566193" y="560530"/>
                  </a:lnTo>
                  <a:lnTo>
                    <a:pt x="7534988" y="581566"/>
                  </a:lnTo>
                  <a:lnTo>
                    <a:pt x="7496771" y="589280"/>
                  </a:lnTo>
                  <a:lnTo>
                    <a:pt x="0" y="589280"/>
                  </a:lnTo>
                  <a:lnTo>
                    <a:pt x="0" y="0"/>
                  </a:lnTo>
                  <a:lnTo>
                    <a:pt x="7496771" y="0"/>
                  </a:lnTo>
                  <a:lnTo>
                    <a:pt x="7534988" y="7715"/>
                  </a:lnTo>
                  <a:lnTo>
                    <a:pt x="7566193" y="28765"/>
                  </a:lnTo>
                  <a:lnTo>
                    <a:pt x="7587229" y="60007"/>
                  </a:lnTo>
                  <a:lnTo>
                    <a:pt x="7594942" y="98298"/>
                  </a:lnTo>
                  <a:close/>
                </a:path>
              </a:pathLst>
            </a:custGeom>
            <a:noFill/>
            <a:ln w="15874">
              <a:solidFill>
                <a:srgbClr val="4F81BC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92" name="CustomShape 16"/>
          <p:cNvSpPr/>
          <p:nvPr/>
        </p:nvSpPr>
        <p:spPr>
          <a:xfrm>
            <a:off x="1110240" y="2046960"/>
            <a:ext cx="2833560" cy="210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>
            <a:spAutoFit/>
          </a:bodyPr>
          <a:lstStyle/>
          <a:p>
            <a:pPr marL="127000" indent="-114300">
              <a:lnSpc>
                <a:spcPct val="100000"/>
              </a:lnSpc>
              <a:spcBef>
                <a:spcPts val="95"/>
              </a:spcBef>
              <a:buClr>
                <a:srgbClr val="000000"/>
              </a:buClr>
              <a:buFont typeface="Symbol" panose="05050102010706020507" charset="2"/>
              <a:buChar char=""/>
              <a:tabLst>
                <a:tab pos="127000" algn="l"/>
              </a:tabLst>
            </a:pPr>
            <a:r>
              <a:rPr lang="ru-RU" sz="13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Приобретение</a:t>
            </a:r>
            <a:r>
              <a:rPr lang="ru-RU" sz="1300" b="0" strike="noStrike" spc="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3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спортивного</a:t>
            </a:r>
            <a:r>
              <a:rPr lang="ru-RU" sz="1300" b="0" strike="noStrike" spc="18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3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инвентаря</a:t>
            </a:r>
            <a:endParaRPr lang="ru-RU" sz="13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pSp>
        <p:nvGrpSpPr>
          <p:cNvPr id="693" name="Group 17"/>
          <p:cNvGrpSpPr/>
          <p:nvPr/>
        </p:nvGrpSpPr>
        <p:grpSpPr>
          <a:xfrm>
            <a:off x="395640" y="2632320"/>
            <a:ext cx="634680" cy="906480"/>
            <a:chOff x="395640" y="2632320"/>
            <a:chExt cx="634680" cy="906480"/>
          </a:xfrm>
        </p:grpSpPr>
        <p:pic>
          <p:nvPicPr>
            <p:cNvPr id="694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5640" y="2632320"/>
              <a:ext cx="634320" cy="9061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95" name="CustomShape 18"/>
            <p:cNvSpPr/>
            <p:nvPr/>
          </p:nvSpPr>
          <p:spPr>
            <a:xfrm>
              <a:off x="395640" y="2632320"/>
              <a:ext cx="634680" cy="906480"/>
            </a:xfrm>
            <a:custGeom>
              <a:avLst/>
              <a:gdLst/>
              <a:ahLst/>
              <a:cxnLst/>
              <a:rect l="l" t="t" r="r" b="b"/>
              <a:pathLst>
                <a:path w="635000" h="906779">
                  <a:moveTo>
                    <a:pt x="634593" y="0"/>
                  </a:moveTo>
                  <a:lnTo>
                    <a:pt x="634593" y="589280"/>
                  </a:lnTo>
                  <a:lnTo>
                    <a:pt x="317296" y="906526"/>
                  </a:lnTo>
                  <a:lnTo>
                    <a:pt x="0" y="589280"/>
                  </a:lnTo>
                  <a:lnTo>
                    <a:pt x="0" y="0"/>
                  </a:lnTo>
                  <a:lnTo>
                    <a:pt x="317296" y="317246"/>
                  </a:lnTo>
                  <a:lnTo>
                    <a:pt x="634593" y="0"/>
                  </a:lnTo>
                  <a:close/>
                </a:path>
              </a:pathLst>
            </a:custGeom>
            <a:noFill/>
            <a:ln w="9525">
              <a:solidFill>
                <a:srgbClr val="4F81BC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96" name="CustomShape 19"/>
          <p:cNvSpPr/>
          <p:nvPr/>
        </p:nvSpPr>
        <p:spPr>
          <a:xfrm>
            <a:off x="556200" y="2913840"/>
            <a:ext cx="311400" cy="28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0,2</a:t>
            </a:r>
            <a:endParaRPr lang="ru-RU" sz="1800" b="0" strike="noStrike" spc="-1" dirty="0">
              <a:latin typeface="Arial" panose="020B0604020202020204"/>
            </a:endParaRPr>
          </a:p>
        </p:txBody>
      </p:sp>
      <p:grpSp>
        <p:nvGrpSpPr>
          <p:cNvPr id="697" name="Group 20"/>
          <p:cNvGrpSpPr/>
          <p:nvPr/>
        </p:nvGrpSpPr>
        <p:grpSpPr>
          <a:xfrm>
            <a:off x="1029960" y="2632320"/>
            <a:ext cx="7594920" cy="588960"/>
            <a:chOff x="1029960" y="2632320"/>
            <a:chExt cx="7594920" cy="588960"/>
          </a:xfrm>
        </p:grpSpPr>
        <p:sp>
          <p:nvSpPr>
            <p:cNvPr id="698" name="CustomShape 21"/>
            <p:cNvSpPr/>
            <p:nvPr/>
          </p:nvSpPr>
          <p:spPr>
            <a:xfrm>
              <a:off x="1029960" y="2632320"/>
              <a:ext cx="7594920" cy="588960"/>
            </a:xfrm>
            <a:custGeom>
              <a:avLst/>
              <a:gdLst/>
              <a:ahLst/>
              <a:cxnLst/>
              <a:rect l="l" t="t" r="r" b="b"/>
              <a:pathLst>
                <a:path w="7595234" h="589280">
                  <a:moveTo>
                    <a:pt x="7496771" y="0"/>
                  </a:moveTo>
                  <a:lnTo>
                    <a:pt x="0" y="0"/>
                  </a:lnTo>
                  <a:lnTo>
                    <a:pt x="0" y="589280"/>
                  </a:lnTo>
                  <a:lnTo>
                    <a:pt x="7496771" y="589280"/>
                  </a:lnTo>
                  <a:lnTo>
                    <a:pt x="7534988" y="581546"/>
                  </a:lnTo>
                  <a:lnTo>
                    <a:pt x="7566193" y="560466"/>
                  </a:lnTo>
                  <a:lnTo>
                    <a:pt x="7587229" y="529218"/>
                  </a:lnTo>
                  <a:lnTo>
                    <a:pt x="7594942" y="490982"/>
                  </a:lnTo>
                  <a:lnTo>
                    <a:pt x="7594942" y="98171"/>
                  </a:lnTo>
                  <a:lnTo>
                    <a:pt x="7587229" y="59953"/>
                  </a:lnTo>
                  <a:lnTo>
                    <a:pt x="7566193" y="28749"/>
                  </a:lnTo>
                  <a:lnTo>
                    <a:pt x="7534988" y="7713"/>
                  </a:lnTo>
                  <a:lnTo>
                    <a:pt x="7496771" y="0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9" name="CustomShape 22"/>
            <p:cNvSpPr/>
            <p:nvPr/>
          </p:nvSpPr>
          <p:spPr>
            <a:xfrm>
              <a:off x="1029960" y="2632320"/>
              <a:ext cx="7594920" cy="588960"/>
            </a:xfrm>
            <a:custGeom>
              <a:avLst/>
              <a:gdLst/>
              <a:ahLst/>
              <a:cxnLst/>
              <a:rect l="l" t="t" r="r" b="b"/>
              <a:pathLst>
                <a:path w="7595234" h="589280">
                  <a:moveTo>
                    <a:pt x="7594942" y="98171"/>
                  </a:moveTo>
                  <a:lnTo>
                    <a:pt x="7594942" y="490982"/>
                  </a:lnTo>
                  <a:lnTo>
                    <a:pt x="7587229" y="529218"/>
                  </a:lnTo>
                  <a:lnTo>
                    <a:pt x="7566193" y="560466"/>
                  </a:lnTo>
                  <a:lnTo>
                    <a:pt x="7534988" y="581546"/>
                  </a:lnTo>
                  <a:lnTo>
                    <a:pt x="7496771" y="589280"/>
                  </a:lnTo>
                  <a:lnTo>
                    <a:pt x="0" y="589280"/>
                  </a:lnTo>
                  <a:lnTo>
                    <a:pt x="0" y="0"/>
                  </a:lnTo>
                  <a:lnTo>
                    <a:pt x="7496771" y="0"/>
                  </a:lnTo>
                  <a:lnTo>
                    <a:pt x="7534988" y="7713"/>
                  </a:lnTo>
                  <a:lnTo>
                    <a:pt x="7566193" y="28749"/>
                  </a:lnTo>
                  <a:lnTo>
                    <a:pt x="7587229" y="59953"/>
                  </a:lnTo>
                  <a:lnTo>
                    <a:pt x="7594942" y="98171"/>
                  </a:lnTo>
                  <a:close/>
                </a:path>
              </a:pathLst>
            </a:custGeom>
            <a:noFill/>
            <a:ln w="15874">
              <a:solidFill>
                <a:srgbClr val="4F81BC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700" name="CustomShape 23"/>
          <p:cNvSpPr/>
          <p:nvPr/>
        </p:nvSpPr>
        <p:spPr>
          <a:xfrm>
            <a:off x="1110240" y="2800440"/>
            <a:ext cx="3809160" cy="210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>
            <a:spAutoFit/>
          </a:bodyPr>
          <a:lstStyle/>
          <a:p>
            <a:pPr marL="127000" indent="-114300">
              <a:lnSpc>
                <a:spcPct val="100000"/>
              </a:lnSpc>
              <a:spcBef>
                <a:spcPts val="95"/>
              </a:spcBef>
              <a:buClr>
                <a:srgbClr val="000000"/>
              </a:buClr>
              <a:buFont typeface="Symbol" panose="05050102010706020507" charset="2"/>
              <a:buChar char=""/>
              <a:tabLst>
                <a:tab pos="127000" algn="l"/>
              </a:tabLst>
            </a:pPr>
            <a:r>
              <a:rPr lang="ru-RU" sz="13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Организация</a:t>
            </a:r>
            <a:r>
              <a:rPr lang="ru-RU" sz="13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3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выездов</a:t>
            </a:r>
            <a:r>
              <a:rPr lang="ru-RU" sz="13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3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спортсменов</a:t>
            </a:r>
            <a:r>
              <a:rPr lang="ru-RU" sz="1300" b="0" strike="noStrike" spc="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3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</a:t>
            </a:r>
            <a:r>
              <a:rPr lang="ru-RU" sz="1300" b="0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3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соревнования</a:t>
            </a:r>
            <a:endParaRPr lang="ru-RU" sz="13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pSp>
        <p:nvGrpSpPr>
          <p:cNvPr id="701" name="Group 24"/>
          <p:cNvGrpSpPr/>
          <p:nvPr/>
        </p:nvGrpSpPr>
        <p:grpSpPr>
          <a:xfrm>
            <a:off x="395640" y="3385440"/>
            <a:ext cx="634680" cy="906480"/>
            <a:chOff x="395640" y="3385440"/>
            <a:chExt cx="634680" cy="906480"/>
          </a:xfrm>
        </p:grpSpPr>
        <p:pic>
          <p:nvPicPr>
            <p:cNvPr id="702" name="object 3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5640" y="3385440"/>
              <a:ext cx="634320" cy="9061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703" name="CustomShape 25"/>
            <p:cNvSpPr/>
            <p:nvPr/>
          </p:nvSpPr>
          <p:spPr>
            <a:xfrm>
              <a:off x="395640" y="3385440"/>
              <a:ext cx="634680" cy="906480"/>
            </a:xfrm>
            <a:custGeom>
              <a:avLst/>
              <a:gdLst/>
              <a:ahLst/>
              <a:cxnLst/>
              <a:rect l="l" t="t" r="r" b="b"/>
              <a:pathLst>
                <a:path w="635000" h="906779">
                  <a:moveTo>
                    <a:pt x="634593" y="0"/>
                  </a:moveTo>
                  <a:lnTo>
                    <a:pt x="634593" y="589280"/>
                  </a:lnTo>
                  <a:lnTo>
                    <a:pt x="317296" y="906526"/>
                  </a:lnTo>
                  <a:lnTo>
                    <a:pt x="0" y="589280"/>
                  </a:lnTo>
                  <a:lnTo>
                    <a:pt x="0" y="0"/>
                  </a:lnTo>
                  <a:lnTo>
                    <a:pt x="317296" y="317246"/>
                  </a:lnTo>
                  <a:lnTo>
                    <a:pt x="634593" y="0"/>
                  </a:lnTo>
                  <a:close/>
                </a:path>
              </a:pathLst>
            </a:custGeom>
            <a:noFill/>
            <a:ln w="9525">
              <a:solidFill>
                <a:srgbClr val="4F81BC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704" name="CustomShape 26"/>
          <p:cNvSpPr/>
          <p:nvPr/>
        </p:nvSpPr>
        <p:spPr>
          <a:xfrm>
            <a:off x="556200" y="3667320"/>
            <a:ext cx="311400" cy="28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0,2</a:t>
            </a:r>
            <a:endParaRPr lang="ru-RU" sz="1800" b="0" strike="noStrike" spc="-1" dirty="0">
              <a:latin typeface="Arial" panose="020B0604020202020204"/>
            </a:endParaRPr>
          </a:p>
        </p:txBody>
      </p:sp>
      <p:sp>
        <p:nvSpPr>
          <p:cNvPr id="705" name="CustomShape 27"/>
          <p:cNvSpPr/>
          <p:nvPr/>
        </p:nvSpPr>
        <p:spPr>
          <a:xfrm>
            <a:off x="1029960" y="3385440"/>
            <a:ext cx="7594920" cy="588960"/>
          </a:xfrm>
          <a:custGeom>
            <a:avLst/>
            <a:gdLst/>
            <a:ahLst/>
            <a:cxnLst/>
            <a:rect l="l" t="t" r="r" b="b"/>
            <a:pathLst>
              <a:path w="7595234" h="589279">
                <a:moveTo>
                  <a:pt x="7594942" y="98171"/>
                </a:moveTo>
                <a:lnTo>
                  <a:pt x="7594942" y="491109"/>
                </a:lnTo>
                <a:lnTo>
                  <a:pt x="7587229" y="529326"/>
                </a:lnTo>
                <a:lnTo>
                  <a:pt x="7566193" y="560530"/>
                </a:lnTo>
                <a:lnTo>
                  <a:pt x="7534988" y="581566"/>
                </a:lnTo>
                <a:lnTo>
                  <a:pt x="7496771" y="589280"/>
                </a:lnTo>
                <a:lnTo>
                  <a:pt x="0" y="589280"/>
                </a:lnTo>
                <a:lnTo>
                  <a:pt x="0" y="0"/>
                </a:lnTo>
                <a:lnTo>
                  <a:pt x="7496771" y="0"/>
                </a:lnTo>
                <a:lnTo>
                  <a:pt x="7534988" y="7713"/>
                </a:lnTo>
                <a:lnTo>
                  <a:pt x="7566193" y="28749"/>
                </a:lnTo>
                <a:lnTo>
                  <a:pt x="7587229" y="59953"/>
                </a:lnTo>
                <a:lnTo>
                  <a:pt x="7594942" y="98171"/>
                </a:lnTo>
                <a:close/>
              </a:path>
            </a:pathLst>
          </a:custGeom>
          <a:noFill/>
          <a:ln w="15874">
            <a:solidFill>
              <a:srgbClr val="4F81B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6" name="CustomShape 28"/>
          <p:cNvSpPr/>
          <p:nvPr/>
        </p:nvSpPr>
        <p:spPr>
          <a:xfrm>
            <a:off x="1110240" y="3468600"/>
            <a:ext cx="7116120" cy="39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>
            <a:spAutoFit/>
          </a:bodyPr>
          <a:lstStyle/>
          <a:p>
            <a:pPr marL="127000" indent="-114300">
              <a:lnSpc>
                <a:spcPts val="1450"/>
              </a:lnSpc>
              <a:spcBef>
                <a:spcPts val="95"/>
              </a:spcBef>
              <a:buClr>
                <a:srgbClr val="000000"/>
              </a:buClr>
              <a:buFont typeface="Symbol" panose="05050102010706020507" charset="2"/>
              <a:buChar char=""/>
              <a:tabLst>
                <a:tab pos="127000" algn="l"/>
              </a:tabLst>
            </a:pPr>
            <a:r>
              <a:rPr lang="ru-RU" sz="13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Мероприятия</a:t>
            </a:r>
            <a:r>
              <a:rPr lang="ru-RU" sz="1300" b="0" strike="noStrike" spc="18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3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</a:t>
            </a:r>
            <a:r>
              <a:rPr lang="ru-RU" sz="13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3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поэтапному</a:t>
            </a:r>
            <a:r>
              <a:rPr lang="ru-RU" sz="1300" b="0" strike="noStrike" spc="2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3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внедрению</a:t>
            </a:r>
            <a:r>
              <a:rPr lang="ru-RU" sz="1300" b="0" strike="noStrike" spc="2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3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</a:t>
            </a:r>
            <a:r>
              <a:rPr lang="ru-RU" sz="13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3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реализации</a:t>
            </a:r>
            <a:r>
              <a:rPr lang="ru-RU" sz="13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3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Всероссийского</a:t>
            </a:r>
            <a:r>
              <a:rPr lang="ru-RU" sz="1300" b="0" strike="noStrike" spc="3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3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физкультурно-спортивного</a:t>
            </a:r>
            <a:endParaRPr lang="ru-RU" sz="13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0">
              <a:lnSpc>
                <a:spcPts val="1450"/>
              </a:lnSpc>
              <a:tabLst>
                <a:tab pos="127000" algn="l"/>
              </a:tabLst>
            </a:pPr>
            <a:r>
              <a:rPr lang="ru-RU" sz="13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комплекса</a:t>
            </a:r>
            <a:r>
              <a:rPr lang="ru-RU" sz="1300" b="0" strike="noStrike" spc="18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3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«Готов</a:t>
            </a:r>
            <a:r>
              <a:rPr lang="ru-RU" sz="1300" b="0" strike="noStrike" spc="3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3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</a:t>
            </a:r>
            <a:r>
              <a:rPr lang="ru-RU" sz="13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3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труду</a:t>
            </a:r>
            <a:r>
              <a:rPr lang="ru-RU" sz="1300" b="0" strike="noStrike" spc="3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3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 обороне»</a:t>
            </a:r>
            <a:r>
              <a:rPr lang="ru-RU" sz="13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3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(ГТО)</a:t>
            </a:r>
            <a:r>
              <a:rPr lang="ru-RU" sz="1300" b="0" strike="noStrike" spc="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3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</a:t>
            </a:r>
            <a:r>
              <a:rPr lang="ru-RU" sz="1300" b="0" strike="noStrike" spc="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300" b="0" strike="noStrike" spc="-7" dirty="0" err="1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</a:t>
            </a:r>
            <a:r>
              <a:rPr lang="ru-RU" sz="13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-Туринском</a:t>
            </a:r>
            <a:r>
              <a:rPr lang="ru-RU" sz="1300" b="0" strike="noStrike" spc="58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3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муниципальном</a:t>
            </a:r>
            <a:r>
              <a:rPr lang="ru-RU" sz="1300" b="0" strike="noStrike" spc="5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3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районе</a:t>
            </a:r>
            <a:endParaRPr lang="ru-RU" sz="13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707" name="CustomShape 29"/>
          <p:cNvSpPr/>
          <p:nvPr/>
        </p:nvSpPr>
        <p:spPr>
          <a:xfrm>
            <a:off x="1029960" y="5817780"/>
            <a:ext cx="2665440" cy="299295"/>
          </a:xfrm>
          <a:prstGeom prst="rect">
            <a:avLst/>
          </a:prstGeom>
          <a:solidFill>
            <a:srgbClr val="4F81BC"/>
          </a:solidFill>
          <a:ln w="15875">
            <a:solidFill>
              <a:srgbClr val="2541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52560" rIns="0" bIns="0">
            <a:spAutoFit/>
          </a:bodyPr>
          <a:lstStyle/>
          <a:p>
            <a:pPr marL="135890">
              <a:lnSpc>
                <a:spcPct val="100000"/>
              </a:lnSpc>
              <a:spcBef>
                <a:spcPts val="415"/>
              </a:spcBef>
            </a:pPr>
            <a:r>
              <a:rPr lang="ru-RU" sz="16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2022</a:t>
            </a:r>
            <a:r>
              <a:rPr lang="ru-RU" sz="1600" b="0" strike="noStrike" spc="-21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6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год</a:t>
            </a:r>
            <a:r>
              <a:rPr lang="ru-RU" sz="1600" b="0" strike="noStrike" spc="-12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6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(план)</a:t>
            </a:r>
            <a:r>
              <a:rPr lang="ru-RU" sz="1600" b="0" strike="noStrike" spc="49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6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– 1,3</a:t>
            </a:r>
            <a:r>
              <a:rPr lang="ru-RU" sz="1600" b="0" strike="noStrike" spc="-12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600" b="0" strike="noStrike" spc="-12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млн.р</a:t>
            </a:r>
            <a:r>
              <a:rPr lang="ru-RU" sz="1600" b="0" strike="noStrike" spc="-12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.</a:t>
            </a:r>
            <a:endParaRPr lang="ru-RU" sz="1600" b="0" strike="noStrike" spc="-1" dirty="0">
              <a:latin typeface="Arial" panose="020B0604020202020204"/>
            </a:endParaRPr>
          </a:p>
        </p:txBody>
      </p:sp>
      <p:sp>
        <p:nvSpPr>
          <p:cNvPr id="708" name="CustomShape 30"/>
          <p:cNvSpPr/>
          <p:nvPr/>
        </p:nvSpPr>
        <p:spPr>
          <a:xfrm>
            <a:off x="1029960" y="6394140"/>
            <a:ext cx="2665440" cy="299295"/>
          </a:xfrm>
          <a:prstGeom prst="rect">
            <a:avLst/>
          </a:prstGeom>
          <a:solidFill>
            <a:srgbClr val="4F81BC"/>
          </a:solidFill>
          <a:ln w="15875">
            <a:solidFill>
              <a:srgbClr val="2541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52560" rIns="0" bIns="0">
            <a:spAutoFit/>
          </a:bodyPr>
          <a:lstStyle/>
          <a:p>
            <a:pPr marL="135890">
              <a:lnSpc>
                <a:spcPct val="100000"/>
              </a:lnSpc>
              <a:spcBef>
                <a:spcPts val="415"/>
              </a:spcBef>
            </a:pPr>
            <a:r>
              <a:rPr lang="ru-RU" sz="16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2022</a:t>
            </a:r>
            <a:r>
              <a:rPr lang="ru-RU" sz="1600" b="0" strike="noStrike" spc="-21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6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год</a:t>
            </a:r>
            <a:r>
              <a:rPr lang="ru-RU" sz="1600" b="0" strike="noStrike" spc="-12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6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(факт)</a:t>
            </a:r>
            <a:r>
              <a:rPr lang="ru-RU" sz="1600" b="0" strike="noStrike" spc="29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6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–</a:t>
            </a:r>
            <a:r>
              <a:rPr lang="ru-RU" sz="1600" b="0" strike="noStrike" spc="-1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6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1,3</a:t>
            </a:r>
            <a:r>
              <a:rPr lang="ru-RU" sz="1600" b="0" strike="noStrike" spc="-12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600" b="0" strike="noStrike" spc="-12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млн.р</a:t>
            </a:r>
            <a:r>
              <a:rPr lang="ru-RU" sz="1600" b="0" strike="noStrike" spc="-12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.</a:t>
            </a:r>
            <a:endParaRPr lang="ru-RU" sz="1600" b="0" strike="noStrike" spc="-1" dirty="0">
              <a:latin typeface="Arial" panose="020B0604020202020204"/>
            </a:endParaRPr>
          </a:p>
        </p:txBody>
      </p:sp>
      <p:pic>
        <p:nvPicPr>
          <p:cNvPr id="709" name="object 3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508104" y="4941168"/>
            <a:ext cx="2843176" cy="1753032"/>
          </a:xfrm>
          <a:prstGeom prst="rect">
            <a:avLst/>
          </a:prstGeom>
          <a:ln w="0">
            <a:noFill/>
          </a:ln>
        </p:spPr>
      </p:pic>
      <p:grpSp>
        <p:nvGrpSpPr>
          <p:cNvPr id="38" name="Group 24"/>
          <p:cNvGrpSpPr/>
          <p:nvPr/>
        </p:nvGrpSpPr>
        <p:grpSpPr>
          <a:xfrm>
            <a:off x="394560" y="4124518"/>
            <a:ext cx="634680" cy="906480"/>
            <a:chOff x="395640" y="3385440"/>
            <a:chExt cx="634680" cy="906480"/>
          </a:xfrm>
        </p:grpSpPr>
        <p:pic>
          <p:nvPicPr>
            <p:cNvPr id="39" name="object 3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5640" y="3385440"/>
              <a:ext cx="634320" cy="9061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0" name="CustomShape 25"/>
            <p:cNvSpPr/>
            <p:nvPr/>
          </p:nvSpPr>
          <p:spPr>
            <a:xfrm>
              <a:off x="395640" y="3385440"/>
              <a:ext cx="634680" cy="906480"/>
            </a:xfrm>
            <a:custGeom>
              <a:avLst/>
              <a:gdLst/>
              <a:ahLst/>
              <a:cxnLst/>
              <a:rect l="l" t="t" r="r" b="b"/>
              <a:pathLst>
                <a:path w="635000" h="906779">
                  <a:moveTo>
                    <a:pt x="634593" y="0"/>
                  </a:moveTo>
                  <a:lnTo>
                    <a:pt x="634593" y="589280"/>
                  </a:lnTo>
                  <a:lnTo>
                    <a:pt x="317296" y="906526"/>
                  </a:lnTo>
                  <a:lnTo>
                    <a:pt x="0" y="589280"/>
                  </a:lnTo>
                  <a:lnTo>
                    <a:pt x="0" y="0"/>
                  </a:lnTo>
                  <a:lnTo>
                    <a:pt x="317296" y="317246"/>
                  </a:lnTo>
                  <a:lnTo>
                    <a:pt x="634593" y="0"/>
                  </a:lnTo>
                  <a:close/>
                </a:path>
              </a:pathLst>
            </a:custGeom>
            <a:noFill/>
            <a:ln w="9525">
              <a:solidFill>
                <a:srgbClr val="4F81BC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1" name="CustomShape 27"/>
          <p:cNvSpPr/>
          <p:nvPr/>
        </p:nvSpPr>
        <p:spPr>
          <a:xfrm>
            <a:off x="1028700" y="4124518"/>
            <a:ext cx="7594920" cy="588960"/>
          </a:xfrm>
          <a:custGeom>
            <a:avLst/>
            <a:gdLst/>
            <a:ahLst/>
            <a:cxnLst/>
            <a:rect l="l" t="t" r="r" b="b"/>
            <a:pathLst>
              <a:path w="7595234" h="589279">
                <a:moveTo>
                  <a:pt x="7594942" y="98171"/>
                </a:moveTo>
                <a:lnTo>
                  <a:pt x="7594942" y="491109"/>
                </a:lnTo>
                <a:lnTo>
                  <a:pt x="7587229" y="529326"/>
                </a:lnTo>
                <a:lnTo>
                  <a:pt x="7566193" y="560530"/>
                </a:lnTo>
                <a:lnTo>
                  <a:pt x="7534988" y="581566"/>
                </a:lnTo>
                <a:lnTo>
                  <a:pt x="7496771" y="589280"/>
                </a:lnTo>
                <a:lnTo>
                  <a:pt x="0" y="589280"/>
                </a:lnTo>
                <a:lnTo>
                  <a:pt x="0" y="0"/>
                </a:lnTo>
                <a:lnTo>
                  <a:pt x="7496771" y="0"/>
                </a:lnTo>
                <a:lnTo>
                  <a:pt x="7534988" y="7713"/>
                </a:lnTo>
                <a:lnTo>
                  <a:pt x="7566193" y="28749"/>
                </a:lnTo>
                <a:lnTo>
                  <a:pt x="7587229" y="59953"/>
                </a:lnTo>
                <a:lnTo>
                  <a:pt x="7594942" y="98171"/>
                </a:lnTo>
                <a:close/>
              </a:path>
            </a:pathLst>
          </a:custGeom>
          <a:noFill/>
          <a:ln w="15874">
            <a:solidFill>
              <a:srgbClr val="4F81B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" name="CustomShape 28"/>
          <p:cNvSpPr/>
          <p:nvPr/>
        </p:nvSpPr>
        <p:spPr>
          <a:xfrm>
            <a:off x="1110240" y="4190477"/>
            <a:ext cx="7116120" cy="39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>
            <a:spAutoFit/>
          </a:bodyPr>
          <a:lstStyle/>
          <a:p>
            <a:pPr marL="127000" indent="-114300">
              <a:lnSpc>
                <a:spcPts val="1450"/>
              </a:lnSpc>
              <a:spcBef>
                <a:spcPts val="95"/>
              </a:spcBef>
              <a:buClr>
                <a:srgbClr val="000000"/>
              </a:buClr>
              <a:buFont typeface="Symbol" panose="05050102010706020507" charset="2"/>
              <a:buChar char=""/>
              <a:tabLst>
                <a:tab pos="127000" algn="l"/>
              </a:tabLst>
            </a:pPr>
            <a:r>
              <a:rPr lang="ru-RU" sz="13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Создание спортивной площадки (оснащение спортивным оборудованием для занятий уличной гимнастики)</a:t>
            </a:r>
            <a:endParaRPr lang="ru-RU" sz="13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44" name="CustomShape 26"/>
          <p:cNvSpPr/>
          <p:nvPr/>
        </p:nvSpPr>
        <p:spPr>
          <a:xfrm>
            <a:off x="562680" y="4418998"/>
            <a:ext cx="311400" cy="28972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1" dirty="0">
                <a:solidFill>
                  <a:srgbClr val="000000"/>
                </a:solidFill>
                <a:latin typeface="Times New Roman" panose="02020603050405020304"/>
              </a:rPr>
              <a:t>0,3</a:t>
            </a:r>
            <a:endParaRPr lang="ru-RU" sz="1800" b="0" strike="noStrike" spc="-1" dirty="0">
              <a:latin typeface="Arial" panose="020B060402020202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" name="Group 1"/>
          <p:cNvGrpSpPr/>
          <p:nvPr/>
        </p:nvGrpSpPr>
        <p:grpSpPr>
          <a:xfrm>
            <a:off x="0" y="0"/>
            <a:ext cx="9143640" cy="6857640"/>
            <a:chOff x="0" y="0"/>
            <a:chExt cx="9143640" cy="6857640"/>
          </a:xfrm>
        </p:grpSpPr>
        <p:pic>
          <p:nvPicPr>
            <p:cNvPr id="271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00" y="228600"/>
              <a:ext cx="8695800" cy="14270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72" name="CustomShape 2"/>
            <p:cNvSpPr/>
            <p:nvPr/>
          </p:nvSpPr>
          <p:spPr>
            <a:xfrm>
              <a:off x="6046920" y="858960"/>
              <a:ext cx="2876040" cy="713880"/>
            </a:xfrm>
            <a:custGeom>
              <a:avLst/>
              <a:gdLst/>
              <a:ahLst/>
              <a:cxnLst/>
              <a:rect l="l" t="t" r="r" b="b"/>
              <a:pathLst>
                <a:path w="2876550" h="714375">
                  <a:moveTo>
                    <a:pt x="2876550" y="0"/>
                  </a:moveTo>
                  <a:lnTo>
                    <a:pt x="2870073" y="0"/>
                  </a:lnTo>
                  <a:lnTo>
                    <a:pt x="2748915" y="20065"/>
                  </a:lnTo>
                  <a:lnTo>
                    <a:pt x="2625598" y="42290"/>
                  </a:lnTo>
                  <a:lnTo>
                    <a:pt x="2500122" y="66928"/>
                  </a:lnTo>
                  <a:lnTo>
                    <a:pt x="2370454" y="91439"/>
                  </a:lnTo>
                  <a:lnTo>
                    <a:pt x="2238629" y="120523"/>
                  </a:lnTo>
                  <a:lnTo>
                    <a:pt x="2102612" y="149478"/>
                  </a:lnTo>
                  <a:lnTo>
                    <a:pt x="1964435" y="183007"/>
                  </a:lnTo>
                  <a:lnTo>
                    <a:pt x="1821942" y="216535"/>
                  </a:lnTo>
                  <a:lnTo>
                    <a:pt x="1564767" y="281177"/>
                  </a:lnTo>
                  <a:lnTo>
                    <a:pt x="1313815" y="339216"/>
                  </a:lnTo>
                  <a:lnTo>
                    <a:pt x="841882" y="444246"/>
                  </a:lnTo>
                  <a:lnTo>
                    <a:pt x="620776" y="488823"/>
                  </a:lnTo>
                  <a:lnTo>
                    <a:pt x="406019" y="529082"/>
                  </a:lnTo>
                  <a:lnTo>
                    <a:pt x="199771" y="566927"/>
                  </a:lnTo>
                  <a:lnTo>
                    <a:pt x="0" y="600456"/>
                  </a:lnTo>
                  <a:lnTo>
                    <a:pt x="138175" y="620522"/>
                  </a:lnTo>
                  <a:lnTo>
                    <a:pt x="270001" y="638428"/>
                  </a:lnTo>
                  <a:lnTo>
                    <a:pt x="397510" y="654050"/>
                  </a:lnTo>
                  <a:lnTo>
                    <a:pt x="522985" y="667385"/>
                  </a:lnTo>
                  <a:lnTo>
                    <a:pt x="644144" y="680847"/>
                  </a:lnTo>
                  <a:lnTo>
                    <a:pt x="761110" y="689737"/>
                  </a:lnTo>
                  <a:lnTo>
                    <a:pt x="873759" y="698626"/>
                  </a:lnTo>
                  <a:lnTo>
                    <a:pt x="984250" y="705358"/>
                  </a:lnTo>
                  <a:lnTo>
                    <a:pt x="1092707" y="709802"/>
                  </a:lnTo>
                  <a:lnTo>
                    <a:pt x="1296797" y="714375"/>
                  </a:lnTo>
                  <a:lnTo>
                    <a:pt x="1394587" y="714375"/>
                  </a:lnTo>
                  <a:lnTo>
                    <a:pt x="1583817" y="709802"/>
                  </a:lnTo>
                  <a:lnTo>
                    <a:pt x="1673098" y="705358"/>
                  </a:lnTo>
                  <a:lnTo>
                    <a:pt x="1843277" y="692023"/>
                  </a:lnTo>
                  <a:lnTo>
                    <a:pt x="1926081" y="683006"/>
                  </a:lnTo>
                  <a:lnTo>
                    <a:pt x="2083434" y="660781"/>
                  </a:lnTo>
                  <a:lnTo>
                    <a:pt x="2232279" y="633984"/>
                  </a:lnTo>
                  <a:lnTo>
                    <a:pt x="2372614" y="602741"/>
                  </a:lnTo>
                  <a:lnTo>
                    <a:pt x="2440685" y="584835"/>
                  </a:lnTo>
                  <a:lnTo>
                    <a:pt x="2506599" y="566927"/>
                  </a:lnTo>
                  <a:lnTo>
                    <a:pt x="2634106" y="526796"/>
                  </a:lnTo>
                  <a:lnTo>
                    <a:pt x="2755265" y="482091"/>
                  </a:lnTo>
                  <a:lnTo>
                    <a:pt x="2872231" y="435228"/>
                  </a:lnTo>
                  <a:lnTo>
                    <a:pt x="2876550" y="433070"/>
                  </a:lnTo>
                  <a:lnTo>
                    <a:pt x="2876550" y="0"/>
                  </a:lnTo>
                  <a:close/>
                </a:path>
              </a:pathLst>
            </a:custGeom>
            <a:solidFill>
              <a:srgbClr val="EDEBE0">
                <a:alpha val="29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3" name="CustomShape 3"/>
            <p:cNvSpPr/>
            <p:nvPr/>
          </p:nvSpPr>
          <p:spPr>
            <a:xfrm>
              <a:off x="2619360" y="731880"/>
              <a:ext cx="5543280" cy="849240"/>
            </a:xfrm>
            <a:custGeom>
              <a:avLst/>
              <a:gdLst/>
              <a:ahLst/>
              <a:cxnLst/>
              <a:rect l="l" t="t" r="r" b="b"/>
              <a:pathLst>
                <a:path w="5543550" h="849630">
                  <a:moveTo>
                    <a:pt x="852424" y="0"/>
                  </a:moveTo>
                  <a:lnTo>
                    <a:pt x="684402" y="0"/>
                  </a:lnTo>
                  <a:lnTo>
                    <a:pt x="527176" y="4445"/>
                  </a:lnTo>
                  <a:lnTo>
                    <a:pt x="380492" y="11049"/>
                  </a:lnTo>
                  <a:lnTo>
                    <a:pt x="244475" y="22225"/>
                  </a:lnTo>
                  <a:lnTo>
                    <a:pt x="116967" y="35560"/>
                  </a:lnTo>
                  <a:lnTo>
                    <a:pt x="0" y="53466"/>
                  </a:lnTo>
                  <a:lnTo>
                    <a:pt x="163702" y="73533"/>
                  </a:lnTo>
                  <a:lnTo>
                    <a:pt x="333756" y="95758"/>
                  </a:lnTo>
                  <a:lnTo>
                    <a:pt x="510158" y="124713"/>
                  </a:lnTo>
                  <a:lnTo>
                    <a:pt x="692912" y="155956"/>
                  </a:lnTo>
                  <a:lnTo>
                    <a:pt x="882141" y="193928"/>
                  </a:lnTo>
                  <a:lnTo>
                    <a:pt x="1077722" y="234061"/>
                  </a:lnTo>
                  <a:lnTo>
                    <a:pt x="1281684" y="278638"/>
                  </a:lnTo>
                  <a:lnTo>
                    <a:pt x="1490090" y="329819"/>
                  </a:lnTo>
                  <a:lnTo>
                    <a:pt x="1866264" y="421259"/>
                  </a:lnTo>
                  <a:lnTo>
                    <a:pt x="2223389" y="501523"/>
                  </a:lnTo>
                  <a:lnTo>
                    <a:pt x="2559177" y="575056"/>
                  </a:lnTo>
                  <a:lnTo>
                    <a:pt x="2722879" y="606298"/>
                  </a:lnTo>
                  <a:lnTo>
                    <a:pt x="2878074" y="637539"/>
                  </a:lnTo>
                  <a:lnTo>
                    <a:pt x="3031109" y="666496"/>
                  </a:lnTo>
                  <a:lnTo>
                    <a:pt x="3179826" y="691007"/>
                  </a:lnTo>
                  <a:lnTo>
                    <a:pt x="3324479" y="715518"/>
                  </a:lnTo>
                  <a:lnTo>
                    <a:pt x="3464687" y="737743"/>
                  </a:lnTo>
                  <a:lnTo>
                    <a:pt x="3600704" y="755650"/>
                  </a:lnTo>
                  <a:lnTo>
                    <a:pt x="3732529" y="773429"/>
                  </a:lnTo>
                  <a:lnTo>
                    <a:pt x="3985514" y="804672"/>
                  </a:lnTo>
                  <a:lnTo>
                    <a:pt x="4106672" y="815848"/>
                  </a:lnTo>
                  <a:lnTo>
                    <a:pt x="4223511" y="824738"/>
                  </a:lnTo>
                  <a:lnTo>
                    <a:pt x="4336160" y="833627"/>
                  </a:lnTo>
                  <a:lnTo>
                    <a:pt x="4446778" y="840359"/>
                  </a:lnTo>
                  <a:lnTo>
                    <a:pt x="4659249" y="849249"/>
                  </a:lnTo>
                  <a:lnTo>
                    <a:pt x="4856988" y="849249"/>
                  </a:lnTo>
                  <a:lnTo>
                    <a:pt x="5044058" y="844803"/>
                  </a:lnTo>
                  <a:lnTo>
                    <a:pt x="5133340" y="840359"/>
                  </a:lnTo>
                  <a:lnTo>
                    <a:pt x="5220461" y="833627"/>
                  </a:lnTo>
                  <a:lnTo>
                    <a:pt x="5305425" y="824738"/>
                  </a:lnTo>
                  <a:lnTo>
                    <a:pt x="5466969" y="806958"/>
                  </a:lnTo>
                  <a:lnTo>
                    <a:pt x="5543550" y="795782"/>
                  </a:lnTo>
                  <a:lnTo>
                    <a:pt x="5422392" y="780161"/>
                  </a:lnTo>
                  <a:lnTo>
                    <a:pt x="5297043" y="764539"/>
                  </a:lnTo>
                  <a:lnTo>
                    <a:pt x="5035550" y="726694"/>
                  </a:lnTo>
                  <a:lnTo>
                    <a:pt x="4759198" y="679831"/>
                  </a:lnTo>
                  <a:lnTo>
                    <a:pt x="4467986" y="628523"/>
                  </a:lnTo>
                  <a:lnTo>
                    <a:pt x="4159757" y="566165"/>
                  </a:lnTo>
                  <a:lnTo>
                    <a:pt x="3834511" y="497077"/>
                  </a:lnTo>
                  <a:lnTo>
                    <a:pt x="3492373" y="416813"/>
                  </a:lnTo>
                  <a:lnTo>
                    <a:pt x="3131058" y="329819"/>
                  </a:lnTo>
                  <a:lnTo>
                    <a:pt x="2988564" y="296418"/>
                  </a:lnTo>
                  <a:lnTo>
                    <a:pt x="2850388" y="263016"/>
                  </a:lnTo>
                  <a:lnTo>
                    <a:pt x="2582545" y="204977"/>
                  </a:lnTo>
                  <a:lnTo>
                    <a:pt x="2452878" y="180466"/>
                  </a:lnTo>
                  <a:lnTo>
                    <a:pt x="2327529" y="155956"/>
                  </a:lnTo>
                  <a:lnTo>
                    <a:pt x="2204212" y="133731"/>
                  </a:lnTo>
                  <a:lnTo>
                    <a:pt x="2083053" y="113664"/>
                  </a:lnTo>
                  <a:lnTo>
                    <a:pt x="1966214" y="95758"/>
                  </a:lnTo>
                  <a:lnTo>
                    <a:pt x="1849247" y="80137"/>
                  </a:lnTo>
                  <a:lnTo>
                    <a:pt x="1628266" y="51181"/>
                  </a:lnTo>
                  <a:lnTo>
                    <a:pt x="1417827" y="31114"/>
                  </a:lnTo>
                  <a:lnTo>
                    <a:pt x="1220089" y="15494"/>
                  </a:lnTo>
                  <a:lnTo>
                    <a:pt x="1030859" y="4445"/>
                  </a:lnTo>
                  <a:lnTo>
                    <a:pt x="852424" y="0"/>
                  </a:lnTo>
                  <a:close/>
                </a:path>
              </a:pathLst>
            </a:custGeom>
            <a:solidFill>
              <a:srgbClr val="EDEBE0">
                <a:alpha val="40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4" name="CustomShape 4"/>
            <p:cNvSpPr/>
            <p:nvPr/>
          </p:nvSpPr>
          <p:spPr>
            <a:xfrm>
              <a:off x="2828880" y="730080"/>
              <a:ext cx="6087960" cy="786960"/>
            </a:xfrm>
            <a:custGeom>
              <a:avLst/>
              <a:gdLst/>
              <a:ahLst/>
              <a:cxnLst/>
              <a:rect l="l" t="t" r="r" b="b"/>
              <a:pathLst>
                <a:path w="6088380" h="787400">
                  <a:moveTo>
                    <a:pt x="0" y="90804"/>
                  </a:moveTo>
                  <a:lnTo>
                    <a:pt x="19176" y="86360"/>
                  </a:lnTo>
                  <a:lnTo>
                    <a:pt x="76581" y="75184"/>
                  </a:lnTo>
                  <a:lnTo>
                    <a:pt x="174370" y="59562"/>
                  </a:lnTo>
                  <a:lnTo>
                    <a:pt x="238125" y="50673"/>
                  </a:lnTo>
                  <a:lnTo>
                    <a:pt x="312419" y="41783"/>
                  </a:lnTo>
                  <a:lnTo>
                    <a:pt x="395350" y="35051"/>
                  </a:lnTo>
                  <a:lnTo>
                    <a:pt x="490982" y="28321"/>
                  </a:lnTo>
                  <a:lnTo>
                    <a:pt x="595249" y="21589"/>
                  </a:lnTo>
                  <a:lnTo>
                    <a:pt x="712088" y="17145"/>
                  </a:lnTo>
                  <a:lnTo>
                    <a:pt x="839597" y="14986"/>
                  </a:lnTo>
                  <a:lnTo>
                    <a:pt x="977773" y="12700"/>
                  </a:lnTo>
                  <a:lnTo>
                    <a:pt x="1126616" y="14986"/>
                  </a:lnTo>
                  <a:lnTo>
                    <a:pt x="1286002" y="19430"/>
                  </a:lnTo>
                  <a:lnTo>
                    <a:pt x="1458214" y="28321"/>
                  </a:lnTo>
                  <a:lnTo>
                    <a:pt x="1641094" y="39497"/>
                  </a:lnTo>
                  <a:lnTo>
                    <a:pt x="1834514" y="57403"/>
                  </a:lnTo>
                  <a:lnTo>
                    <a:pt x="2040636" y="77470"/>
                  </a:lnTo>
                  <a:lnTo>
                    <a:pt x="2259584" y="101980"/>
                  </a:lnTo>
                  <a:lnTo>
                    <a:pt x="2489200" y="131063"/>
                  </a:lnTo>
                  <a:lnTo>
                    <a:pt x="2731516" y="166750"/>
                  </a:lnTo>
                  <a:lnTo>
                    <a:pt x="2984500" y="206883"/>
                  </a:lnTo>
                  <a:lnTo>
                    <a:pt x="3250184" y="253873"/>
                  </a:lnTo>
                  <a:lnTo>
                    <a:pt x="3528695" y="309625"/>
                  </a:lnTo>
                  <a:lnTo>
                    <a:pt x="3819905" y="369950"/>
                  </a:lnTo>
                  <a:lnTo>
                    <a:pt x="4123944" y="436879"/>
                  </a:lnTo>
                  <a:lnTo>
                    <a:pt x="4440682" y="512825"/>
                  </a:lnTo>
                  <a:lnTo>
                    <a:pt x="4770120" y="595376"/>
                  </a:lnTo>
                  <a:lnTo>
                    <a:pt x="5112384" y="686942"/>
                  </a:lnTo>
                  <a:lnTo>
                    <a:pt x="5467350" y="787400"/>
                  </a:lnTo>
                  <a:moveTo>
                    <a:pt x="2779776" y="650875"/>
                  </a:moveTo>
                  <a:lnTo>
                    <a:pt x="2875407" y="624077"/>
                  </a:lnTo>
                  <a:lnTo>
                    <a:pt x="3136900" y="554989"/>
                  </a:lnTo>
                  <a:lnTo>
                    <a:pt x="3317621" y="508253"/>
                  </a:lnTo>
                  <a:lnTo>
                    <a:pt x="3526028" y="456946"/>
                  </a:lnTo>
                  <a:lnTo>
                    <a:pt x="3757803" y="401192"/>
                  </a:lnTo>
                  <a:lnTo>
                    <a:pt x="4006469" y="340995"/>
                  </a:lnTo>
                  <a:lnTo>
                    <a:pt x="4270121" y="283083"/>
                  </a:lnTo>
                  <a:lnTo>
                    <a:pt x="4540250" y="225171"/>
                  </a:lnTo>
                  <a:lnTo>
                    <a:pt x="4816602" y="171576"/>
                  </a:lnTo>
                  <a:lnTo>
                    <a:pt x="5090922" y="120396"/>
                  </a:lnTo>
                  <a:lnTo>
                    <a:pt x="5226939" y="98044"/>
                  </a:lnTo>
                  <a:lnTo>
                    <a:pt x="5358765" y="75819"/>
                  </a:lnTo>
                  <a:lnTo>
                    <a:pt x="5490591" y="57912"/>
                  </a:lnTo>
                  <a:lnTo>
                    <a:pt x="5618226" y="40132"/>
                  </a:lnTo>
                  <a:lnTo>
                    <a:pt x="5743575" y="26797"/>
                  </a:lnTo>
                  <a:lnTo>
                    <a:pt x="5862701" y="15621"/>
                  </a:lnTo>
                  <a:lnTo>
                    <a:pt x="5977508" y="6730"/>
                  </a:lnTo>
                  <a:lnTo>
                    <a:pt x="6088126" y="0"/>
                  </a:lnTo>
                </a:path>
              </a:pathLst>
            </a:custGeom>
            <a:noFill/>
            <a:ln w="317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5" name="CustomShape 5"/>
            <p:cNvSpPr/>
            <p:nvPr/>
          </p:nvSpPr>
          <p:spPr>
            <a:xfrm>
              <a:off x="210960" y="714240"/>
              <a:ext cx="8723160" cy="1329840"/>
            </a:xfrm>
            <a:custGeom>
              <a:avLst/>
              <a:gdLst/>
              <a:ahLst/>
              <a:cxnLst/>
              <a:rect l="l" t="t" r="r" b="b"/>
              <a:pathLst>
                <a:path w="8723630" h="1330325">
                  <a:moveTo>
                    <a:pt x="1556067" y="0"/>
                  </a:moveTo>
                  <a:lnTo>
                    <a:pt x="1402778" y="0"/>
                  </a:lnTo>
                  <a:lnTo>
                    <a:pt x="1257998" y="4445"/>
                  </a:lnTo>
                  <a:lnTo>
                    <a:pt x="1121854" y="11175"/>
                  </a:lnTo>
                  <a:lnTo>
                    <a:pt x="994092" y="22351"/>
                  </a:lnTo>
                  <a:lnTo>
                    <a:pt x="874890" y="33527"/>
                  </a:lnTo>
                  <a:lnTo>
                    <a:pt x="762063" y="49149"/>
                  </a:lnTo>
                  <a:lnTo>
                    <a:pt x="659891" y="64770"/>
                  </a:lnTo>
                  <a:lnTo>
                    <a:pt x="564095" y="82550"/>
                  </a:lnTo>
                  <a:lnTo>
                    <a:pt x="478955" y="102615"/>
                  </a:lnTo>
                  <a:lnTo>
                    <a:pt x="398068" y="120523"/>
                  </a:lnTo>
                  <a:lnTo>
                    <a:pt x="327812" y="140588"/>
                  </a:lnTo>
                  <a:lnTo>
                    <a:pt x="206476" y="178562"/>
                  </a:lnTo>
                  <a:lnTo>
                    <a:pt x="157518" y="196469"/>
                  </a:lnTo>
                  <a:lnTo>
                    <a:pt x="51092" y="241046"/>
                  </a:lnTo>
                  <a:lnTo>
                    <a:pt x="0" y="267842"/>
                  </a:lnTo>
                  <a:lnTo>
                    <a:pt x="0" y="1330325"/>
                  </a:lnTo>
                  <a:lnTo>
                    <a:pt x="8718994" y="1330325"/>
                  </a:lnTo>
                  <a:lnTo>
                    <a:pt x="8723312" y="1323594"/>
                  </a:lnTo>
                  <a:lnTo>
                    <a:pt x="8723312" y="569213"/>
                  </a:lnTo>
                  <a:lnTo>
                    <a:pt x="8718994" y="571373"/>
                  </a:lnTo>
                  <a:lnTo>
                    <a:pt x="8638222" y="604901"/>
                  </a:lnTo>
                  <a:lnTo>
                    <a:pt x="8557323" y="636142"/>
                  </a:lnTo>
                  <a:lnTo>
                    <a:pt x="8472106" y="665099"/>
                  </a:lnTo>
                  <a:lnTo>
                    <a:pt x="8384857" y="691896"/>
                  </a:lnTo>
                  <a:lnTo>
                    <a:pt x="8295449" y="718692"/>
                  </a:lnTo>
                  <a:lnTo>
                    <a:pt x="8201850" y="743330"/>
                  </a:lnTo>
                  <a:lnTo>
                    <a:pt x="8105965" y="763397"/>
                  </a:lnTo>
                  <a:lnTo>
                    <a:pt x="8005889" y="783463"/>
                  </a:lnTo>
                  <a:lnTo>
                    <a:pt x="7901622" y="801370"/>
                  </a:lnTo>
                  <a:lnTo>
                    <a:pt x="7793037" y="814704"/>
                  </a:lnTo>
                  <a:lnTo>
                    <a:pt x="7680261" y="828166"/>
                  </a:lnTo>
                  <a:lnTo>
                    <a:pt x="7563167" y="837057"/>
                  </a:lnTo>
                  <a:lnTo>
                    <a:pt x="7441882" y="845947"/>
                  </a:lnTo>
                  <a:lnTo>
                    <a:pt x="7314120" y="850391"/>
                  </a:lnTo>
                  <a:lnTo>
                    <a:pt x="7182167" y="850391"/>
                  </a:lnTo>
                  <a:lnTo>
                    <a:pt x="7043737" y="848233"/>
                  </a:lnTo>
                  <a:lnTo>
                    <a:pt x="6899084" y="843788"/>
                  </a:lnTo>
                  <a:lnTo>
                    <a:pt x="6749986" y="837057"/>
                  </a:lnTo>
                  <a:lnTo>
                    <a:pt x="6594665" y="825880"/>
                  </a:lnTo>
                  <a:lnTo>
                    <a:pt x="6430708" y="810260"/>
                  </a:lnTo>
                  <a:lnTo>
                    <a:pt x="6260401" y="792352"/>
                  </a:lnTo>
                  <a:lnTo>
                    <a:pt x="6083744" y="770127"/>
                  </a:lnTo>
                  <a:lnTo>
                    <a:pt x="5900737" y="745489"/>
                  </a:lnTo>
                  <a:lnTo>
                    <a:pt x="5709094" y="716534"/>
                  </a:lnTo>
                  <a:lnTo>
                    <a:pt x="5509069" y="683005"/>
                  </a:lnTo>
                  <a:lnTo>
                    <a:pt x="5302567" y="645033"/>
                  </a:lnTo>
                  <a:lnTo>
                    <a:pt x="5085397" y="602614"/>
                  </a:lnTo>
                  <a:lnTo>
                    <a:pt x="4861877" y="558038"/>
                  </a:lnTo>
                  <a:lnTo>
                    <a:pt x="4627689" y="506729"/>
                  </a:lnTo>
                  <a:lnTo>
                    <a:pt x="4387151" y="453136"/>
                  </a:lnTo>
                  <a:lnTo>
                    <a:pt x="4136072" y="395097"/>
                  </a:lnTo>
                  <a:lnTo>
                    <a:pt x="3874198" y="330326"/>
                  </a:lnTo>
                  <a:lnTo>
                    <a:pt x="3614483" y="267842"/>
                  </a:lnTo>
                  <a:lnTo>
                    <a:pt x="3363277" y="214249"/>
                  </a:lnTo>
                  <a:lnTo>
                    <a:pt x="3122739" y="165226"/>
                  </a:lnTo>
                  <a:lnTo>
                    <a:pt x="2892869" y="124967"/>
                  </a:lnTo>
                  <a:lnTo>
                    <a:pt x="2673667" y="91566"/>
                  </a:lnTo>
                  <a:lnTo>
                    <a:pt x="2462847" y="62484"/>
                  </a:lnTo>
                  <a:lnTo>
                    <a:pt x="2262822" y="40132"/>
                  </a:lnTo>
                  <a:lnTo>
                    <a:pt x="2073338" y="22351"/>
                  </a:lnTo>
                  <a:lnTo>
                    <a:pt x="1890204" y="11175"/>
                  </a:lnTo>
                  <a:lnTo>
                    <a:pt x="1720024" y="2286"/>
                  </a:lnTo>
                  <a:lnTo>
                    <a:pt x="155606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276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3640" cy="68576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81" name="CustomShape 10"/>
          <p:cNvSpPr/>
          <p:nvPr/>
        </p:nvSpPr>
        <p:spPr>
          <a:xfrm>
            <a:off x="611560" y="730080"/>
            <a:ext cx="8179288" cy="53013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100"/>
              </a:spcBef>
            </a:pPr>
            <a:r>
              <a:rPr lang="ru-RU" sz="1800" b="1" strike="noStrike" spc="-3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ГРАЖДАНИН,</a:t>
            </a:r>
            <a:r>
              <a:rPr lang="ru-RU" spc="-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</a:p>
          <a:p>
            <a:pPr marL="3175" algn="ctr">
              <a:lnSpc>
                <a:spcPct val="100000"/>
              </a:lnSpc>
              <a:spcBef>
                <a:spcPts val="100"/>
              </a:spcBef>
            </a:pPr>
            <a:r>
              <a:rPr lang="ru-RU" sz="1800" b="1" strike="noStrike" spc="-2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ЕГО </a:t>
            </a:r>
            <a:r>
              <a:rPr lang="ru-RU" sz="1800" b="1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УЧАСТИЕ </a:t>
            </a:r>
            <a:r>
              <a:rPr lang="ru-RU" sz="18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</a:t>
            </a:r>
            <a:r>
              <a:rPr lang="ru-RU" sz="1800" b="1" strike="noStrike" spc="-2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БЮДЖЕТНОМ </a:t>
            </a:r>
            <a:r>
              <a:rPr lang="ru-RU" sz="18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ПРОЦЕССЕ </a:t>
            </a:r>
            <a:r>
              <a:rPr lang="ru-RU" sz="1800" b="1" strike="noStrike" spc="-43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</a:p>
          <a:p>
            <a:pPr marL="3175" algn="ctr">
              <a:lnSpc>
                <a:spcPct val="100000"/>
              </a:lnSpc>
              <a:spcBef>
                <a:spcPts val="100"/>
              </a:spcBef>
            </a:pPr>
            <a:r>
              <a:rPr lang="ru-RU" sz="1800" b="1" strike="noStrike" spc="-3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ГРАЖДАНИН</a:t>
            </a: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3810" algn="ctr">
              <a:lnSpc>
                <a:spcPct val="100000"/>
              </a:lnSpc>
            </a:pPr>
            <a:r>
              <a:rPr lang="ru-RU" sz="1800" b="1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как</a:t>
            </a:r>
            <a:r>
              <a:rPr lang="ru-RU" sz="1800" b="1" strike="noStrike" spc="-4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налогоплательщик</a:t>
            </a: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Помогает</a:t>
            </a:r>
            <a:r>
              <a:rPr lang="ru-RU" sz="1800" b="0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формировать</a:t>
            </a:r>
            <a:r>
              <a:rPr lang="ru-RU" sz="1800" b="0" strike="noStrike" spc="-2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доходную</a:t>
            </a:r>
            <a:r>
              <a:rPr lang="ru-RU" sz="1800" b="0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часть</a:t>
            </a:r>
            <a:r>
              <a:rPr lang="ru-RU" sz="1800" b="0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бюджета</a:t>
            </a: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3810" algn="ctr">
              <a:lnSpc>
                <a:spcPct val="100000"/>
              </a:lnSpc>
            </a:pPr>
            <a:r>
              <a:rPr lang="ru-RU" sz="1800" b="1" strike="noStrike" spc="-3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ГРАЖДАНИН</a:t>
            </a: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3810" algn="ctr">
              <a:lnSpc>
                <a:spcPct val="100000"/>
              </a:lnSpc>
            </a:pPr>
            <a:r>
              <a:rPr lang="ru-RU" sz="1800" b="1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как</a:t>
            </a:r>
            <a:r>
              <a:rPr lang="ru-RU" sz="18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получатель</a:t>
            </a:r>
            <a:r>
              <a:rPr lang="ru-RU" sz="1800" b="1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социальных</a:t>
            </a:r>
            <a:r>
              <a:rPr lang="ru-RU" sz="1800" b="1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гарантий</a:t>
            </a:r>
          </a:p>
          <a:p>
            <a:pPr marL="3810" algn="ctr">
              <a:lnSpc>
                <a:spcPct val="100000"/>
              </a:lnSpc>
            </a:pPr>
            <a:endParaRPr lang="ru-RU" b="1" spc="-7" dirty="0">
              <a:solidFill>
                <a:srgbClr val="0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3810" algn="ctr">
              <a:lnSpc>
                <a:spcPct val="100000"/>
              </a:lnSpc>
            </a:pPr>
            <a:r>
              <a:rPr lang="ru-RU" sz="1800" b="0" strike="noStrike" spc="-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Получает социальные гарантии (образование, здравоохранение, жилищно-коммунальное хозяйство, культура, физическая культура и спорт, социальные льготы и другие направления социальных гарантий населению) – расходная часть бюджета</a:t>
            </a:r>
          </a:p>
          <a:p>
            <a:pPr marL="3810" algn="ctr">
              <a:lnSpc>
                <a:spcPct val="100000"/>
              </a:lnSpc>
            </a:pPr>
            <a:endParaRPr lang="ru-RU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3810" algn="ctr">
              <a:lnSpc>
                <a:spcPct val="100000"/>
              </a:lnSpc>
            </a:pPr>
            <a:r>
              <a:rPr lang="ru-RU" sz="1800" b="0" strike="noStrike" spc="-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Граждане – как налогоплательщики, и как потребители муниципальных услуг – должны быть уверены в том, что передаваемые ими в распоряжение муниципального образования средства используются прозрачно и </a:t>
            </a:r>
            <a:r>
              <a:rPr lang="ru-RU" spc="-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э</a:t>
            </a:r>
            <a:r>
              <a:rPr lang="ru-RU" sz="1800" b="0" strike="noStrike" spc="-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ффективно, приносят конкретные результаты как для общества в целом, так и для каждой семьи, для каждого человека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0" name="Group 1"/>
          <p:cNvGrpSpPr/>
          <p:nvPr/>
        </p:nvGrpSpPr>
        <p:grpSpPr>
          <a:xfrm>
            <a:off x="210960" y="1270440"/>
            <a:ext cx="8723160" cy="4244760"/>
            <a:chOff x="210960" y="1270440"/>
            <a:chExt cx="8723160" cy="4244760"/>
          </a:xfrm>
        </p:grpSpPr>
        <p:sp>
          <p:nvSpPr>
            <p:cNvPr id="711" name="CustomShape 2"/>
            <p:cNvSpPr/>
            <p:nvPr/>
          </p:nvSpPr>
          <p:spPr>
            <a:xfrm>
              <a:off x="210960" y="1679400"/>
              <a:ext cx="8723160" cy="1329840"/>
            </a:xfrm>
            <a:custGeom>
              <a:avLst/>
              <a:gdLst/>
              <a:ahLst/>
              <a:cxnLst/>
              <a:rect l="l" t="t" r="r" b="b"/>
              <a:pathLst>
                <a:path w="8723630" h="1330325">
                  <a:moveTo>
                    <a:pt x="1556067" y="0"/>
                  </a:moveTo>
                  <a:lnTo>
                    <a:pt x="1402778" y="0"/>
                  </a:lnTo>
                  <a:lnTo>
                    <a:pt x="1257998" y="4445"/>
                  </a:lnTo>
                  <a:lnTo>
                    <a:pt x="1121854" y="11175"/>
                  </a:lnTo>
                  <a:lnTo>
                    <a:pt x="994092" y="22351"/>
                  </a:lnTo>
                  <a:lnTo>
                    <a:pt x="874890" y="33527"/>
                  </a:lnTo>
                  <a:lnTo>
                    <a:pt x="762063" y="49149"/>
                  </a:lnTo>
                  <a:lnTo>
                    <a:pt x="659891" y="64770"/>
                  </a:lnTo>
                  <a:lnTo>
                    <a:pt x="564095" y="82550"/>
                  </a:lnTo>
                  <a:lnTo>
                    <a:pt x="478955" y="102615"/>
                  </a:lnTo>
                  <a:lnTo>
                    <a:pt x="398068" y="120523"/>
                  </a:lnTo>
                  <a:lnTo>
                    <a:pt x="327812" y="140588"/>
                  </a:lnTo>
                  <a:lnTo>
                    <a:pt x="206476" y="178562"/>
                  </a:lnTo>
                  <a:lnTo>
                    <a:pt x="157518" y="196469"/>
                  </a:lnTo>
                  <a:lnTo>
                    <a:pt x="51092" y="241046"/>
                  </a:lnTo>
                  <a:lnTo>
                    <a:pt x="0" y="267842"/>
                  </a:lnTo>
                  <a:lnTo>
                    <a:pt x="0" y="1330325"/>
                  </a:lnTo>
                  <a:lnTo>
                    <a:pt x="8718994" y="1330325"/>
                  </a:lnTo>
                  <a:lnTo>
                    <a:pt x="8723312" y="1323594"/>
                  </a:lnTo>
                  <a:lnTo>
                    <a:pt x="8723312" y="569213"/>
                  </a:lnTo>
                  <a:lnTo>
                    <a:pt x="8718994" y="571373"/>
                  </a:lnTo>
                  <a:lnTo>
                    <a:pt x="8638222" y="604901"/>
                  </a:lnTo>
                  <a:lnTo>
                    <a:pt x="8557323" y="636142"/>
                  </a:lnTo>
                  <a:lnTo>
                    <a:pt x="8472106" y="665099"/>
                  </a:lnTo>
                  <a:lnTo>
                    <a:pt x="8384857" y="691896"/>
                  </a:lnTo>
                  <a:lnTo>
                    <a:pt x="8295449" y="718692"/>
                  </a:lnTo>
                  <a:lnTo>
                    <a:pt x="8201850" y="743330"/>
                  </a:lnTo>
                  <a:lnTo>
                    <a:pt x="8105965" y="763397"/>
                  </a:lnTo>
                  <a:lnTo>
                    <a:pt x="8005889" y="783463"/>
                  </a:lnTo>
                  <a:lnTo>
                    <a:pt x="7901622" y="801370"/>
                  </a:lnTo>
                  <a:lnTo>
                    <a:pt x="7793037" y="814704"/>
                  </a:lnTo>
                  <a:lnTo>
                    <a:pt x="7680261" y="828166"/>
                  </a:lnTo>
                  <a:lnTo>
                    <a:pt x="7563167" y="837057"/>
                  </a:lnTo>
                  <a:lnTo>
                    <a:pt x="7441882" y="845947"/>
                  </a:lnTo>
                  <a:lnTo>
                    <a:pt x="7314120" y="850391"/>
                  </a:lnTo>
                  <a:lnTo>
                    <a:pt x="7182167" y="850391"/>
                  </a:lnTo>
                  <a:lnTo>
                    <a:pt x="7043737" y="848233"/>
                  </a:lnTo>
                  <a:lnTo>
                    <a:pt x="6899084" y="843788"/>
                  </a:lnTo>
                  <a:lnTo>
                    <a:pt x="6749986" y="837057"/>
                  </a:lnTo>
                  <a:lnTo>
                    <a:pt x="6594665" y="825880"/>
                  </a:lnTo>
                  <a:lnTo>
                    <a:pt x="6430708" y="810260"/>
                  </a:lnTo>
                  <a:lnTo>
                    <a:pt x="6260401" y="792352"/>
                  </a:lnTo>
                  <a:lnTo>
                    <a:pt x="6083744" y="770127"/>
                  </a:lnTo>
                  <a:lnTo>
                    <a:pt x="5900737" y="745489"/>
                  </a:lnTo>
                  <a:lnTo>
                    <a:pt x="5709094" y="716534"/>
                  </a:lnTo>
                  <a:lnTo>
                    <a:pt x="5509069" y="683005"/>
                  </a:lnTo>
                  <a:lnTo>
                    <a:pt x="5302567" y="645033"/>
                  </a:lnTo>
                  <a:lnTo>
                    <a:pt x="5085397" y="602614"/>
                  </a:lnTo>
                  <a:lnTo>
                    <a:pt x="4861877" y="558038"/>
                  </a:lnTo>
                  <a:lnTo>
                    <a:pt x="4627689" y="506729"/>
                  </a:lnTo>
                  <a:lnTo>
                    <a:pt x="4387151" y="453136"/>
                  </a:lnTo>
                  <a:lnTo>
                    <a:pt x="4136072" y="395097"/>
                  </a:lnTo>
                  <a:lnTo>
                    <a:pt x="3874198" y="330326"/>
                  </a:lnTo>
                  <a:lnTo>
                    <a:pt x="3614483" y="267842"/>
                  </a:lnTo>
                  <a:lnTo>
                    <a:pt x="3363277" y="214249"/>
                  </a:lnTo>
                  <a:lnTo>
                    <a:pt x="3122739" y="165226"/>
                  </a:lnTo>
                  <a:lnTo>
                    <a:pt x="2892869" y="124967"/>
                  </a:lnTo>
                  <a:lnTo>
                    <a:pt x="2673667" y="91566"/>
                  </a:lnTo>
                  <a:lnTo>
                    <a:pt x="2462847" y="62484"/>
                  </a:lnTo>
                  <a:lnTo>
                    <a:pt x="2262822" y="40132"/>
                  </a:lnTo>
                  <a:lnTo>
                    <a:pt x="2073338" y="22351"/>
                  </a:lnTo>
                  <a:lnTo>
                    <a:pt x="1890204" y="11175"/>
                  </a:lnTo>
                  <a:lnTo>
                    <a:pt x="1720024" y="2286"/>
                  </a:lnTo>
                  <a:lnTo>
                    <a:pt x="155606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712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7640" y="1270440"/>
              <a:ext cx="8218800" cy="6966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713" name="CustomShape 3"/>
            <p:cNvSpPr/>
            <p:nvPr/>
          </p:nvSpPr>
          <p:spPr>
            <a:xfrm>
              <a:off x="467640" y="1270440"/>
              <a:ext cx="8219160" cy="696960"/>
            </a:xfrm>
            <a:custGeom>
              <a:avLst/>
              <a:gdLst/>
              <a:ahLst/>
              <a:cxnLst/>
              <a:rect l="l" t="t" r="r" b="b"/>
              <a:pathLst>
                <a:path w="8219440" h="697230">
                  <a:moveTo>
                    <a:pt x="0" y="116077"/>
                  </a:moveTo>
                  <a:lnTo>
                    <a:pt x="9130" y="70883"/>
                  </a:lnTo>
                  <a:lnTo>
                    <a:pt x="34031" y="33988"/>
                  </a:lnTo>
                  <a:lnTo>
                    <a:pt x="70964" y="9118"/>
                  </a:lnTo>
                  <a:lnTo>
                    <a:pt x="116192" y="0"/>
                  </a:lnTo>
                  <a:lnTo>
                    <a:pt x="8103057" y="0"/>
                  </a:lnTo>
                  <a:lnTo>
                    <a:pt x="8148271" y="9118"/>
                  </a:lnTo>
                  <a:lnTo>
                    <a:pt x="8185210" y="33988"/>
                  </a:lnTo>
                  <a:lnTo>
                    <a:pt x="8210124" y="70883"/>
                  </a:lnTo>
                  <a:lnTo>
                    <a:pt x="8219262" y="116077"/>
                  </a:lnTo>
                  <a:lnTo>
                    <a:pt x="8219262" y="580897"/>
                  </a:lnTo>
                  <a:lnTo>
                    <a:pt x="8210124" y="626111"/>
                  </a:lnTo>
                  <a:lnTo>
                    <a:pt x="8185210" y="663051"/>
                  </a:lnTo>
                  <a:lnTo>
                    <a:pt x="8148271" y="687964"/>
                  </a:lnTo>
                  <a:lnTo>
                    <a:pt x="8103057" y="697102"/>
                  </a:lnTo>
                  <a:lnTo>
                    <a:pt x="116192" y="697102"/>
                  </a:lnTo>
                  <a:lnTo>
                    <a:pt x="70964" y="687964"/>
                  </a:lnTo>
                  <a:lnTo>
                    <a:pt x="34031" y="663051"/>
                  </a:lnTo>
                  <a:lnTo>
                    <a:pt x="9130" y="626111"/>
                  </a:lnTo>
                  <a:lnTo>
                    <a:pt x="0" y="580897"/>
                  </a:lnTo>
                  <a:lnTo>
                    <a:pt x="0" y="116077"/>
                  </a:lnTo>
                  <a:close/>
                </a:path>
              </a:pathLst>
            </a:custGeom>
            <a:noFill/>
            <a:ln w="9525">
              <a:solidFill>
                <a:srgbClr val="F79546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714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7640" y="1980000"/>
              <a:ext cx="8218800" cy="6966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715" name="CustomShape 4"/>
            <p:cNvSpPr/>
            <p:nvPr/>
          </p:nvSpPr>
          <p:spPr>
            <a:xfrm>
              <a:off x="467640" y="1980000"/>
              <a:ext cx="8219160" cy="696960"/>
            </a:xfrm>
            <a:custGeom>
              <a:avLst/>
              <a:gdLst/>
              <a:ahLst/>
              <a:cxnLst/>
              <a:rect l="l" t="t" r="r" b="b"/>
              <a:pathLst>
                <a:path w="8219440" h="697230">
                  <a:moveTo>
                    <a:pt x="0" y="116204"/>
                  </a:moveTo>
                  <a:lnTo>
                    <a:pt x="9130" y="70991"/>
                  </a:lnTo>
                  <a:lnTo>
                    <a:pt x="34031" y="34051"/>
                  </a:lnTo>
                  <a:lnTo>
                    <a:pt x="70964" y="9138"/>
                  </a:lnTo>
                  <a:lnTo>
                    <a:pt x="116192" y="0"/>
                  </a:lnTo>
                  <a:lnTo>
                    <a:pt x="8103057" y="0"/>
                  </a:lnTo>
                  <a:lnTo>
                    <a:pt x="8148271" y="9138"/>
                  </a:lnTo>
                  <a:lnTo>
                    <a:pt x="8185210" y="34051"/>
                  </a:lnTo>
                  <a:lnTo>
                    <a:pt x="8210124" y="70991"/>
                  </a:lnTo>
                  <a:lnTo>
                    <a:pt x="8219262" y="116204"/>
                  </a:lnTo>
                  <a:lnTo>
                    <a:pt x="8219262" y="580897"/>
                  </a:lnTo>
                  <a:lnTo>
                    <a:pt x="8210124" y="626111"/>
                  </a:lnTo>
                  <a:lnTo>
                    <a:pt x="8185210" y="663051"/>
                  </a:lnTo>
                  <a:lnTo>
                    <a:pt x="8148271" y="687964"/>
                  </a:lnTo>
                  <a:lnTo>
                    <a:pt x="8103057" y="697102"/>
                  </a:lnTo>
                  <a:lnTo>
                    <a:pt x="116192" y="697102"/>
                  </a:lnTo>
                  <a:lnTo>
                    <a:pt x="70964" y="687964"/>
                  </a:lnTo>
                  <a:lnTo>
                    <a:pt x="34031" y="663051"/>
                  </a:lnTo>
                  <a:lnTo>
                    <a:pt x="9130" y="626111"/>
                  </a:lnTo>
                  <a:lnTo>
                    <a:pt x="0" y="580897"/>
                  </a:lnTo>
                  <a:lnTo>
                    <a:pt x="0" y="116204"/>
                  </a:lnTo>
                  <a:close/>
                </a:path>
              </a:pathLst>
            </a:custGeom>
            <a:noFill/>
            <a:ln w="9525">
              <a:solidFill>
                <a:srgbClr val="F79546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716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7640" y="2689560"/>
              <a:ext cx="8218800" cy="6966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717" name="CustomShape 5"/>
            <p:cNvSpPr/>
            <p:nvPr/>
          </p:nvSpPr>
          <p:spPr>
            <a:xfrm>
              <a:off x="467640" y="2689560"/>
              <a:ext cx="8219160" cy="696960"/>
            </a:xfrm>
            <a:custGeom>
              <a:avLst/>
              <a:gdLst/>
              <a:ahLst/>
              <a:cxnLst/>
              <a:rect l="l" t="t" r="r" b="b"/>
              <a:pathLst>
                <a:path w="8219440" h="697229">
                  <a:moveTo>
                    <a:pt x="0" y="116205"/>
                  </a:moveTo>
                  <a:lnTo>
                    <a:pt x="9130" y="70991"/>
                  </a:lnTo>
                  <a:lnTo>
                    <a:pt x="34031" y="34051"/>
                  </a:lnTo>
                  <a:lnTo>
                    <a:pt x="70964" y="9138"/>
                  </a:lnTo>
                  <a:lnTo>
                    <a:pt x="116192" y="0"/>
                  </a:lnTo>
                  <a:lnTo>
                    <a:pt x="8103057" y="0"/>
                  </a:lnTo>
                  <a:lnTo>
                    <a:pt x="8148271" y="9138"/>
                  </a:lnTo>
                  <a:lnTo>
                    <a:pt x="8185210" y="34051"/>
                  </a:lnTo>
                  <a:lnTo>
                    <a:pt x="8210124" y="70991"/>
                  </a:lnTo>
                  <a:lnTo>
                    <a:pt x="8219262" y="116205"/>
                  </a:lnTo>
                  <a:lnTo>
                    <a:pt x="8219262" y="580898"/>
                  </a:lnTo>
                  <a:lnTo>
                    <a:pt x="8210124" y="626165"/>
                  </a:lnTo>
                  <a:lnTo>
                    <a:pt x="8185210" y="663098"/>
                  </a:lnTo>
                  <a:lnTo>
                    <a:pt x="8148271" y="687982"/>
                  </a:lnTo>
                  <a:lnTo>
                    <a:pt x="8103057" y="697103"/>
                  </a:lnTo>
                  <a:lnTo>
                    <a:pt x="116192" y="697103"/>
                  </a:lnTo>
                  <a:lnTo>
                    <a:pt x="70964" y="687982"/>
                  </a:lnTo>
                  <a:lnTo>
                    <a:pt x="34031" y="663098"/>
                  </a:lnTo>
                  <a:lnTo>
                    <a:pt x="9130" y="626165"/>
                  </a:lnTo>
                  <a:lnTo>
                    <a:pt x="0" y="580898"/>
                  </a:lnTo>
                  <a:lnTo>
                    <a:pt x="0" y="116205"/>
                  </a:lnTo>
                  <a:close/>
                </a:path>
              </a:pathLst>
            </a:custGeom>
            <a:noFill/>
            <a:ln w="9525">
              <a:solidFill>
                <a:srgbClr val="F79546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718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7640" y="3399120"/>
              <a:ext cx="8218800" cy="6966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719" name="CustomShape 6"/>
            <p:cNvSpPr/>
            <p:nvPr/>
          </p:nvSpPr>
          <p:spPr>
            <a:xfrm>
              <a:off x="467640" y="3399120"/>
              <a:ext cx="8219160" cy="696960"/>
            </a:xfrm>
            <a:custGeom>
              <a:avLst/>
              <a:gdLst/>
              <a:ahLst/>
              <a:cxnLst/>
              <a:rect l="l" t="t" r="r" b="b"/>
              <a:pathLst>
                <a:path w="8219440" h="697229">
                  <a:moveTo>
                    <a:pt x="0" y="116204"/>
                  </a:moveTo>
                  <a:lnTo>
                    <a:pt x="9130" y="70937"/>
                  </a:lnTo>
                  <a:lnTo>
                    <a:pt x="34031" y="34004"/>
                  </a:lnTo>
                  <a:lnTo>
                    <a:pt x="70964" y="9120"/>
                  </a:lnTo>
                  <a:lnTo>
                    <a:pt x="116192" y="0"/>
                  </a:lnTo>
                  <a:lnTo>
                    <a:pt x="8103057" y="0"/>
                  </a:lnTo>
                  <a:lnTo>
                    <a:pt x="8148271" y="9120"/>
                  </a:lnTo>
                  <a:lnTo>
                    <a:pt x="8185210" y="34004"/>
                  </a:lnTo>
                  <a:lnTo>
                    <a:pt x="8210124" y="70937"/>
                  </a:lnTo>
                  <a:lnTo>
                    <a:pt x="8219262" y="116204"/>
                  </a:lnTo>
                  <a:lnTo>
                    <a:pt x="8219262" y="580897"/>
                  </a:lnTo>
                  <a:lnTo>
                    <a:pt x="8210124" y="626111"/>
                  </a:lnTo>
                  <a:lnTo>
                    <a:pt x="8185210" y="663051"/>
                  </a:lnTo>
                  <a:lnTo>
                    <a:pt x="8148271" y="687964"/>
                  </a:lnTo>
                  <a:lnTo>
                    <a:pt x="8103057" y="697102"/>
                  </a:lnTo>
                  <a:lnTo>
                    <a:pt x="116192" y="697102"/>
                  </a:lnTo>
                  <a:lnTo>
                    <a:pt x="70964" y="687964"/>
                  </a:lnTo>
                  <a:lnTo>
                    <a:pt x="34031" y="663051"/>
                  </a:lnTo>
                  <a:lnTo>
                    <a:pt x="9130" y="626111"/>
                  </a:lnTo>
                  <a:lnTo>
                    <a:pt x="0" y="580897"/>
                  </a:lnTo>
                  <a:lnTo>
                    <a:pt x="0" y="116204"/>
                  </a:lnTo>
                  <a:close/>
                </a:path>
              </a:pathLst>
            </a:custGeom>
            <a:noFill/>
            <a:ln w="9525">
              <a:solidFill>
                <a:srgbClr val="F79546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720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7640" y="4108680"/>
              <a:ext cx="8218800" cy="6966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721" name="CustomShape 7"/>
            <p:cNvSpPr/>
            <p:nvPr/>
          </p:nvSpPr>
          <p:spPr>
            <a:xfrm>
              <a:off x="467640" y="4108680"/>
              <a:ext cx="8219160" cy="696960"/>
            </a:xfrm>
            <a:custGeom>
              <a:avLst/>
              <a:gdLst/>
              <a:ahLst/>
              <a:cxnLst/>
              <a:rect l="l" t="t" r="r" b="b"/>
              <a:pathLst>
                <a:path w="8219440" h="697229">
                  <a:moveTo>
                    <a:pt x="0" y="116205"/>
                  </a:moveTo>
                  <a:lnTo>
                    <a:pt x="9130" y="70991"/>
                  </a:lnTo>
                  <a:lnTo>
                    <a:pt x="34031" y="34051"/>
                  </a:lnTo>
                  <a:lnTo>
                    <a:pt x="70964" y="9138"/>
                  </a:lnTo>
                  <a:lnTo>
                    <a:pt x="116192" y="0"/>
                  </a:lnTo>
                  <a:lnTo>
                    <a:pt x="8103057" y="0"/>
                  </a:lnTo>
                  <a:lnTo>
                    <a:pt x="8148271" y="9138"/>
                  </a:lnTo>
                  <a:lnTo>
                    <a:pt x="8185210" y="34051"/>
                  </a:lnTo>
                  <a:lnTo>
                    <a:pt x="8210124" y="70991"/>
                  </a:lnTo>
                  <a:lnTo>
                    <a:pt x="8219262" y="116205"/>
                  </a:lnTo>
                  <a:lnTo>
                    <a:pt x="8219262" y="580898"/>
                  </a:lnTo>
                  <a:lnTo>
                    <a:pt x="8210124" y="626111"/>
                  </a:lnTo>
                  <a:lnTo>
                    <a:pt x="8185210" y="663051"/>
                  </a:lnTo>
                  <a:lnTo>
                    <a:pt x="8148271" y="687964"/>
                  </a:lnTo>
                  <a:lnTo>
                    <a:pt x="8103057" y="697103"/>
                  </a:lnTo>
                  <a:lnTo>
                    <a:pt x="116192" y="697103"/>
                  </a:lnTo>
                  <a:lnTo>
                    <a:pt x="70964" y="687964"/>
                  </a:lnTo>
                  <a:lnTo>
                    <a:pt x="34031" y="663051"/>
                  </a:lnTo>
                  <a:lnTo>
                    <a:pt x="9130" y="626111"/>
                  </a:lnTo>
                  <a:lnTo>
                    <a:pt x="0" y="580898"/>
                  </a:lnTo>
                  <a:lnTo>
                    <a:pt x="0" y="116205"/>
                  </a:lnTo>
                  <a:close/>
                </a:path>
              </a:pathLst>
            </a:custGeom>
            <a:noFill/>
            <a:ln w="9525">
              <a:solidFill>
                <a:srgbClr val="F79546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722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7640" y="4818240"/>
              <a:ext cx="8218800" cy="6966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723" name="CustomShape 8"/>
            <p:cNvSpPr/>
            <p:nvPr/>
          </p:nvSpPr>
          <p:spPr>
            <a:xfrm>
              <a:off x="467640" y="4818240"/>
              <a:ext cx="8219160" cy="696960"/>
            </a:xfrm>
            <a:custGeom>
              <a:avLst/>
              <a:gdLst/>
              <a:ahLst/>
              <a:cxnLst/>
              <a:rect l="l" t="t" r="r" b="b"/>
              <a:pathLst>
                <a:path w="8219440" h="697229">
                  <a:moveTo>
                    <a:pt x="0" y="116205"/>
                  </a:moveTo>
                  <a:lnTo>
                    <a:pt x="9130" y="70991"/>
                  </a:lnTo>
                  <a:lnTo>
                    <a:pt x="34031" y="34051"/>
                  </a:lnTo>
                  <a:lnTo>
                    <a:pt x="70964" y="9138"/>
                  </a:lnTo>
                  <a:lnTo>
                    <a:pt x="116192" y="0"/>
                  </a:lnTo>
                  <a:lnTo>
                    <a:pt x="8103057" y="0"/>
                  </a:lnTo>
                  <a:lnTo>
                    <a:pt x="8148271" y="9138"/>
                  </a:lnTo>
                  <a:lnTo>
                    <a:pt x="8185210" y="34051"/>
                  </a:lnTo>
                  <a:lnTo>
                    <a:pt x="8210124" y="70991"/>
                  </a:lnTo>
                  <a:lnTo>
                    <a:pt x="8219262" y="116205"/>
                  </a:lnTo>
                  <a:lnTo>
                    <a:pt x="8219262" y="581025"/>
                  </a:lnTo>
                  <a:lnTo>
                    <a:pt x="8210124" y="626219"/>
                  </a:lnTo>
                  <a:lnTo>
                    <a:pt x="8185210" y="663114"/>
                  </a:lnTo>
                  <a:lnTo>
                    <a:pt x="8148271" y="687984"/>
                  </a:lnTo>
                  <a:lnTo>
                    <a:pt x="8103057" y="697103"/>
                  </a:lnTo>
                  <a:lnTo>
                    <a:pt x="116192" y="697103"/>
                  </a:lnTo>
                  <a:lnTo>
                    <a:pt x="70964" y="687984"/>
                  </a:lnTo>
                  <a:lnTo>
                    <a:pt x="34031" y="663114"/>
                  </a:lnTo>
                  <a:lnTo>
                    <a:pt x="9130" y="626219"/>
                  </a:lnTo>
                  <a:lnTo>
                    <a:pt x="0" y="581025"/>
                  </a:lnTo>
                  <a:lnTo>
                    <a:pt x="0" y="116205"/>
                  </a:lnTo>
                  <a:close/>
                </a:path>
              </a:pathLst>
            </a:custGeom>
            <a:noFill/>
            <a:ln w="9525">
              <a:solidFill>
                <a:srgbClr val="F79546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724" name="TextShape 9"/>
          <p:cNvSpPr txBox="1"/>
          <p:nvPr/>
        </p:nvSpPr>
        <p:spPr>
          <a:xfrm>
            <a:off x="3397680" y="362520"/>
            <a:ext cx="2347200" cy="330176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Социальная</a:t>
            </a:r>
            <a:r>
              <a:rPr lang="ru-RU" sz="1800" b="1" strike="noStrike" spc="-3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политика</a:t>
            </a:r>
            <a:endParaRPr lang="ru-RU" sz="1800" b="0" strike="noStrike" spc="-1" dirty="0">
              <a:solidFill>
                <a:srgbClr val="0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725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83920" y="870120"/>
            <a:ext cx="787680" cy="196200"/>
          </a:xfrm>
          <a:prstGeom prst="rect">
            <a:avLst/>
          </a:prstGeom>
          <a:ln w="0">
            <a:noFill/>
          </a:ln>
        </p:spPr>
      </p:pic>
      <p:sp>
        <p:nvSpPr>
          <p:cNvPr id="726" name="CustomShape 10"/>
          <p:cNvSpPr/>
          <p:nvPr/>
        </p:nvSpPr>
        <p:spPr>
          <a:xfrm>
            <a:off x="539640" y="1322280"/>
            <a:ext cx="8062920" cy="388403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700">
              <a:lnSpc>
                <a:spcPts val="1340"/>
              </a:lnSpc>
              <a:spcBef>
                <a:spcPts val="100"/>
              </a:spcBef>
            </a:pPr>
            <a:r>
              <a:rPr lang="ru-RU" sz="1200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3,5</a:t>
            </a:r>
            <a:r>
              <a:rPr lang="ru-RU" sz="12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</a:t>
            </a:r>
            <a:r>
              <a:rPr lang="ru-RU" sz="12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улучшение</a:t>
            </a:r>
            <a:r>
              <a:rPr lang="ru-RU" sz="1200" b="0" strike="noStrike" spc="4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жилищных</a:t>
            </a:r>
            <a:r>
              <a:rPr lang="ru-RU" sz="1200" b="0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условий</a:t>
            </a:r>
            <a:r>
              <a:rPr lang="ru-RU" sz="1200" b="0" strike="noStrike" spc="3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граждан,</a:t>
            </a:r>
            <a:r>
              <a:rPr lang="ru-RU" sz="12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проживающих 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сельской</a:t>
            </a:r>
            <a:r>
              <a:rPr lang="ru-RU" sz="12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местности,</a:t>
            </a:r>
            <a:r>
              <a:rPr lang="ru-RU" sz="12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том</a:t>
            </a:r>
            <a:r>
              <a:rPr lang="ru-RU" sz="12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числе</a:t>
            </a:r>
            <a:r>
              <a:rPr lang="ru-RU" sz="12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молодых</a:t>
            </a:r>
            <a:r>
              <a:rPr lang="ru-RU" sz="12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семей</a:t>
            </a:r>
            <a:r>
              <a:rPr lang="ru-RU" sz="1200" b="0" strike="noStrike" spc="2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молодых</a:t>
            </a:r>
            <a:endParaRPr lang="ru-RU" sz="12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">
              <a:lnSpc>
                <a:spcPts val="1340"/>
              </a:lnSpc>
            </a:pP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специалистов</a:t>
            </a:r>
            <a:r>
              <a:rPr lang="ru-RU" sz="12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(субсидии</a:t>
            </a:r>
            <a:r>
              <a:rPr lang="ru-RU" sz="1200" b="0" strike="noStrike" spc="4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выданы</a:t>
            </a:r>
            <a:r>
              <a:rPr lang="ru-RU" sz="12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участникам</a:t>
            </a:r>
            <a:r>
              <a:rPr lang="ru-RU" sz="1200" b="0" strike="noStrike" spc="3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программы)</a:t>
            </a:r>
            <a:endParaRPr lang="ru-RU" sz="12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ru-RU" sz="1200" b="0" strike="noStrike" spc="-1" dirty="0">
              <a:latin typeface="Arial" panose="020B0604020202020204"/>
            </a:endParaRPr>
          </a:p>
          <a:p>
            <a:pPr marL="12700">
              <a:lnSpc>
                <a:spcPct val="86000"/>
              </a:lnSpc>
              <a:spcBef>
                <a:spcPts val="990"/>
              </a:spcBef>
            </a:pP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15,1</a:t>
            </a:r>
            <a:r>
              <a:rPr lang="ru-RU" sz="12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</a:t>
            </a:r>
            <a:r>
              <a:rPr lang="ru-RU" sz="12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осуществление</a:t>
            </a:r>
            <a:r>
              <a:rPr lang="ru-RU" sz="1200" b="0" strike="noStrike" spc="4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государственного</a:t>
            </a:r>
            <a:r>
              <a:rPr lang="ru-RU" sz="1200" b="0" strike="noStrike" spc="3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полномочия Российской Федерации,</a:t>
            </a:r>
            <a:r>
              <a:rPr lang="ru-RU" sz="12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</a:t>
            </a:r>
            <a:r>
              <a:rPr lang="ru-RU" sz="12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предоставлению мер</a:t>
            </a:r>
            <a:r>
              <a:rPr lang="ru-RU" sz="1200" b="0" strike="noStrike" spc="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социальной 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поддержки 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</a:t>
            </a:r>
            <a:r>
              <a:rPr lang="ru-RU" sz="12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оплате</a:t>
            </a:r>
            <a:r>
              <a:rPr lang="ru-RU" sz="12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жилого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помещения 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</a:t>
            </a:r>
            <a:r>
              <a:rPr lang="ru-RU" sz="12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коммунальных</a:t>
            </a:r>
            <a:r>
              <a:rPr lang="ru-RU" sz="1200" b="0" strike="noStrike" spc="2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услуг</a:t>
            </a:r>
            <a:r>
              <a:rPr lang="ru-RU" sz="1200" b="0" strike="noStrike" spc="63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(получателей</a:t>
            </a:r>
            <a:r>
              <a:rPr lang="ru-RU" sz="1200" b="0" strike="noStrike" spc="58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выплат 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из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Федерального</a:t>
            </a:r>
            <a:r>
              <a:rPr lang="ru-RU" sz="1200" b="0" strike="noStrike" spc="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бюджета</a:t>
            </a:r>
            <a:r>
              <a:rPr lang="ru-RU" sz="1200" b="0" strike="noStrike" spc="4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</a:t>
            </a:r>
            <a:r>
              <a:rPr lang="ru-RU" sz="12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868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28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человек,</a:t>
            </a:r>
            <a:r>
              <a:rPr lang="ru-RU" sz="12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получателей</a:t>
            </a:r>
            <a:r>
              <a:rPr lang="ru-RU" sz="1200" b="0" strike="noStrike" spc="3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субсидий</a:t>
            </a:r>
            <a:r>
              <a:rPr lang="ru-RU" sz="1200" b="0" strike="noStrike" spc="38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 351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человек)</a:t>
            </a:r>
            <a:endParaRPr lang="ru-RU" sz="12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ru-RU" sz="1200" b="0" strike="noStrike" spc="-1" dirty="0">
              <a:latin typeface="Arial" panose="020B0604020202020204"/>
            </a:endParaRPr>
          </a:p>
          <a:p>
            <a:pPr marL="12700">
              <a:lnSpc>
                <a:spcPts val="1240"/>
              </a:lnSpc>
              <a:spcBef>
                <a:spcPts val="1000"/>
              </a:spcBef>
            </a:pP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71,7</a:t>
            </a:r>
            <a:r>
              <a:rPr lang="ru-RU" sz="12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</a:t>
            </a:r>
            <a:r>
              <a:rPr lang="ru-RU" sz="1200" b="0" strike="noStrike" spc="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осуществление</a:t>
            </a:r>
            <a:r>
              <a:rPr lang="ru-RU" sz="1200" b="0" strike="noStrike" spc="4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государственного</a:t>
            </a:r>
            <a:r>
              <a:rPr lang="ru-RU" sz="1200" b="0" strike="noStrike" spc="43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полномочия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Свердловской</a:t>
            </a:r>
            <a:r>
              <a:rPr lang="ru-RU" sz="12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области,</a:t>
            </a:r>
            <a:r>
              <a:rPr lang="ru-RU" sz="1200" b="0" strike="noStrike" spc="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,</a:t>
            </a:r>
            <a:r>
              <a:rPr lang="ru-RU" sz="12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предоставлению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мер</a:t>
            </a:r>
            <a:r>
              <a:rPr lang="ru-RU" sz="1200" b="0" strike="noStrike" spc="2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социальной </a:t>
            </a:r>
            <a:r>
              <a:rPr lang="ru-RU" sz="1200" b="0" strike="noStrike" spc="-28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поддержки</a:t>
            </a:r>
            <a:r>
              <a:rPr lang="ru-RU" sz="12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</a:t>
            </a:r>
            <a:r>
              <a:rPr lang="ru-RU" sz="1200" b="0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оплате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жилого помещения</a:t>
            </a:r>
            <a:r>
              <a:rPr lang="ru-RU" sz="1200" b="0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</a:t>
            </a:r>
            <a:r>
              <a:rPr lang="ru-RU" sz="12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коммунальных</a:t>
            </a:r>
            <a:r>
              <a:rPr lang="ru-RU" sz="1200" b="0" strike="noStrike" spc="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услуг</a:t>
            </a:r>
            <a:r>
              <a:rPr lang="ru-RU" sz="1200" b="0" strike="noStrike" spc="5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(получателей</a:t>
            </a:r>
            <a:r>
              <a:rPr lang="ru-RU" sz="1200" b="0" strike="noStrike" spc="5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выплат</a:t>
            </a:r>
            <a:r>
              <a:rPr lang="ru-RU" sz="1200" b="0" strike="noStrike" spc="2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</a:t>
            </a:r>
            <a:r>
              <a:rPr lang="ru-RU" sz="12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2 312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человек)</a:t>
            </a:r>
            <a:endParaRPr lang="ru-RU" sz="12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ru-RU" sz="1200" b="0" strike="noStrike" spc="-1" dirty="0">
              <a:latin typeface="Arial" panose="020B0604020202020204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lang="ru-RU" sz="1200" b="0" strike="noStrike" spc="-1" dirty="0">
              <a:latin typeface="Arial" panose="020B0604020202020204"/>
            </a:endParaRPr>
          </a:p>
          <a:p>
            <a:pPr marL="12700">
              <a:lnSpc>
                <a:spcPts val="1240"/>
              </a:lnSpc>
            </a:pP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0,3</a:t>
            </a:r>
            <a:r>
              <a:rPr lang="ru-RU" sz="1200" b="0" strike="noStrike" spc="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</a:t>
            </a:r>
            <a:r>
              <a:rPr lang="ru-RU" sz="1200" b="0" strike="noStrike" spc="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реализация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мероприятий подпрограммы</a:t>
            </a:r>
            <a:r>
              <a:rPr lang="ru-RU" sz="1200" b="0" strike="noStrike" spc="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«Почетный</a:t>
            </a:r>
            <a:r>
              <a:rPr lang="ru-RU" sz="1200" b="0" strike="noStrike" spc="63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гражданин</a:t>
            </a:r>
            <a:r>
              <a:rPr lang="ru-RU" sz="1200" b="0" strike="noStrike" spc="2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 err="1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-Туринского</a:t>
            </a:r>
            <a:r>
              <a:rPr lang="ru-RU" sz="1200" b="0" strike="noStrike" spc="38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МР»</a:t>
            </a:r>
            <a:r>
              <a:rPr lang="ru-RU" sz="12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(звание </a:t>
            </a:r>
            <a:r>
              <a:rPr lang="ru-RU" sz="12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«Почетный </a:t>
            </a:r>
            <a:r>
              <a:rPr lang="ru-RU" sz="1200" b="0" strike="noStrike" spc="-28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гражданин </a:t>
            </a:r>
            <a:r>
              <a:rPr lang="ru-RU" sz="1200" b="0" strike="noStrike" spc="-7" dirty="0" err="1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-Туринского</a:t>
            </a:r>
            <a:r>
              <a:rPr lang="ru-RU" sz="1200" b="0" strike="noStrike" spc="2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МР»</a:t>
            </a:r>
            <a:r>
              <a:rPr lang="ru-RU" sz="1200" b="0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присвоено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28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чел.)</a:t>
            </a:r>
            <a:endParaRPr lang="ru-RU" sz="12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lang="ru-RU" sz="1200" b="0" strike="noStrike" spc="-1" dirty="0">
              <a:latin typeface="Arial" panose="020B0604020202020204"/>
            </a:endParaRPr>
          </a:p>
          <a:p>
            <a:pPr marL="12700">
              <a:lnSpc>
                <a:spcPct val="86000"/>
              </a:lnSpc>
              <a:spcBef>
                <a:spcPts val="5"/>
              </a:spcBef>
            </a:pPr>
            <a:endParaRPr lang="ru-RU" sz="1200" b="0" strike="noStrike" spc="-1" dirty="0">
              <a:solidFill>
                <a:srgbClr val="0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">
              <a:lnSpc>
                <a:spcPct val="86000"/>
              </a:lnSpc>
              <a:spcBef>
                <a:spcPts val="5"/>
              </a:spcBef>
            </a:pP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0,1</a:t>
            </a:r>
            <a:r>
              <a:rPr lang="ru-RU" sz="12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</a:t>
            </a:r>
            <a:r>
              <a:rPr lang="ru-RU" sz="12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реализация</a:t>
            </a:r>
            <a:r>
              <a:rPr lang="ru-RU" sz="12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мероприятий</a:t>
            </a:r>
            <a:r>
              <a:rPr lang="ru-RU" sz="12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подпрограммы</a:t>
            </a:r>
            <a:r>
              <a:rPr lang="ru-RU" sz="12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«Материальная</a:t>
            </a:r>
            <a:r>
              <a:rPr lang="ru-RU" sz="1200" b="0" strike="noStrike" spc="5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поддержка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граждан</a:t>
            </a:r>
            <a:r>
              <a:rPr lang="ru-RU" sz="12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пожилого</a:t>
            </a:r>
            <a:r>
              <a:rPr lang="ru-RU" sz="12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возраста,</a:t>
            </a:r>
            <a:r>
              <a:rPr lang="ru-RU" sz="1200" b="0" strike="noStrike" spc="18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ветеранов</a:t>
            </a:r>
            <a:r>
              <a:rPr lang="ru-RU" sz="12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 </a:t>
            </a:r>
            <a:r>
              <a:rPr lang="ru-RU" sz="12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инвалидов </a:t>
            </a:r>
            <a:r>
              <a:rPr lang="ru-RU" sz="12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ВОВ,</a:t>
            </a:r>
            <a:r>
              <a:rPr lang="ru-RU" sz="1200" b="0" strike="noStrike" spc="3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поддержка</a:t>
            </a:r>
            <a:r>
              <a:rPr lang="ru-RU" sz="12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населения,</a:t>
            </a:r>
            <a:r>
              <a:rPr lang="ru-RU" sz="12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оказавшегося</a:t>
            </a:r>
            <a:r>
              <a:rPr lang="ru-RU" sz="1200" b="0" strike="noStrike" spc="2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</a:t>
            </a:r>
            <a:r>
              <a:rPr lang="ru-RU" sz="12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трудной</a:t>
            </a:r>
            <a:r>
              <a:rPr lang="ru-RU" sz="1200" b="0" strike="noStrike" spc="3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жизненной</a:t>
            </a:r>
            <a:r>
              <a:rPr lang="ru-RU" sz="1200" b="0" strike="noStrike" spc="-2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ситуации»</a:t>
            </a:r>
            <a:r>
              <a:rPr lang="ru-RU" sz="1200" b="0" strike="noStrike" spc="18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(выплаты</a:t>
            </a:r>
            <a:r>
              <a:rPr lang="ru-RU" sz="1200" b="0" strike="noStrike" spc="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произведены </a:t>
            </a:r>
            <a:r>
              <a:rPr lang="ru-RU" sz="1200" b="0" strike="noStrike" spc="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ветеранам </a:t>
            </a:r>
            <a:r>
              <a:rPr lang="ru-RU" sz="1200" b="0" strike="noStrike" spc="-28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ВОВ,</a:t>
            </a:r>
            <a:r>
              <a:rPr lang="ru-RU" sz="1200" b="0" strike="noStrike" spc="18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78</a:t>
            </a:r>
            <a:r>
              <a:rPr lang="ru-RU" sz="12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 err="1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труженникам</a:t>
            </a:r>
            <a:r>
              <a:rPr lang="ru-RU" sz="1200" b="0" strike="noStrike" spc="2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тыла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</a:t>
            </a:r>
            <a:r>
              <a:rPr lang="ru-RU" sz="12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вдовам.</a:t>
            </a:r>
            <a:r>
              <a:rPr lang="ru-RU" sz="1200" b="0" strike="noStrike" spc="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Материальную</a:t>
            </a:r>
            <a:r>
              <a:rPr lang="ru-RU" sz="1200" b="0" strike="noStrike" spc="38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 err="1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помощ</a:t>
            </a:r>
            <a:r>
              <a:rPr lang="ru-RU" sz="12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связи</a:t>
            </a:r>
            <a:r>
              <a:rPr lang="ru-RU" sz="12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 </a:t>
            </a:r>
            <a:r>
              <a:rPr lang="ru-RU" sz="12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утратой</a:t>
            </a:r>
            <a:r>
              <a:rPr lang="ru-RU" sz="1200" b="0" strike="noStrike" spc="2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имущества</a:t>
            </a:r>
            <a:r>
              <a:rPr lang="ru-RU" sz="1200" b="0" strike="noStrike" spc="3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</a:t>
            </a:r>
            <a:r>
              <a:rPr lang="ru-RU" sz="12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результате</a:t>
            </a:r>
            <a:r>
              <a:rPr lang="ru-RU" sz="1200" b="0" strike="noStrike" spc="18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пожара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получили 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34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человек,</a:t>
            </a:r>
            <a:r>
              <a:rPr lang="ru-RU" sz="12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материальную</a:t>
            </a:r>
            <a:r>
              <a:rPr lang="ru-RU" sz="1200" b="0" strike="noStrike" spc="2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 err="1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помощ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связи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с</a:t>
            </a:r>
            <a:r>
              <a:rPr lang="ru-RU" sz="12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лечением</a:t>
            </a:r>
            <a:r>
              <a:rPr lang="ru-RU" sz="12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получили</a:t>
            </a:r>
            <a:r>
              <a:rPr lang="ru-RU" sz="12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1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человека)</a:t>
            </a:r>
            <a:endParaRPr lang="ru-RU" sz="12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ru-RU" sz="1200" b="0" strike="noStrike" spc="-1" dirty="0">
              <a:latin typeface="Arial" panose="020B0604020202020204"/>
            </a:endParaRPr>
          </a:p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0,9</a:t>
            </a:r>
            <a:r>
              <a:rPr lang="ru-RU" sz="12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</a:t>
            </a:r>
            <a:r>
              <a:rPr lang="ru-RU" sz="12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поддержка</a:t>
            </a:r>
            <a:r>
              <a:rPr lang="ru-RU" sz="12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некоммерческих</a:t>
            </a:r>
            <a:r>
              <a:rPr lang="ru-RU" sz="12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организаций</a:t>
            </a:r>
            <a:r>
              <a:rPr lang="ru-RU" sz="12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(общество</a:t>
            </a:r>
            <a:r>
              <a:rPr lang="ru-RU" sz="1200" b="0" strike="noStrike" spc="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инвалидов</a:t>
            </a:r>
            <a:r>
              <a:rPr lang="ru-RU" sz="1200" b="0" strike="noStrike" spc="18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</a:t>
            </a:r>
            <a:r>
              <a:rPr lang="ru-RU" sz="12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0,6,</a:t>
            </a:r>
            <a:r>
              <a:rPr lang="ru-RU" sz="12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общество</a:t>
            </a:r>
            <a:r>
              <a:rPr lang="ru-RU" sz="12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ветеранов</a:t>
            </a:r>
            <a:r>
              <a:rPr lang="ru-RU" sz="1200" b="0" strike="noStrike" spc="2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</a:t>
            </a:r>
            <a:r>
              <a:rPr lang="ru-RU" sz="12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0,3)</a:t>
            </a:r>
            <a:endParaRPr lang="ru-RU" sz="12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pSp>
        <p:nvGrpSpPr>
          <p:cNvPr id="727" name="Group 11"/>
          <p:cNvGrpSpPr/>
          <p:nvPr/>
        </p:nvGrpSpPr>
        <p:grpSpPr>
          <a:xfrm>
            <a:off x="539640" y="5805360"/>
            <a:ext cx="2808360" cy="360360"/>
            <a:chOff x="539640" y="5805360"/>
            <a:chExt cx="2808360" cy="360360"/>
          </a:xfrm>
        </p:grpSpPr>
        <p:sp>
          <p:nvSpPr>
            <p:cNvPr id="728" name="CustomShape 12"/>
            <p:cNvSpPr/>
            <p:nvPr/>
          </p:nvSpPr>
          <p:spPr>
            <a:xfrm>
              <a:off x="539640" y="5805360"/>
              <a:ext cx="2808360" cy="360360"/>
            </a:xfrm>
            <a:custGeom>
              <a:avLst/>
              <a:gdLst/>
              <a:ahLst/>
              <a:cxnLst/>
              <a:rect l="l" t="t" r="r" b="b"/>
              <a:pathLst>
                <a:path w="2808604" h="360679">
                  <a:moveTo>
                    <a:pt x="2748279" y="0"/>
                  </a:moveTo>
                  <a:lnTo>
                    <a:pt x="60058" y="0"/>
                  </a:lnTo>
                  <a:lnTo>
                    <a:pt x="36679" y="4719"/>
                  </a:lnTo>
                  <a:lnTo>
                    <a:pt x="17589" y="17589"/>
                  </a:lnTo>
                  <a:lnTo>
                    <a:pt x="4719" y="36679"/>
                  </a:lnTo>
                  <a:lnTo>
                    <a:pt x="0" y="60058"/>
                  </a:lnTo>
                  <a:lnTo>
                    <a:pt x="0" y="300304"/>
                  </a:lnTo>
                  <a:lnTo>
                    <a:pt x="4719" y="323682"/>
                  </a:lnTo>
                  <a:lnTo>
                    <a:pt x="17589" y="342772"/>
                  </a:lnTo>
                  <a:lnTo>
                    <a:pt x="36679" y="355643"/>
                  </a:lnTo>
                  <a:lnTo>
                    <a:pt x="60058" y="360362"/>
                  </a:lnTo>
                  <a:lnTo>
                    <a:pt x="2748279" y="360362"/>
                  </a:lnTo>
                  <a:lnTo>
                    <a:pt x="2771649" y="355643"/>
                  </a:lnTo>
                  <a:lnTo>
                    <a:pt x="2790745" y="342772"/>
                  </a:lnTo>
                  <a:lnTo>
                    <a:pt x="2803626" y="323682"/>
                  </a:lnTo>
                  <a:lnTo>
                    <a:pt x="2808351" y="300304"/>
                  </a:lnTo>
                  <a:lnTo>
                    <a:pt x="2808351" y="60058"/>
                  </a:lnTo>
                  <a:lnTo>
                    <a:pt x="2803626" y="36679"/>
                  </a:lnTo>
                  <a:lnTo>
                    <a:pt x="2790745" y="17589"/>
                  </a:lnTo>
                  <a:lnTo>
                    <a:pt x="2771649" y="4719"/>
                  </a:lnTo>
                  <a:lnTo>
                    <a:pt x="2748279" y="0"/>
                  </a:lnTo>
                  <a:close/>
                </a:path>
              </a:pathLst>
            </a:custGeom>
            <a:solidFill>
              <a:srgbClr val="4F81B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9" name="CustomShape 13"/>
            <p:cNvSpPr/>
            <p:nvPr/>
          </p:nvSpPr>
          <p:spPr>
            <a:xfrm>
              <a:off x="539640" y="5805360"/>
              <a:ext cx="2808360" cy="360360"/>
            </a:xfrm>
            <a:custGeom>
              <a:avLst/>
              <a:gdLst/>
              <a:ahLst/>
              <a:cxnLst/>
              <a:rect l="l" t="t" r="r" b="b"/>
              <a:pathLst>
                <a:path w="2808604" h="360679">
                  <a:moveTo>
                    <a:pt x="0" y="60058"/>
                  </a:moveTo>
                  <a:lnTo>
                    <a:pt x="4719" y="36679"/>
                  </a:lnTo>
                  <a:lnTo>
                    <a:pt x="17589" y="17589"/>
                  </a:lnTo>
                  <a:lnTo>
                    <a:pt x="36679" y="4719"/>
                  </a:lnTo>
                  <a:lnTo>
                    <a:pt x="60058" y="0"/>
                  </a:lnTo>
                  <a:lnTo>
                    <a:pt x="2748279" y="0"/>
                  </a:lnTo>
                  <a:lnTo>
                    <a:pt x="2771649" y="4719"/>
                  </a:lnTo>
                  <a:lnTo>
                    <a:pt x="2790745" y="17589"/>
                  </a:lnTo>
                  <a:lnTo>
                    <a:pt x="2803626" y="36679"/>
                  </a:lnTo>
                  <a:lnTo>
                    <a:pt x="2808351" y="60058"/>
                  </a:lnTo>
                  <a:lnTo>
                    <a:pt x="2808351" y="300304"/>
                  </a:lnTo>
                  <a:lnTo>
                    <a:pt x="2803626" y="323682"/>
                  </a:lnTo>
                  <a:lnTo>
                    <a:pt x="2790745" y="342772"/>
                  </a:lnTo>
                  <a:lnTo>
                    <a:pt x="2771649" y="355643"/>
                  </a:lnTo>
                  <a:lnTo>
                    <a:pt x="2748279" y="360362"/>
                  </a:lnTo>
                  <a:lnTo>
                    <a:pt x="60058" y="360362"/>
                  </a:lnTo>
                  <a:lnTo>
                    <a:pt x="36679" y="355643"/>
                  </a:lnTo>
                  <a:lnTo>
                    <a:pt x="17589" y="342772"/>
                  </a:lnTo>
                  <a:lnTo>
                    <a:pt x="4719" y="323682"/>
                  </a:lnTo>
                  <a:lnTo>
                    <a:pt x="0" y="300304"/>
                  </a:lnTo>
                  <a:lnTo>
                    <a:pt x="0" y="60058"/>
                  </a:lnTo>
                  <a:close/>
                </a:path>
              </a:pathLst>
            </a:custGeom>
            <a:noFill/>
            <a:ln w="15875">
              <a:solidFill>
                <a:srgbClr val="25416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730" name="CustomShape 14"/>
          <p:cNvSpPr/>
          <p:nvPr/>
        </p:nvSpPr>
        <p:spPr>
          <a:xfrm>
            <a:off x="556560" y="5846040"/>
            <a:ext cx="2774520" cy="25858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>
            <a:spAutoFit/>
          </a:bodyPr>
          <a:lstStyle/>
          <a:p>
            <a:pPr marL="215900">
              <a:lnSpc>
                <a:spcPct val="100000"/>
              </a:lnSpc>
              <a:spcBef>
                <a:spcPts val="95"/>
              </a:spcBef>
            </a:pPr>
            <a:r>
              <a:rPr lang="ru-RU" sz="16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2022</a:t>
            </a:r>
            <a:r>
              <a:rPr lang="ru-RU" sz="1600" b="0" strike="noStrike" spc="-26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6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г</a:t>
            </a:r>
            <a:r>
              <a:rPr lang="ru-RU" sz="1600" b="0" strike="noStrike" spc="4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6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(план)</a:t>
            </a:r>
            <a:r>
              <a:rPr lang="ru-RU" sz="1600" b="0" strike="noStrike" spc="29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91</a:t>
            </a:r>
            <a:r>
              <a:rPr lang="ru-RU" sz="16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,8</a:t>
            </a:r>
            <a:r>
              <a:rPr lang="ru-RU" sz="1600" b="0" strike="noStrike" spc="-12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600" b="0" strike="noStrike" spc="-12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млн.руб</a:t>
            </a:r>
            <a:r>
              <a:rPr lang="ru-RU" sz="1600" b="0" strike="noStrike" spc="-12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.</a:t>
            </a:r>
            <a:endParaRPr lang="ru-RU" sz="1600" b="0" strike="noStrike" spc="-1" dirty="0">
              <a:latin typeface="Arial" panose="020B0604020202020204"/>
            </a:endParaRPr>
          </a:p>
        </p:txBody>
      </p:sp>
      <p:grpSp>
        <p:nvGrpSpPr>
          <p:cNvPr id="731" name="Group 15"/>
          <p:cNvGrpSpPr/>
          <p:nvPr/>
        </p:nvGrpSpPr>
        <p:grpSpPr>
          <a:xfrm>
            <a:off x="3635280" y="5805360"/>
            <a:ext cx="2808360" cy="360360"/>
            <a:chOff x="3635280" y="5805360"/>
            <a:chExt cx="2808360" cy="360360"/>
          </a:xfrm>
        </p:grpSpPr>
        <p:sp>
          <p:nvSpPr>
            <p:cNvPr id="732" name="CustomShape 16"/>
            <p:cNvSpPr/>
            <p:nvPr/>
          </p:nvSpPr>
          <p:spPr>
            <a:xfrm>
              <a:off x="3635280" y="5805360"/>
              <a:ext cx="2808360" cy="360360"/>
            </a:xfrm>
            <a:custGeom>
              <a:avLst/>
              <a:gdLst/>
              <a:ahLst/>
              <a:cxnLst/>
              <a:rect l="l" t="t" r="r" b="b"/>
              <a:pathLst>
                <a:path w="2808604" h="360679">
                  <a:moveTo>
                    <a:pt x="2748279" y="0"/>
                  </a:moveTo>
                  <a:lnTo>
                    <a:pt x="60071" y="0"/>
                  </a:lnTo>
                  <a:lnTo>
                    <a:pt x="36701" y="4719"/>
                  </a:lnTo>
                  <a:lnTo>
                    <a:pt x="17605" y="17589"/>
                  </a:lnTo>
                  <a:lnTo>
                    <a:pt x="4724" y="36679"/>
                  </a:lnTo>
                  <a:lnTo>
                    <a:pt x="0" y="60058"/>
                  </a:lnTo>
                  <a:lnTo>
                    <a:pt x="0" y="300304"/>
                  </a:lnTo>
                  <a:lnTo>
                    <a:pt x="4724" y="323682"/>
                  </a:lnTo>
                  <a:lnTo>
                    <a:pt x="17605" y="342772"/>
                  </a:lnTo>
                  <a:lnTo>
                    <a:pt x="36701" y="355643"/>
                  </a:lnTo>
                  <a:lnTo>
                    <a:pt x="60071" y="360362"/>
                  </a:lnTo>
                  <a:lnTo>
                    <a:pt x="2748279" y="360362"/>
                  </a:lnTo>
                  <a:lnTo>
                    <a:pt x="2771649" y="355643"/>
                  </a:lnTo>
                  <a:lnTo>
                    <a:pt x="2790745" y="342772"/>
                  </a:lnTo>
                  <a:lnTo>
                    <a:pt x="2803626" y="323682"/>
                  </a:lnTo>
                  <a:lnTo>
                    <a:pt x="2808351" y="300304"/>
                  </a:lnTo>
                  <a:lnTo>
                    <a:pt x="2808351" y="60058"/>
                  </a:lnTo>
                  <a:lnTo>
                    <a:pt x="2803626" y="36679"/>
                  </a:lnTo>
                  <a:lnTo>
                    <a:pt x="2790745" y="17589"/>
                  </a:lnTo>
                  <a:lnTo>
                    <a:pt x="2771649" y="4719"/>
                  </a:lnTo>
                  <a:lnTo>
                    <a:pt x="2748279" y="0"/>
                  </a:lnTo>
                  <a:close/>
                </a:path>
              </a:pathLst>
            </a:custGeom>
            <a:solidFill>
              <a:srgbClr val="4F81B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3" name="CustomShape 17"/>
            <p:cNvSpPr/>
            <p:nvPr/>
          </p:nvSpPr>
          <p:spPr>
            <a:xfrm>
              <a:off x="3635280" y="5805360"/>
              <a:ext cx="2808360" cy="360360"/>
            </a:xfrm>
            <a:custGeom>
              <a:avLst/>
              <a:gdLst/>
              <a:ahLst/>
              <a:cxnLst/>
              <a:rect l="l" t="t" r="r" b="b"/>
              <a:pathLst>
                <a:path w="2808604" h="360679">
                  <a:moveTo>
                    <a:pt x="0" y="60058"/>
                  </a:moveTo>
                  <a:lnTo>
                    <a:pt x="4724" y="36679"/>
                  </a:lnTo>
                  <a:lnTo>
                    <a:pt x="17605" y="17589"/>
                  </a:lnTo>
                  <a:lnTo>
                    <a:pt x="36701" y="4719"/>
                  </a:lnTo>
                  <a:lnTo>
                    <a:pt x="60071" y="0"/>
                  </a:lnTo>
                  <a:lnTo>
                    <a:pt x="2748279" y="0"/>
                  </a:lnTo>
                  <a:lnTo>
                    <a:pt x="2771649" y="4719"/>
                  </a:lnTo>
                  <a:lnTo>
                    <a:pt x="2790745" y="17589"/>
                  </a:lnTo>
                  <a:lnTo>
                    <a:pt x="2803626" y="36679"/>
                  </a:lnTo>
                  <a:lnTo>
                    <a:pt x="2808351" y="60058"/>
                  </a:lnTo>
                  <a:lnTo>
                    <a:pt x="2808351" y="300304"/>
                  </a:lnTo>
                  <a:lnTo>
                    <a:pt x="2803626" y="323682"/>
                  </a:lnTo>
                  <a:lnTo>
                    <a:pt x="2790745" y="342772"/>
                  </a:lnTo>
                  <a:lnTo>
                    <a:pt x="2771649" y="355643"/>
                  </a:lnTo>
                  <a:lnTo>
                    <a:pt x="2748279" y="360362"/>
                  </a:lnTo>
                  <a:lnTo>
                    <a:pt x="60071" y="360362"/>
                  </a:lnTo>
                  <a:lnTo>
                    <a:pt x="36701" y="355643"/>
                  </a:lnTo>
                  <a:lnTo>
                    <a:pt x="17605" y="342772"/>
                  </a:lnTo>
                  <a:lnTo>
                    <a:pt x="4724" y="323682"/>
                  </a:lnTo>
                  <a:lnTo>
                    <a:pt x="0" y="300304"/>
                  </a:lnTo>
                  <a:lnTo>
                    <a:pt x="0" y="60058"/>
                  </a:lnTo>
                  <a:close/>
                </a:path>
              </a:pathLst>
            </a:custGeom>
            <a:noFill/>
            <a:ln w="15875">
              <a:solidFill>
                <a:srgbClr val="25416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734" name="CustomShape 18"/>
          <p:cNvSpPr/>
          <p:nvPr/>
        </p:nvSpPr>
        <p:spPr>
          <a:xfrm>
            <a:off x="3652200" y="5846040"/>
            <a:ext cx="2774520" cy="25858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>
            <a:spAutoFit/>
          </a:bodyPr>
          <a:lstStyle/>
          <a:p>
            <a:pPr marL="217805">
              <a:lnSpc>
                <a:spcPct val="100000"/>
              </a:lnSpc>
              <a:spcBef>
                <a:spcPts val="95"/>
              </a:spcBef>
            </a:pPr>
            <a:r>
              <a:rPr lang="ru-RU" sz="16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2022</a:t>
            </a:r>
            <a:r>
              <a:rPr lang="ru-RU" sz="1600" b="0" strike="noStrike" spc="-21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6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г</a:t>
            </a:r>
            <a:r>
              <a:rPr lang="ru-RU" sz="1600" b="0" strike="noStrike" spc="4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6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(факт)</a:t>
            </a:r>
            <a:r>
              <a:rPr lang="ru-RU" sz="1600" b="0" strike="noStrike" spc="9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91</a:t>
            </a:r>
            <a:r>
              <a:rPr lang="ru-RU" sz="16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,6</a:t>
            </a:r>
            <a:r>
              <a:rPr lang="ru-RU" sz="1600" b="0" strike="noStrike" spc="-12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600" b="0" strike="noStrike" spc="-12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млн.руб</a:t>
            </a:r>
            <a:r>
              <a:rPr lang="ru-RU" sz="1600" b="0" strike="noStrike" spc="-12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.</a:t>
            </a:r>
            <a:endParaRPr lang="ru-RU" sz="1600" b="0" strike="noStrike" spc="-1" dirty="0">
              <a:latin typeface="Arial" panose="020B0604020202020204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79712" y="692696"/>
            <a:ext cx="5184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800" spc="-1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Структура</a:t>
            </a:r>
            <a:r>
              <a:rPr lang="ru-RU" sz="2800" spc="-41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800" spc="-7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расходов</a:t>
            </a:r>
            <a:r>
              <a:rPr lang="ru-RU" sz="2800" spc="-26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800" spc="-7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</a:t>
            </a:r>
            <a:r>
              <a:rPr lang="ru-RU" sz="2800" spc="-15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800" spc="-1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2022</a:t>
            </a:r>
            <a:r>
              <a:rPr lang="ru-RU" sz="2800" spc="-21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800" spc="-7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</a:t>
            </a:r>
            <a:endParaRPr lang="ru-RU" sz="2800" spc="-1" dirty="0">
              <a:solidFill>
                <a:srgbClr val="0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395536" y="2708920"/>
          <a:ext cx="8424936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CustomShape 1"/>
          <p:cNvSpPr/>
          <p:nvPr/>
        </p:nvSpPr>
        <p:spPr>
          <a:xfrm>
            <a:off x="210960" y="1679400"/>
            <a:ext cx="8723160" cy="1329840"/>
          </a:xfrm>
          <a:custGeom>
            <a:avLst/>
            <a:gdLst/>
            <a:ahLst/>
            <a:cxnLst/>
            <a:rect l="l" t="t" r="r" b="b"/>
            <a:pathLst>
              <a:path w="8723630" h="1330325">
                <a:moveTo>
                  <a:pt x="1556067" y="0"/>
                </a:moveTo>
                <a:lnTo>
                  <a:pt x="1402778" y="0"/>
                </a:lnTo>
                <a:lnTo>
                  <a:pt x="1257998" y="4445"/>
                </a:lnTo>
                <a:lnTo>
                  <a:pt x="1121854" y="11175"/>
                </a:lnTo>
                <a:lnTo>
                  <a:pt x="994092" y="22351"/>
                </a:lnTo>
                <a:lnTo>
                  <a:pt x="874890" y="33527"/>
                </a:lnTo>
                <a:lnTo>
                  <a:pt x="762063" y="49149"/>
                </a:lnTo>
                <a:lnTo>
                  <a:pt x="659891" y="64770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68" y="120523"/>
                </a:lnTo>
                <a:lnTo>
                  <a:pt x="327812" y="140588"/>
                </a:lnTo>
                <a:lnTo>
                  <a:pt x="206476" y="178562"/>
                </a:lnTo>
                <a:lnTo>
                  <a:pt x="157518" y="196469"/>
                </a:lnTo>
                <a:lnTo>
                  <a:pt x="51092" y="241046"/>
                </a:lnTo>
                <a:lnTo>
                  <a:pt x="0" y="267842"/>
                </a:lnTo>
                <a:lnTo>
                  <a:pt x="0" y="1330325"/>
                </a:lnTo>
                <a:lnTo>
                  <a:pt x="8718994" y="1330325"/>
                </a:lnTo>
                <a:lnTo>
                  <a:pt x="8723312" y="1323594"/>
                </a:lnTo>
                <a:lnTo>
                  <a:pt x="8723312" y="569213"/>
                </a:lnTo>
                <a:lnTo>
                  <a:pt x="8718994" y="571373"/>
                </a:lnTo>
                <a:lnTo>
                  <a:pt x="8638222" y="604901"/>
                </a:lnTo>
                <a:lnTo>
                  <a:pt x="8557323" y="636142"/>
                </a:lnTo>
                <a:lnTo>
                  <a:pt x="8472106" y="665099"/>
                </a:lnTo>
                <a:lnTo>
                  <a:pt x="8384857" y="691896"/>
                </a:lnTo>
                <a:lnTo>
                  <a:pt x="8295449" y="718692"/>
                </a:lnTo>
                <a:lnTo>
                  <a:pt x="8201850" y="743330"/>
                </a:lnTo>
                <a:lnTo>
                  <a:pt x="8105965" y="763397"/>
                </a:lnTo>
                <a:lnTo>
                  <a:pt x="8005889" y="783463"/>
                </a:lnTo>
                <a:lnTo>
                  <a:pt x="7901622" y="801370"/>
                </a:lnTo>
                <a:lnTo>
                  <a:pt x="7793037" y="814704"/>
                </a:lnTo>
                <a:lnTo>
                  <a:pt x="7680261" y="828166"/>
                </a:lnTo>
                <a:lnTo>
                  <a:pt x="7563167" y="837057"/>
                </a:lnTo>
                <a:lnTo>
                  <a:pt x="7441882" y="845947"/>
                </a:lnTo>
                <a:lnTo>
                  <a:pt x="7314120" y="850391"/>
                </a:lnTo>
                <a:lnTo>
                  <a:pt x="7182167" y="850391"/>
                </a:lnTo>
                <a:lnTo>
                  <a:pt x="7043737" y="848233"/>
                </a:lnTo>
                <a:lnTo>
                  <a:pt x="6899084" y="843788"/>
                </a:lnTo>
                <a:lnTo>
                  <a:pt x="6749986" y="837057"/>
                </a:lnTo>
                <a:lnTo>
                  <a:pt x="6594665" y="825880"/>
                </a:lnTo>
                <a:lnTo>
                  <a:pt x="6430708" y="810260"/>
                </a:lnTo>
                <a:lnTo>
                  <a:pt x="6260401" y="792352"/>
                </a:lnTo>
                <a:lnTo>
                  <a:pt x="6083744" y="770127"/>
                </a:lnTo>
                <a:lnTo>
                  <a:pt x="5900737" y="745489"/>
                </a:lnTo>
                <a:lnTo>
                  <a:pt x="5709094" y="716534"/>
                </a:lnTo>
                <a:lnTo>
                  <a:pt x="5509069" y="683005"/>
                </a:lnTo>
                <a:lnTo>
                  <a:pt x="5302567" y="645033"/>
                </a:lnTo>
                <a:lnTo>
                  <a:pt x="5085397" y="602614"/>
                </a:lnTo>
                <a:lnTo>
                  <a:pt x="4861877" y="558038"/>
                </a:lnTo>
                <a:lnTo>
                  <a:pt x="4627689" y="506729"/>
                </a:lnTo>
                <a:lnTo>
                  <a:pt x="4387151" y="453136"/>
                </a:lnTo>
                <a:lnTo>
                  <a:pt x="4136072" y="395097"/>
                </a:lnTo>
                <a:lnTo>
                  <a:pt x="3874198" y="330326"/>
                </a:lnTo>
                <a:lnTo>
                  <a:pt x="3614483" y="267842"/>
                </a:lnTo>
                <a:lnTo>
                  <a:pt x="3363277" y="214249"/>
                </a:lnTo>
                <a:lnTo>
                  <a:pt x="3122739" y="165226"/>
                </a:lnTo>
                <a:lnTo>
                  <a:pt x="2892869" y="124967"/>
                </a:lnTo>
                <a:lnTo>
                  <a:pt x="2673667" y="91566"/>
                </a:lnTo>
                <a:lnTo>
                  <a:pt x="2462847" y="62484"/>
                </a:lnTo>
                <a:lnTo>
                  <a:pt x="2262822" y="40132"/>
                </a:lnTo>
                <a:lnTo>
                  <a:pt x="2073338" y="22351"/>
                </a:lnTo>
                <a:lnTo>
                  <a:pt x="1890204" y="11175"/>
                </a:lnTo>
                <a:lnTo>
                  <a:pt x="1720024" y="2286"/>
                </a:lnTo>
                <a:lnTo>
                  <a:pt x="1556067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478" name="Table 2"/>
          <p:cNvGraphicFramePr/>
          <p:nvPr/>
        </p:nvGraphicFramePr>
        <p:xfrm>
          <a:off x="210959" y="1143900"/>
          <a:ext cx="8723161" cy="5206720"/>
        </p:xfrm>
        <a:graphic>
          <a:graphicData uri="http://schemas.openxmlformats.org/drawingml/2006/table">
            <a:tbl>
              <a:tblPr/>
              <a:tblGrid>
                <a:gridCol w="58183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48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4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50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960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lang="ru-RU" sz="10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Наименование</a:t>
                      </a:r>
                      <a:r>
                        <a:rPr lang="ru-RU" sz="1000" b="0" strike="noStrike" spc="18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показателя</a:t>
                      </a:r>
                      <a:endParaRPr lang="ru-RU" sz="1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80340" indent="-105410">
                        <a:lnSpc>
                          <a:spcPts val="1200"/>
                        </a:lnSpc>
                        <a:tabLst>
                          <a:tab pos="0" algn="l"/>
                        </a:tabLst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Ут</a:t>
                      </a:r>
                      <a:r>
                        <a:rPr lang="ru-RU" sz="1000" b="0" strike="noStrike" spc="4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</a:t>
                      </a: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ч</a:t>
                      </a:r>
                      <a:r>
                        <a:rPr lang="ru-RU" sz="1000" b="0" strike="noStrike" spc="-12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</a:t>
                      </a: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е</a:t>
                      </a:r>
                      <a:r>
                        <a:rPr lang="ru-RU" sz="10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</a:t>
                      </a:r>
                      <a:r>
                        <a:rPr lang="ru-RU" sz="1000" b="0" strike="noStrike" spc="-12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</a:t>
                      </a: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ая  </a:t>
                      </a:r>
                      <a:r>
                        <a:rPr lang="ru-RU" sz="10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роспись</a:t>
                      </a:r>
                      <a:endParaRPr lang="ru-RU" sz="1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48920" indent="-81280">
                        <a:lnSpc>
                          <a:spcPts val="1200"/>
                        </a:lnSpc>
                        <a:tabLst>
                          <a:tab pos="0" algn="l"/>
                        </a:tabLst>
                      </a:pPr>
                      <a:r>
                        <a:rPr lang="ru-RU" sz="10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К</a:t>
                      </a: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асс</a:t>
                      </a:r>
                      <a:r>
                        <a:rPr lang="ru-RU" sz="1000" b="0" strike="noStrike" spc="4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</a:t>
                      </a:r>
                      <a:r>
                        <a:rPr lang="ru-RU" sz="10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вый  расход</a:t>
                      </a:r>
                      <a:endParaRPr lang="ru-RU" sz="1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12090" indent="-106045">
                        <a:lnSpc>
                          <a:spcPts val="1200"/>
                        </a:lnSpc>
                        <a:tabLst>
                          <a:tab pos="0" algn="l"/>
                        </a:tabLst>
                      </a:pPr>
                      <a:r>
                        <a:rPr lang="ru-RU" sz="10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Исп</a:t>
                      </a: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</a:t>
                      </a:r>
                      <a:r>
                        <a:rPr lang="ru-RU" sz="10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л</a:t>
                      </a:r>
                      <a:r>
                        <a:rPr lang="ru-RU" sz="1000" b="0" strike="noStrike" spc="-12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</a:t>
                      </a: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е</a:t>
                      </a:r>
                      <a:r>
                        <a:rPr lang="ru-RU" sz="10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</a:t>
                      </a:r>
                      <a:r>
                        <a:rPr lang="ru-RU" sz="1000" b="0" strike="noStrike" spc="-12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</a:t>
                      </a: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е  </a:t>
                      </a:r>
                      <a:r>
                        <a:rPr lang="ru-RU" sz="10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росписи</a:t>
                      </a:r>
                      <a:endParaRPr lang="ru-RU" sz="1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240">
                <a:tc>
                  <a:txBody>
                    <a:bodyPr/>
                    <a:lstStyle/>
                    <a:p>
                      <a:pPr marL="131445">
                        <a:lnSpc>
                          <a:spcPts val="1130"/>
                        </a:lnSpc>
                      </a:pPr>
                      <a:r>
                        <a:rPr lang="ru-RU" sz="1000" b="0" strike="noStrike" spc="-12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Муниципальная</a:t>
                      </a:r>
                      <a:r>
                        <a:rPr lang="ru-RU" sz="1000" b="0" strike="noStrike" spc="72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программа</a:t>
                      </a:r>
                      <a:r>
                        <a:rPr lang="ru-RU" sz="1000" b="0" strike="noStrike" spc="38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12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«Обеспечение</a:t>
                      </a:r>
                      <a:r>
                        <a:rPr lang="ru-RU" sz="1000" b="0" strike="noStrike" spc="7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деятельности</a:t>
                      </a:r>
                      <a:r>
                        <a:rPr lang="ru-RU" sz="1000" b="0" strike="noStrike" spc="69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администрации</a:t>
                      </a:r>
                      <a:r>
                        <a:rPr lang="ru-RU" sz="1000" b="0" strike="noStrike" spc="69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Слободо-Туринского</a:t>
                      </a:r>
                      <a:endParaRPr lang="ru-RU" sz="1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  <a:p>
                      <a:pPr marL="5080">
                        <a:lnSpc>
                          <a:spcPct val="100000"/>
                        </a:lnSpc>
                      </a:pPr>
                      <a:r>
                        <a:rPr lang="ru-RU" sz="1000" b="0" strike="noStrike" spc="-12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муниципального</a:t>
                      </a:r>
                      <a:r>
                        <a:rPr lang="ru-RU" sz="10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района, реализация</a:t>
                      </a: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вопросов органов местного самоуправления в Слободо-Туринском </a:t>
                      </a:r>
                      <a:r>
                        <a:rPr lang="ru-RU" sz="1000" b="0" strike="noStrike" spc="-236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12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муниципальном</a:t>
                      </a:r>
                      <a:r>
                        <a:rPr lang="ru-RU" sz="1000" b="0" strike="noStrike" spc="63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районе"</a:t>
                      </a:r>
                      <a:r>
                        <a:rPr lang="ru-RU" sz="1000" b="0" strike="noStrike" spc="24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12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</a:t>
                      </a:r>
                      <a:r>
                        <a:rPr lang="ru-RU" sz="1000" b="0" strike="noStrike" spc="12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2019-2024</a:t>
                      </a:r>
                      <a:r>
                        <a:rPr lang="ru-RU" sz="1000" b="0" strike="noStrike" spc="-2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годы</a:t>
                      </a:r>
                      <a:endParaRPr lang="ru-RU" sz="1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30"/>
                        </a:lnSpc>
                      </a:pPr>
                      <a:r>
                        <a:rPr lang="ru-RU" sz="1000" b="0" strike="noStrike" spc="-1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50 106,5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30"/>
                        </a:lnSpc>
                      </a:pPr>
                      <a:r>
                        <a:rPr lang="ru-RU" sz="1000" b="0" strike="noStrike" spc="-1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49 603,5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3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99,00%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600">
                <a:tc>
                  <a:txBody>
                    <a:bodyPr/>
                    <a:lstStyle/>
                    <a:p>
                      <a:pPr marL="131445">
                        <a:lnSpc>
                          <a:spcPts val="1130"/>
                        </a:lnSpc>
                      </a:pPr>
                      <a:r>
                        <a:rPr lang="ru-RU" sz="10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Муниципальная</a:t>
                      </a:r>
                      <a:r>
                        <a:rPr lang="ru-RU" sz="1000" b="0" strike="noStrike" spc="7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программа</a:t>
                      </a:r>
                      <a:r>
                        <a:rPr lang="ru-RU" sz="1000" b="0" strike="noStrike" spc="43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«Обеспечение</a:t>
                      </a:r>
                      <a:r>
                        <a:rPr lang="ru-RU" sz="1000" b="0" strike="noStrike" spc="7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комплексной</a:t>
                      </a:r>
                      <a:r>
                        <a:rPr lang="ru-RU" sz="1000" b="0" strike="noStrike" spc="58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безопасности</a:t>
                      </a:r>
                      <a:r>
                        <a:rPr lang="ru-RU" sz="1000" b="0" strike="noStrike" spc="6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жизнедеятельности</a:t>
                      </a:r>
                      <a:r>
                        <a:rPr lang="ru-RU" sz="1000" b="0" strike="noStrike" spc="6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населения</a:t>
                      </a:r>
                      <a:r>
                        <a:rPr lang="ru-RU" sz="1000" b="0" strike="noStrike" spc="63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 </a:t>
                      </a:r>
                      <a:r>
                        <a:rPr lang="ru-RU" sz="1000" b="0" strike="noStrike" spc="-7" dirty="0" err="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Слободо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-Туринском</a:t>
                      </a:r>
                      <a:r>
                        <a:rPr lang="ru-RU" sz="1000" b="0" strike="noStrike" spc="63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муниципальном</a:t>
                      </a:r>
                      <a:r>
                        <a:rPr lang="ru-RU" sz="1000" b="0" strike="noStrike" spc="6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районе"</a:t>
                      </a:r>
                      <a:r>
                        <a:rPr lang="ru-RU" sz="1000" b="0" strike="noStrike" spc="2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</a:t>
                      </a:r>
                      <a:r>
                        <a:rPr lang="ru-RU" sz="1000" b="0" strike="noStrike" spc="18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2019-2024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годы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3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10 381,6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3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10 298,9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3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99,20%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600">
                <a:tc>
                  <a:txBody>
                    <a:bodyPr/>
                    <a:lstStyle/>
                    <a:p>
                      <a:pPr marL="131445">
                        <a:lnSpc>
                          <a:spcPts val="1135"/>
                        </a:lnSpc>
                      </a:pP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35"/>
                        </a:lnSpc>
                      </a:pP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35"/>
                        </a:lnSpc>
                      </a:pP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35"/>
                        </a:lnSpc>
                      </a:pP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600">
                <a:tc>
                  <a:txBody>
                    <a:bodyPr/>
                    <a:lstStyle/>
                    <a:p>
                      <a:pPr marL="131445">
                        <a:lnSpc>
                          <a:spcPts val="1135"/>
                        </a:lnSpc>
                      </a:pPr>
                      <a:r>
                        <a:rPr lang="ru-RU" sz="10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Муниципальная</a:t>
                      </a:r>
                      <a:r>
                        <a:rPr lang="ru-RU" sz="1000" b="0" strike="noStrike" spc="7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программа</a:t>
                      </a:r>
                      <a:r>
                        <a:rPr lang="ru-RU" sz="1000" b="0" strike="noStrike" spc="38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«Социальная</a:t>
                      </a:r>
                      <a:r>
                        <a:rPr lang="ru-RU" sz="1000" b="0" strike="noStrike" spc="7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поддержка</a:t>
                      </a:r>
                      <a:r>
                        <a:rPr lang="ru-RU" sz="1000" b="0" strike="noStrike" spc="4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населения</a:t>
                      </a:r>
                      <a:r>
                        <a:rPr lang="ru-RU" sz="1000" b="0" strike="noStrike" spc="7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</a:t>
                      </a:r>
                      <a:r>
                        <a:rPr lang="ru-RU" sz="1000" b="0" strike="noStrike" spc="4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 err="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Слободо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-Туринском</a:t>
                      </a:r>
                      <a:r>
                        <a:rPr lang="ru-RU" sz="1000" b="0" strike="noStrike" spc="6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муниципальном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районе»</a:t>
                      </a:r>
                      <a:r>
                        <a:rPr lang="ru-RU" sz="1000" b="0" strike="noStrike" spc="4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</a:t>
                      </a:r>
                      <a:r>
                        <a:rPr lang="ru-RU" sz="1000" b="0" strike="noStrike" spc="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2019-2024</a:t>
                      </a:r>
                      <a:r>
                        <a:rPr lang="ru-RU" sz="1000" b="0" strike="noStrike" spc="-35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годы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35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87 352,0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35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87 204,4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35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99,83%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960">
                <a:tc>
                  <a:txBody>
                    <a:bodyPr/>
                    <a:lstStyle/>
                    <a:p>
                      <a:pPr marL="131445">
                        <a:lnSpc>
                          <a:spcPts val="1135"/>
                        </a:lnSpc>
                      </a:pPr>
                      <a:r>
                        <a:rPr lang="ru-RU" sz="10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Муниципальная</a:t>
                      </a:r>
                      <a:r>
                        <a:rPr lang="ru-RU" sz="1000" b="0" strike="noStrike" spc="7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программа</a:t>
                      </a:r>
                      <a:r>
                        <a:rPr lang="ru-RU" sz="1000" b="0" strike="noStrike" spc="3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"Управление</a:t>
                      </a:r>
                      <a:r>
                        <a:rPr lang="ru-RU" sz="1000" b="0" strike="noStrike" spc="63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финансами</a:t>
                      </a:r>
                      <a:r>
                        <a:rPr lang="ru-RU" sz="1000" b="0" strike="noStrike" spc="7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 err="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Слободо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-Туринского</a:t>
                      </a:r>
                      <a:r>
                        <a:rPr lang="ru-RU" sz="1000" b="0" strike="noStrike" spc="7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муниципального</a:t>
                      </a:r>
                      <a:r>
                        <a:rPr lang="ru-RU" sz="1000" b="0" strike="noStrike" spc="63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района"</a:t>
                      </a:r>
                      <a:r>
                        <a:rPr lang="ru-RU" sz="1000" b="0" strike="noStrike" spc="4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</a:t>
                      </a:r>
                      <a:r>
                        <a:rPr lang="ru-RU" sz="1000" b="0" strike="noStrike" spc="24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4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2019-</a:t>
                      </a: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2024</a:t>
                      </a:r>
                      <a:r>
                        <a:rPr lang="ru-RU" sz="1000" b="0" strike="noStrike" spc="-60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годы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35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288 852,0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35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287 503,0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35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99,53%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   Муниципальная программа «Профилактика терроризма, а также минимизация и (или) ликвидация последствий его проявлений в Слободо-Туринском муниципальном районе на 2020-2025 годы»</a:t>
                      </a:r>
                      <a:endParaRPr lang="ru-RU" sz="1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144,0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144,0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100,00%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9600">
                <a:tc>
                  <a:txBody>
                    <a:bodyPr/>
                    <a:lstStyle/>
                    <a:p>
                      <a:pPr marL="131445">
                        <a:lnSpc>
                          <a:spcPts val="1135"/>
                        </a:lnSpc>
                      </a:pPr>
                      <a:r>
                        <a:rPr lang="ru-RU" sz="10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Муниципальная</a:t>
                      </a:r>
                      <a:r>
                        <a:rPr lang="ru-RU" sz="1000" b="0" strike="noStrike" spc="7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программа</a:t>
                      </a:r>
                      <a:r>
                        <a:rPr lang="ru-RU" sz="1000" b="0" strike="noStrike" spc="38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"Дорожная</a:t>
                      </a:r>
                      <a:r>
                        <a:rPr lang="ru-RU" sz="1000" b="0" strike="noStrike" spc="4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деятельность</a:t>
                      </a:r>
                      <a:r>
                        <a:rPr lang="ru-RU" sz="1000" b="0" strike="noStrike" spc="6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</a:t>
                      </a:r>
                      <a:r>
                        <a:rPr lang="ru-RU" sz="1000" b="0" strike="noStrike" spc="4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транспортное</a:t>
                      </a:r>
                      <a:r>
                        <a:rPr lang="ru-RU" sz="1000" b="0" strike="noStrike" spc="63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обслуживание</a:t>
                      </a:r>
                      <a:r>
                        <a:rPr lang="ru-RU" sz="1000" b="0" strike="noStrike" spc="7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населения</a:t>
                      </a:r>
                      <a:r>
                        <a:rPr lang="ru-RU" sz="1000" b="0" strike="noStrike" spc="58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</a:t>
                      </a:r>
                      <a:r>
                        <a:rPr lang="ru-RU" sz="1000" b="0" strike="noStrike" spc="18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1" dirty="0" err="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Слободо</a:t>
                      </a: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-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Туринском</a:t>
                      </a:r>
                      <a:r>
                        <a:rPr lang="ru-RU" sz="1000" b="0" strike="noStrike" spc="38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муниципальном</a:t>
                      </a:r>
                      <a:r>
                        <a:rPr lang="ru-RU" sz="1000" b="0" strike="noStrike" spc="6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районе"</a:t>
                      </a:r>
                      <a:r>
                        <a:rPr lang="ru-RU" sz="1000" b="0" strike="noStrike" spc="24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</a:t>
                      </a:r>
                      <a:r>
                        <a:rPr lang="ru-RU" sz="1000" b="0" strike="noStrike" spc="18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2019-2024</a:t>
                      </a:r>
                      <a:r>
                        <a:rPr lang="ru-RU" sz="1000" b="0" strike="noStrike" spc="-2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годы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35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10 927,4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35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10 627,4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35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97,25%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0400">
                <a:tc>
                  <a:txBody>
                    <a:bodyPr/>
                    <a:lstStyle/>
                    <a:p>
                      <a:pPr marL="131445">
                        <a:lnSpc>
                          <a:spcPts val="1135"/>
                        </a:lnSpc>
                      </a:pPr>
                      <a:r>
                        <a:rPr lang="ru-RU" sz="10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Муниципальная</a:t>
                      </a:r>
                      <a:r>
                        <a:rPr lang="ru-RU" sz="1000" b="0" strike="noStrike" spc="6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программа</a:t>
                      </a:r>
                      <a:r>
                        <a:rPr lang="ru-RU" sz="1000" b="0" strike="noStrike" spc="3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"Развитие</a:t>
                      </a:r>
                      <a:r>
                        <a:rPr lang="ru-RU" sz="1000" b="0" strike="noStrike" spc="284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культуры,</a:t>
                      </a:r>
                      <a:r>
                        <a:rPr lang="ru-RU" sz="1000" b="0" strike="noStrike" spc="7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физической</a:t>
                      </a:r>
                      <a:r>
                        <a:rPr lang="ru-RU" sz="1000" b="0" strike="noStrike" spc="38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культуры,</a:t>
                      </a:r>
                      <a:r>
                        <a:rPr lang="ru-RU" sz="1000" b="0" strike="noStrike" spc="63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спорта</a:t>
                      </a:r>
                      <a:r>
                        <a:rPr lang="ru-RU" sz="1000" b="0" strike="noStrike" spc="3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</a:t>
                      </a: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молодежной</a:t>
                      </a:r>
                      <a:r>
                        <a:rPr lang="ru-RU" sz="1000" b="0" strike="noStrike" spc="43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политики</a:t>
                      </a:r>
                      <a:r>
                        <a:rPr lang="ru-RU" sz="1000" b="0" strike="noStrike" spc="63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 </a:t>
                      </a:r>
                      <a:r>
                        <a:rPr lang="ru-RU" sz="1000" b="0" strike="noStrike" spc="-7" dirty="0" err="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Слободо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-Туринском</a:t>
                      </a:r>
                      <a:r>
                        <a:rPr lang="ru-RU" sz="1000" b="0" strike="noStrike" spc="63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муниципальном</a:t>
                      </a:r>
                      <a:r>
                        <a:rPr lang="ru-RU" sz="1000" b="0" strike="noStrike" spc="6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районе"</a:t>
                      </a:r>
                      <a:r>
                        <a:rPr lang="ru-RU" sz="1000" b="0" strike="noStrike" spc="2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</a:t>
                      </a:r>
                      <a:r>
                        <a:rPr lang="ru-RU" sz="1000" b="0" strike="noStrike" spc="18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2019-2024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годы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35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12 275,6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35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12 164,4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35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99,09%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9600">
                <a:tc>
                  <a:txBody>
                    <a:bodyPr/>
                    <a:lstStyle/>
                    <a:p>
                      <a:pPr marL="131445">
                        <a:lnSpc>
                          <a:spcPts val="1140"/>
                        </a:lnSpc>
                      </a:pPr>
                      <a:r>
                        <a:rPr lang="ru-RU" sz="10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Муниципальная</a:t>
                      </a:r>
                      <a:r>
                        <a:rPr lang="ru-RU" sz="1000" b="0" strike="noStrike" spc="7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программа</a:t>
                      </a:r>
                      <a:r>
                        <a:rPr lang="ru-RU" sz="1000" b="0" strike="noStrike" spc="3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"Повышение</a:t>
                      </a:r>
                      <a:r>
                        <a:rPr lang="ru-RU" sz="1000" b="0" strike="noStrike" spc="4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эффективности</a:t>
                      </a:r>
                      <a:r>
                        <a:rPr lang="ru-RU" sz="1000" b="0" strike="noStrike" spc="63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управления</a:t>
                      </a:r>
                      <a:r>
                        <a:rPr lang="ru-RU" sz="1000" b="0" strike="noStrike" spc="7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муниципальной</a:t>
                      </a:r>
                      <a:r>
                        <a:rPr lang="ru-RU" sz="1000" b="0" strike="noStrike" spc="5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собственностью</a:t>
                      </a:r>
                      <a:r>
                        <a:rPr lang="ru-RU" sz="1000" b="0" strike="noStrike" spc="63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территории</a:t>
                      </a:r>
                      <a:r>
                        <a:rPr lang="ru-RU" sz="1000" b="0" strike="noStrike" spc="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 err="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Слободо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-Туринского</a:t>
                      </a:r>
                      <a:r>
                        <a:rPr lang="ru-RU" sz="1000" b="0" strike="noStrike" spc="4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муниципального</a:t>
                      </a:r>
                      <a:r>
                        <a:rPr lang="ru-RU" sz="1000" b="0" strike="noStrike" spc="4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района"</a:t>
                      </a:r>
                      <a:r>
                        <a:rPr lang="ru-RU" sz="1000" b="0" strike="noStrike" spc="24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2019-2024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годы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4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3 410,0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4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3 408,5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4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99,63%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9600">
                <a:tc>
                  <a:txBody>
                    <a:bodyPr/>
                    <a:lstStyle/>
                    <a:p>
                      <a:pPr marL="131445">
                        <a:lnSpc>
                          <a:spcPts val="1140"/>
                        </a:lnSpc>
                      </a:pPr>
                      <a:r>
                        <a:rPr lang="ru-RU" sz="10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Муниципальная</a:t>
                      </a:r>
                      <a:r>
                        <a:rPr lang="ru-RU" sz="1000" b="0" strike="noStrike" spc="7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программа</a:t>
                      </a:r>
                      <a:r>
                        <a:rPr lang="ru-RU" sz="1000" b="0" strike="noStrike" spc="38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"Развитие</a:t>
                      </a:r>
                      <a:r>
                        <a:rPr lang="ru-RU" sz="1000" b="0" strike="noStrike" spc="38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системы</a:t>
                      </a:r>
                      <a:r>
                        <a:rPr lang="ru-RU" sz="1000" b="0" strike="noStrike" spc="38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образования</a:t>
                      </a:r>
                      <a:r>
                        <a:rPr lang="ru-RU" sz="1000" b="0" strike="noStrike" spc="58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</a:t>
                      </a:r>
                      <a:r>
                        <a:rPr lang="ru-RU" sz="1000" b="0" strike="noStrike" spc="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 err="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Слободо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-Туринском</a:t>
                      </a:r>
                      <a:r>
                        <a:rPr lang="ru-RU" sz="1000" b="0" strike="noStrike" spc="83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муниципальном</a:t>
                      </a:r>
                      <a:r>
                        <a:rPr lang="ru-RU" sz="1000" b="0" strike="noStrike" spc="63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районе до</a:t>
                      </a:r>
                      <a:r>
                        <a:rPr lang="ru-RU" sz="1000" b="0" strike="noStrike" spc="-26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2024</a:t>
                      </a:r>
                      <a:r>
                        <a:rPr lang="ru-RU" sz="1000" b="0" strike="noStrike" spc="-3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года»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4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552</a:t>
                      </a:r>
                      <a:r>
                        <a:rPr lang="ru-RU" sz="1000" b="0" strike="noStrike" spc="-1" baseline="0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326,0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4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533 399,1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4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96,57%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9600">
                <a:tc>
                  <a:txBody>
                    <a:bodyPr/>
                    <a:lstStyle/>
                    <a:p>
                      <a:pPr marL="131445">
                        <a:lnSpc>
                          <a:spcPts val="1140"/>
                        </a:lnSpc>
                      </a:pPr>
                      <a:r>
                        <a:rPr lang="ru-RU" sz="10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Муниципальная</a:t>
                      </a:r>
                      <a:r>
                        <a:rPr lang="ru-RU" sz="1000" b="0" strike="noStrike" spc="6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программа</a:t>
                      </a:r>
                      <a:r>
                        <a:rPr lang="ru-RU" sz="1000" b="0" strike="noStrike" spc="38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"Содействие</a:t>
                      </a:r>
                      <a:r>
                        <a:rPr lang="ru-RU" sz="1000" b="0" strike="noStrike" spc="4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развитию</a:t>
                      </a:r>
                      <a:r>
                        <a:rPr lang="ru-RU" sz="1000" b="0" strike="noStrike" spc="5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малого</a:t>
                      </a:r>
                      <a:r>
                        <a:rPr lang="ru-RU" sz="1000" b="0" strike="noStrike" spc="2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</a:t>
                      </a:r>
                      <a:r>
                        <a:rPr lang="ru-RU" sz="1000" b="0" strike="noStrike" spc="4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среднего</a:t>
                      </a:r>
                      <a:r>
                        <a:rPr lang="ru-RU" sz="1000" b="0" strike="noStrike" spc="5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предпринимательства</a:t>
                      </a:r>
                      <a:r>
                        <a:rPr lang="ru-RU" sz="1000" b="0" strike="noStrike" spc="6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</a:t>
                      </a:r>
                      <a:r>
                        <a:rPr lang="ru-RU" sz="1000" b="0" strike="noStrike" spc="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1" dirty="0" err="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Слободо</a:t>
                      </a: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-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Туринском</a:t>
                      </a:r>
                      <a:r>
                        <a:rPr lang="ru-RU" sz="1000" b="0" strike="noStrike" spc="38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муниципальном</a:t>
                      </a:r>
                      <a:r>
                        <a:rPr lang="ru-RU" sz="1000" b="0" strike="noStrike" spc="63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районе»</a:t>
                      </a:r>
                      <a:r>
                        <a:rPr lang="ru-RU" sz="1000" b="0" strike="noStrike" spc="24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</a:t>
                      </a:r>
                      <a:r>
                        <a:rPr lang="ru-RU" sz="1000" b="0" strike="noStrike" spc="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2019-2024</a:t>
                      </a:r>
                      <a:r>
                        <a:rPr lang="ru-RU" sz="1000" b="0" strike="noStrike" spc="-2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годы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4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625,0</a:t>
                      </a:r>
                      <a:endParaRPr lang="ru-RU" sz="1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4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625,0</a:t>
                      </a:r>
                      <a:endParaRPr lang="ru-RU" sz="1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4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100,00%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9600">
                <a:tc>
                  <a:txBody>
                    <a:bodyPr/>
                    <a:lstStyle/>
                    <a:p>
                      <a:pPr marL="131445">
                        <a:lnSpc>
                          <a:spcPts val="1140"/>
                        </a:lnSpc>
                      </a:pPr>
                      <a:r>
                        <a:rPr lang="ru-RU" sz="10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Муниципальная</a:t>
                      </a:r>
                      <a:r>
                        <a:rPr lang="ru-RU" sz="1000" b="0" strike="noStrike" spc="7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программа</a:t>
                      </a:r>
                      <a:r>
                        <a:rPr lang="ru-RU" sz="1000" b="0" strike="noStrike" spc="43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«Формирование</a:t>
                      </a:r>
                      <a:r>
                        <a:rPr lang="ru-RU" sz="1000" b="0" strike="noStrike" spc="338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законопослушного</a:t>
                      </a:r>
                      <a:r>
                        <a:rPr lang="ru-RU" sz="1000" b="0" strike="noStrike" spc="6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поведения</a:t>
                      </a:r>
                      <a:r>
                        <a:rPr lang="ru-RU" sz="1000" b="0" strike="noStrike" spc="7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участников</a:t>
                      </a:r>
                      <a:r>
                        <a:rPr lang="ru-RU" sz="1000" b="0" strike="noStrike" spc="7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дорожного</a:t>
                      </a:r>
                      <a:r>
                        <a:rPr lang="ru-RU" sz="1000" b="0" strike="noStrike" spc="18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движения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</a:t>
                      </a:r>
                      <a:r>
                        <a:rPr lang="ru-RU" sz="1000" b="0" strike="noStrike" spc="24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 err="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Слободо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-Туринском</a:t>
                      </a:r>
                      <a:r>
                        <a:rPr lang="ru-RU" sz="1000" b="0" strike="noStrike" spc="4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муниципальном</a:t>
                      </a:r>
                      <a:r>
                        <a:rPr lang="ru-RU" sz="1000" b="0" strike="noStrike" spc="4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районе»</a:t>
                      </a:r>
                      <a:r>
                        <a:rPr lang="ru-RU" sz="1000" b="0" strike="noStrike" spc="2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</a:t>
                      </a:r>
                      <a:r>
                        <a:rPr lang="ru-RU" sz="1000" b="0" strike="noStrike" spc="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2019-2024</a:t>
                      </a:r>
                      <a:r>
                        <a:rPr lang="ru-RU" sz="1000" b="0" strike="noStrike" spc="-2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годы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4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30,0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4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30,0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4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100,00%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0560">
                <a:tc>
                  <a:txBody>
                    <a:bodyPr/>
                    <a:lstStyle/>
                    <a:p>
                      <a:pPr marL="5080">
                        <a:lnSpc>
                          <a:spcPts val="1115"/>
                        </a:lnSpc>
                        <a:spcBef>
                          <a:spcPts val="25"/>
                        </a:spcBef>
                      </a:pPr>
                      <a:r>
                        <a:rPr lang="ru-RU" sz="10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ВСЕГО</a:t>
                      </a:r>
                      <a:r>
                        <a:rPr lang="ru-RU" sz="1000" b="0" strike="noStrike" spc="-4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РАСХОДОВ:</a:t>
                      </a:r>
                      <a:endParaRPr lang="ru-RU" sz="1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40"/>
                        </a:lnSpc>
                      </a:pPr>
                      <a:r>
                        <a:rPr lang="ru-RU" sz="1000" b="1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1 020 179,8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40"/>
                        </a:lnSpc>
                      </a:pPr>
                      <a:r>
                        <a:rPr lang="ru-RU" sz="1000" b="1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998 757,9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40"/>
                        </a:lnSpc>
                      </a:pPr>
                      <a:r>
                        <a:rPr lang="ru-RU" sz="1000" b="1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97,90%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479" name="TextShape 3"/>
          <p:cNvSpPr txBox="1"/>
          <p:nvPr/>
        </p:nvSpPr>
        <p:spPr>
          <a:xfrm>
            <a:off x="655560" y="565200"/>
            <a:ext cx="7826760" cy="57870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>
            <a:no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800" b="0" strike="noStrike" spc="-7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Выполнение</a:t>
            </a:r>
            <a:r>
              <a:rPr lang="ru-RU" sz="2800" b="0" strike="noStrike" spc="-12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800" b="0" strike="noStrike" spc="-7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муниципальных</a:t>
            </a:r>
            <a:r>
              <a:rPr lang="ru-RU" sz="2800" b="0" strike="noStrike" spc="12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800" b="0" strike="noStrike" spc="-7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программ</a:t>
            </a:r>
            <a:r>
              <a:rPr lang="ru-RU" sz="2800" b="0" strike="noStrike" spc="-1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800" b="0" strike="noStrike" spc="-7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 </a:t>
            </a:r>
            <a:r>
              <a:rPr lang="ru-RU" sz="2800" b="0" strike="noStrike" spc="-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2022</a:t>
            </a:r>
            <a:r>
              <a:rPr lang="ru-RU" sz="2800" b="0" strike="noStrike" spc="-1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800" b="0" strike="noStrike" spc="-7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</a:t>
            </a:r>
            <a:endParaRPr lang="ru-RU" sz="2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1414800" y="433800"/>
            <a:ext cx="6315480" cy="28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b="1" strike="noStrike" spc="-2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Долговые</a:t>
            </a:r>
            <a:r>
              <a:rPr lang="ru-RU" sz="1800" b="1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обязательства</a:t>
            </a:r>
            <a:r>
              <a:rPr lang="ru-RU" sz="1800" b="1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21" dirty="0" err="1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</a:t>
            </a:r>
            <a:r>
              <a:rPr lang="ru-RU" sz="1800" b="1" strike="noStrike" spc="-2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-Туринского</a:t>
            </a:r>
            <a:r>
              <a:rPr lang="ru-RU" sz="1800" b="1" strike="noStrike" spc="2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МР</a:t>
            </a:r>
            <a:r>
              <a:rPr lang="ru-RU" sz="1800" b="1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</a:t>
            </a:r>
            <a:r>
              <a:rPr lang="ru-RU" sz="1800" b="1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2022</a:t>
            </a:r>
            <a:r>
              <a:rPr lang="ru-RU" sz="1800" b="1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3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</a:t>
            </a: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611560" y="2060848"/>
          <a:ext cx="8064896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TextShape 1"/>
          <p:cNvSpPr txBox="1"/>
          <p:nvPr/>
        </p:nvSpPr>
        <p:spPr>
          <a:xfrm>
            <a:off x="1064160" y="299520"/>
            <a:ext cx="7012080" cy="129240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>
            <a:noAutofit/>
          </a:bodyPr>
          <a:lstStyle/>
          <a:p>
            <a:pPr marL="12700" indent="2540" algn="ctr">
              <a:lnSpc>
                <a:spcPct val="100000"/>
              </a:lnSpc>
              <a:spcBef>
                <a:spcPts val="95"/>
              </a:spcBef>
              <a:tabLst>
                <a:tab pos="0" algn="l"/>
              </a:tabLst>
            </a:pPr>
            <a:r>
              <a:rPr lang="ru-RU" sz="2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Сведения о</a:t>
            </a:r>
            <a:r>
              <a:rPr lang="ru-RU" sz="28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состоянии</a:t>
            </a:r>
            <a:r>
              <a:rPr lang="ru-RU" sz="28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муниципального</a:t>
            </a:r>
            <a:r>
              <a:rPr lang="ru-RU" sz="28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долга </a:t>
            </a:r>
            <a:r>
              <a:rPr lang="ru-RU" sz="2800" b="0" strike="noStrike" spc="-68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800" b="0" strike="noStrike" spc="-7" dirty="0" err="1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</a:t>
            </a:r>
            <a:r>
              <a:rPr lang="ru-RU" sz="2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-Туринского муниципального района </a:t>
            </a:r>
            <a:r>
              <a:rPr lang="ru-RU" sz="2800" b="0" strike="noStrike" spc="-68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</a:t>
            </a:r>
            <a:r>
              <a:rPr lang="ru-RU" sz="28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 января</a:t>
            </a:r>
            <a:r>
              <a:rPr lang="ru-RU" sz="2800" b="0" strike="noStrike" spc="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2023</a:t>
            </a:r>
            <a:r>
              <a:rPr lang="ru-RU" sz="28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года</a:t>
            </a:r>
            <a:endParaRPr lang="ru-RU" sz="2800" b="0" strike="noStrike" spc="-1" dirty="0">
              <a:solidFill>
                <a:srgbClr val="0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743" name="object 2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08720" y="1700280"/>
            <a:ext cx="3384360" cy="216648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744" name="Table 2"/>
          <p:cNvGraphicFramePr/>
          <p:nvPr/>
        </p:nvGraphicFramePr>
        <p:xfrm>
          <a:off x="244440" y="4143240"/>
          <a:ext cx="8569080" cy="2072640"/>
        </p:xfrm>
        <a:graphic>
          <a:graphicData uri="http://schemas.openxmlformats.org/drawingml/2006/table">
            <a:tbl>
              <a:tblPr/>
              <a:tblGrid>
                <a:gridCol w="1729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3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6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87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80760">
                <a:tc>
                  <a:txBody>
                    <a:bodyPr/>
                    <a:lstStyle/>
                    <a:p>
                      <a:endParaRPr lang="ru-RU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84785" indent="-10160">
                        <a:lnSpc>
                          <a:spcPct val="100000"/>
                        </a:lnSpc>
                        <a:spcBef>
                          <a:spcPts val="325"/>
                        </a:spcBef>
                        <a:tabLst>
                          <a:tab pos="0" algn="l"/>
                        </a:tabLst>
                      </a:pP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</a:t>
                      </a:r>
                      <a:r>
                        <a:rPr lang="ru-RU" sz="1400" b="1" strike="noStrike" spc="-35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б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ъем</a:t>
                      </a:r>
                      <a:r>
                        <a:rPr lang="ru-RU" sz="1400" b="1" strike="noStrike" spc="-26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д</a:t>
                      </a:r>
                      <a:r>
                        <a:rPr lang="ru-RU" sz="1400" b="1" strike="noStrike" spc="-26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л</a:t>
                      </a:r>
                      <a:r>
                        <a:rPr lang="ru-RU" sz="1400" b="1" strike="noStrike" spc="-7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га  н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а01.0</a:t>
                      </a:r>
                      <a:r>
                        <a:rPr lang="ru-RU" sz="1400" b="1" strike="noStrike" spc="4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.2022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63830" indent="10160">
                        <a:lnSpc>
                          <a:spcPct val="100000"/>
                        </a:lnSpc>
                        <a:spcBef>
                          <a:spcPts val="325"/>
                        </a:spcBef>
                        <a:tabLst>
                          <a:tab pos="0" algn="l"/>
                        </a:tabLst>
                      </a:pP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</a:t>
                      </a:r>
                      <a:r>
                        <a:rPr lang="ru-RU" sz="1400" b="1" strike="noStrike" spc="-32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б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ъем</a:t>
                      </a:r>
                      <a:r>
                        <a:rPr lang="ru-RU" sz="1400" b="1" strike="noStrike" spc="-26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д</a:t>
                      </a:r>
                      <a:r>
                        <a:rPr lang="ru-RU" sz="1400" b="1" strike="noStrike" spc="-26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л</a:t>
                      </a:r>
                      <a:r>
                        <a:rPr lang="ru-RU" sz="1400" b="1" strike="noStrike" spc="-7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га  на</a:t>
                      </a:r>
                      <a:r>
                        <a:rPr lang="ru-RU" sz="1400" b="1" strike="noStrike" spc="-60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01.04.2022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64465" indent="10160">
                        <a:lnSpc>
                          <a:spcPct val="100000"/>
                        </a:lnSpc>
                        <a:spcBef>
                          <a:spcPts val="325"/>
                        </a:spcBef>
                        <a:tabLst>
                          <a:tab pos="0" algn="l"/>
                        </a:tabLst>
                      </a:pP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</a:t>
                      </a:r>
                      <a:r>
                        <a:rPr lang="ru-RU" sz="1400" b="1" strike="noStrike" spc="-35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б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ъем</a:t>
                      </a:r>
                      <a:r>
                        <a:rPr lang="ru-RU" sz="1400" b="1" strike="noStrike" spc="-26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д</a:t>
                      </a:r>
                      <a:r>
                        <a:rPr lang="ru-RU" sz="1400" b="1" strike="noStrike" spc="-26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л</a:t>
                      </a:r>
                      <a:r>
                        <a:rPr lang="ru-RU" sz="1400" b="1" strike="noStrike" spc="-7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га  на</a:t>
                      </a:r>
                      <a:r>
                        <a:rPr lang="ru-RU" sz="1400" b="1" strike="noStrike" spc="-60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01.07.2022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63195" indent="12065">
                        <a:lnSpc>
                          <a:spcPct val="100000"/>
                        </a:lnSpc>
                        <a:spcBef>
                          <a:spcPts val="325"/>
                        </a:spcBef>
                        <a:tabLst>
                          <a:tab pos="0" algn="l"/>
                        </a:tabLst>
                      </a:pP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</a:t>
                      </a:r>
                      <a:r>
                        <a:rPr lang="ru-RU" sz="1400" b="1" strike="noStrike" spc="-35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б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ъем</a:t>
                      </a:r>
                      <a:r>
                        <a:rPr lang="ru-RU" sz="1400" b="1" strike="noStrike" spc="-26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д</a:t>
                      </a:r>
                      <a:r>
                        <a:rPr lang="ru-RU" sz="1400" b="1" strike="noStrike" spc="-26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л</a:t>
                      </a:r>
                      <a:r>
                        <a:rPr lang="ru-RU" sz="1400" b="1" strike="noStrike" spc="-7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га  на</a:t>
                      </a:r>
                      <a:r>
                        <a:rPr lang="ru-RU" sz="1400" b="1" strike="noStrike" spc="-60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01.10.2022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64465" indent="10160">
                        <a:lnSpc>
                          <a:spcPct val="100000"/>
                        </a:lnSpc>
                        <a:spcBef>
                          <a:spcPts val="325"/>
                        </a:spcBef>
                        <a:tabLst>
                          <a:tab pos="0" algn="l"/>
                        </a:tabLst>
                      </a:pP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</a:t>
                      </a:r>
                      <a:r>
                        <a:rPr lang="ru-RU" sz="1400" b="1" strike="noStrike" spc="-35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б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ъем</a:t>
                      </a:r>
                      <a:r>
                        <a:rPr lang="ru-RU" sz="1400" b="1" strike="noStrike" spc="-26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д</a:t>
                      </a:r>
                      <a:r>
                        <a:rPr lang="ru-RU" sz="1400" b="1" strike="noStrike" spc="-26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л</a:t>
                      </a:r>
                      <a:r>
                        <a:rPr lang="ru-RU" sz="1400" b="1" strike="noStrike" spc="-7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га  на</a:t>
                      </a:r>
                      <a:r>
                        <a:rPr lang="ru-RU" sz="1400" b="1" strike="noStrike" spc="-60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01.01.2023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6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Муниципальные</a:t>
                      </a:r>
                      <a:endParaRPr lang="ru-RU" sz="14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гарантии</a:t>
                      </a:r>
                      <a:endParaRPr lang="ru-RU" sz="14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0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0" strike="noStrike" spc="-1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11 605,4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0" strike="noStrike" spc="-1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7 020,2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7 020,2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0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5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Бюджетный</a:t>
                      </a:r>
                      <a:r>
                        <a:rPr lang="ru-RU" sz="1400" b="0" strike="noStrike" spc="-75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кредит</a:t>
                      </a:r>
                      <a:endParaRPr lang="ru-RU" sz="14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0" strike="noStrike" spc="-1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8 775,9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0" strike="noStrike" spc="-1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8 775,9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0" strike="noStrike" spc="-1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4 499,4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0" strike="noStrike" spc="-1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4 499,4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0" strike="noStrike" spc="-1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7 930,2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5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Итого</a:t>
                      </a:r>
                      <a:endParaRPr lang="ru-RU" sz="14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0" strike="noStrike" spc="-1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8 775,9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0" strike="noStrike" spc="-1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20 381,3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11</a:t>
                      </a:r>
                      <a:r>
                        <a:rPr lang="ru-RU" sz="1400" b="0" strike="noStrike" spc="-1" baseline="0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519,6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0" strike="noStrike" spc="-1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11 519,6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0" strike="noStrike" spc="-1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7 930,2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45" name="Диаграмма 28"/>
          <p:cNvGraphicFramePr/>
          <p:nvPr/>
        </p:nvGraphicFramePr>
        <p:xfrm>
          <a:off x="280080" y="1712880"/>
          <a:ext cx="5156016" cy="218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CustomShape 1"/>
          <p:cNvSpPr/>
          <p:nvPr/>
        </p:nvSpPr>
        <p:spPr>
          <a:xfrm>
            <a:off x="210960" y="1679400"/>
            <a:ext cx="8723160" cy="1329840"/>
          </a:xfrm>
          <a:custGeom>
            <a:avLst/>
            <a:gdLst/>
            <a:ahLst/>
            <a:cxnLst/>
            <a:rect l="l" t="t" r="r" b="b"/>
            <a:pathLst>
              <a:path w="8723630" h="1330325">
                <a:moveTo>
                  <a:pt x="1556067" y="0"/>
                </a:moveTo>
                <a:lnTo>
                  <a:pt x="1402778" y="0"/>
                </a:lnTo>
                <a:lnTo>
                  <a:pt x="1257998" y="4445"/>
                </a:lnTo>
                <a:lnTo>
                  <a:pt x="1121854" y="11175"/>
                </a:lnTo>
                <a:lnTo>
                  <a:pt x="994092" y="22351"/>
                </a:lnTo>
                <a:lnTo>
                  <a:pt x="874890" y="33527"/>
                </a:lnTo>
                <a:lnTo>
                  <a:pt x="762063" y="49149"/>
                </a:lnTo>
                <a:lnTo>
                  <a:pt x="659891" y="64770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68" y="120523"/>
                </a:lnTo>
                <a:lnTo>
                  <a:pt x="327812" y="140588"/>
                </a:lnTo>
                <a:lnTo>
                  <a:pt x="206476" y="178562"/>
                </a:lnTo>
                <a:lnTo>
                  <a:pt x="157518" y="196469"/>
                </a:lnTo>
                <a:lnTo>
                  <a:pt x="51092" y="241046"/>
                </a:lnTo>
                <a:lnTo>
                  <a:pt x="0" y="267842"/>
                </a:lnTo>
                <a:lnTo>
                  <a:pt x="0" y="1330325"/>
                </a:lnTo>
                <a:lnTo>
                  <a:pt x="8718994" y="1330325"/>
                </a:lnTo>
                <a:lnTo>
                  <a:pt x="8723312" y="1323594"/>
                </a:lnTo>
                <a:lnTo>
                  <a:pt x="8723312" y="569213"/>
                </a:lnTo>
                <a:lnTo>
                  <a:pt x="8718994" y="571373"/>
                </a:lnTo>
                <a:lnTo>
                  <a:pt x="8638222" y="604901"/>
                </a:lnTo>
                <a:lnTo>
                  <a:pt x="8557323" y="636142"/>
                </a:lnTo>
                <a:lnTo>
                  <a:pt x="8472106" y="665099"/>
                </a:lnTo>
                <a:lnTo>
                  <a:pt x="8384857" y="691896"/>
                </a:lnTo>
                <a:lnTo>
                  <a:pt x="8295449" y="718692"/>
                </a:lnTo>
                <a:lnTo>
                  <a:pt x="8201850" y="743330"/>
                </a:lnTo>
                <a:lnTo>
                  <a:pt x="8105965" y="763397"/>
                </a:lnTo>
                <a:lnTo>
                  <a:pt x="8005889" y="783463"/>
                </a:lnTo>
                <a:lnTo>
                  <a:pt x="7901622" y="801370"/>
                </a:lnTo>
                <a:lnTo>
                  <a:pt x="7793037" y="814704"/>
                </a:lnTo>
                <a:lnTo>
                  <a:pt x="7680261" y="828166"/>
                </a:lnTo>
                <a:lnTo>
                  <a:pt x="7563167" y="837057"/>
                </a:lnTo>
                <a:lnTo>
                  <a:pt x="7441882" y="845947"/>
                </a:lnTo>
                <a:lnTo>
                  <a:pt x="7314120" y="850391"/>
                </a:lnTo>
                <a:lnTo>
                  <a:pt x="7182167" y="850391"/>
                </a:lnTo>
                <a:lnTo>
                  <a:pt x="7043737" y="848233"/>
                </a:lnTo>
                <a:lnTo>
                  <a:pt x="6899084" y="843788"/>
                </a:lnTo>
                <a:lnTo>
                  <a:pt x="6749986" y="837057"/>
                </a:lnTo>
                <a:lnTo>
                  <a:pt x="6594665" y="825880"/>
                </a:lnTo>
                <a:lnTo>
                  <a:pt x="6430708" y="810260"/>
                </a:lnTo>
                <a:lnTo>
                  <a:pt x="6260401" y="792352"/>
                </a:lnTo>
                <a:lnTo>
                  <a:pt x="6083744" y="770127"/>
                </a:lnTo>
                <a:lnTo>
                  <a:pt x="5900737" y="745489"/>
                </a:lnTo>
                <a:lnTo>
                  <a:pt x="5709094" y="716534"/>
                </a:lnTo>
                <a:lnTo>
                  <a:pt x="5509069" y="683005"/>
                </a:lnTo>
                <a:lnTo>
                  <a:pt x="5302567" y="645033"/>
                </a:lnTo>
                <a:lnTo>
                  <a:pt x="5085397" y="602614"/>
                </a:lnTo>
                <a:lnTo>
                  <a:pt x="4861877" y="558038"/>
                </a:lnTo>
                <a:lnTo>
                  <a:pt x="4627689" y="506729"/>
                </a:lnTo>
                <a:lnTo>
                  <a:pt x="4387151" y="453136"/>
                </a:lnTo>
                <a:lnTo>
                  <a:pt x="4136072" y="395097"/>
                </a:lnTo>
                <a:lnTo>
                  <a:pt x="3874198" y="330326"/>
                </a:lnTo>
                <a:lnTo>
                  <a:pt x="3614483" y="267842"/>
                </a:lnTo>
                <a:lnTo>
                  <a:pt x="3363277" y="214249"/>
                </a:lnTo>
                <a:lnTo>
                  <a:pt x="3122739" y="165226"/>
                </a:lnTo>
                <a:lnTo>
                  <a:pt x="2892869" y="124967"/>
                </a:lnTo>
                <a:lnTo>
                  <a:pt x="2673667" y="91566"/>
                </a:lnTo>
                <a:lnTo>
                  <a:pt x="2462847" y="62484"/>
                </a:lnTo>
                <a:lnTo>
                  <a:pt x="2262822" y="40132"/>
                </a:lnTo>
                <a:lnTo>
                  <a:pt x="2073338" y="22351"/>
                </a:lnTo>
                <a:lnTo>
                  <a:pt x="1890204" y="11175"/>
                </a:lnTo>
                <a:lnTo>
                  <a:pt x="1720024" y="2286"/>
                </a:lnTo>
                <a:lnTo>
                  <a:pt x="1556067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7" name="TextShape 2"/>
          <p:cNvSpPr txBox="1"/>
          <p:nvPr/>
        </p:nvSpPr>
        <p:spPr>
          <a:xfrm>
            <a:off x="535320" y="214200"/>
            <a:ext cx="8072640" cy="115776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>
            <a:noAutofit/>
          </a:bodyPr>
          <a:lstStyle/>
          <a:p>
            <a:pPr marL="3049905" indent="-2546350">
              <a:lnSpc>
                <a:spcPct val="100000"/>
              </a:lnSpc>
              <a:spcBef>
                <a:spcPts val="100"/>
              </a:spcBef>
              <a:tabLst>
                <a:tab pos="0" algn="l"/>
              </a:tabLst>
            </a:pPr>
            <a:r>
              <a:rPr lang="ru-RU" sz="1800" b="1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Информация</a:t>
            </a:r>
            <a:r>
              <a:rPr lang="ru-RU" sz="1800" b="1" strike="noStrike" spc="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</a:t>
            </a:r>
            <a:r>
              <a:rPr lang="ru-RU" sz="1800" b="1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реализации</a:t>
            </a:r>
            <a:r>
              <a:rPr lang="ru-RU" sz="1800" b="1" strike="noStrike" spc="2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2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полномочий</a:t>
            </a:r>
            <a:r>
              <a:rPr lang="ru-RU" sz="1800" b="1" strike="noStrike" spc="2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</a:t>
            </a:r>
            <a:r>
              <a:rPr lang="ru-RU" sz="1800" b="1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контролю</a:t>
            </a:r>
            <a:r>
              <a:rPr lang="ru-RU" sz="1800" b="1" strike="noStrike" spc="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</a:t>
            </a:r>
            <a:r>
              <a:rPr lang="ru-RU" sz="1800" b="1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финансово- </a:t>
            </a:r>
            <a:r>
              <a:rPr lang="ru-RU" sz="1800" b="1" strike="noStrike" spc="-43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бюджетной</a:t>
            </a:r>
            <a:r>
              <a:rPr lang="ru-RU" sz="1800" b="1" strike="noStrike" spc="-2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сфере.</a:t>
            </a:r>
            <a:endParaRPr lang="ru-RU" sz="1800" b="0" strike="noStrike" spc="-1" dirty="0">
              <a:solidFill>
                <a:srgbClr val="0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748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73880" y="861120"/>
            <a:ext cx="886680" cy="22068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749" name="Table 3"/>
          <p:cNvGraphicFramePr/>
          <p:nvPr/>
        </p:nvGraphicFramePr>
        <p:xfrm>
          <a:off x="244440" y="1262160"/>
          <a:ext cx="8643240" cy="5185080"/>
        </p:xfrm>
        <a:graphic>
          <a:graphicData uri="http://schemas.openxmlformats.org/drawingml/2006/table">
            <a:tbl>
              <a:tblPr/>
              <a:tblGrid>
                <a:gridCol w="648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5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6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31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1" strike="noStrike" spc="-7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Наименование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1" strike="noStrike" spc="-7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Ед.</a:t>
                      </a:r>
                      <a:r>
                        <a:rPr lang="ru-RU" sz="1400" b="1" strike="noStrike" spc="-41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12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изм</a:t>
                      </a:r>
                      <a:endParaRPr lang="ru-RU" sz="14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84785" indent="-42545" algn="just">
                        <a:lnSpc>
                          <a:spcPct val="100000"/>
                        </a:lnSpc>
                        <a:spcBef>
                          <a:spcPts val="320"/>
                        </a:spcBef>
                        <a:tabLst>
                          <a:tab pos="0" algn="l"/>
                        </a:tabLst>
                      </a:pPr>
                      <a:r>
                        <a:rPr lang="ru-RU" sz="1400" b="1" strike="noStrike" spc="-75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К</a:t>
                      </a:r>
                      <a:r>
                        <a:rPr lang="ru-RU" sz="1400" b="1" strike="noStrike" spc="-2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ли</a:t>
                      </a:r>
                      <a:r>
                        <a:rPr lang="ru-RU" sz="1400" b="1" strike="noStrike" spc="-7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ч</a:t>
                      </a:r>
                      <a:r>
                        <a:rPr lang="ru-RU" sz="1400" b="1" strike="noStrike" spc="9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е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ст</a:t>
                      </a:r>
                      <a:r>
                        <a:rPr lang="ru-RU" sz="1400" b="1" strike="noStrike" spc="-2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  </a:t>
                      </a:r>
                      <a:r>
                        <a:rPr lang="ru-RU" sz="1400" b="1" strike="noStrike" spc="-7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(сведения) 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за</a:t>
                      </a:r>
                      <a:r>
                        <a:rPr lang="ru-RU" sz="1400" b="1" strike="noStrike" spc="-4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2022</a:t>
                      </a:r>
                      <a:r>
                        <a:rPr lang="ru-RU" sz="1400" b="1" strike="noStrike" spc="-1" baseline="0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26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год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93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1.</a:t>
                      </a:r>
                      <a:r>
                        <a:rPr lang="ru-RU" sz="1400" b="1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Сведения</a:t>
                      </a:r>
                      <a:r>
                        <a:rPr lang="ru-RU" sz="1400" b="1" strike="noStrike" spc="18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об</a:t>
                      </a:r>
                      <a:r>
                        <a:rPr lang="ru-RU" sz="1400" b="1" strike="noStrike" spc="-2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органе, осуществляющем</a:t>
                      </a:r>
                      <a:r>
                        <a:rPr lang="ru-RU" sz="1400" b="1" strike="noStrike" spc="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внутренний</a:t>
                      </a:r>
                      <a:r>
                        <a:rPr lang="ru-RU" sz="1400" b="1" strike="noStrike" spc="3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муниципальный </a:t>
                      </a:r>
                      <a:r>
                        <a:rPr lang="ru-RU" sz="1400" b="1" strike="noStrike" spc="-335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финансовый</a:t>
                      </a:r>
                      <a:r>
                        <a:rPr lang="ru-RU" sz="1400" b="1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контроль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</a:t>
                      </a:r>
                      <a:endParaRPr lang="ru-RU" sz="14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45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1.1</a:t>
                      </a:r>
                      <a:r>
                        <a:rPr lang="ru-RU" sz="1400" b="1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Количество</a:t>
                      </a:r>
                      <a:r>
                        <a:rPr lang="ru-RU" sz="1400" b="1" strike="noStrike" spc="-2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проведенных</a:t>
                      </a:r>
                      <a:r>
                        <a:rPr lang="ru-RU" sz="1400" b="1" strike="noStrike" spc="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проверок </a:t>
                      </a:r>
                      <a:r>
                        <a:rPr lang="ru-RU" sz="1400" b="1" strike="noStrike" spc="-15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соблюдения</a:t>
                      </a:r>
                      <a:r>
                        <a:rPr lang="ru-RU" sz="1400" b="1" strike="noStrike" spc="18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15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бюджетного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lang="ru-RU" sz="1400" b="1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законодательства</a:t>
                      </a:r>
                      <a:r>
                        <a:rPr lang="ru-RU" sz="1400" b="1" strike="noStrike" spc="-3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Российской</a:t>
                      </a:r>
                      <a:r>
                        <a:rPr lang="ru-RU" sz="1400" b="1" strike="noStrike" spc="24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Федерации</a:t>
                      </a:r>
                      <a:r>
                        <a:rPr lang="ru-RU" sz="1400" b="1" strike="noStrike" spc="18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</a:t>
                      </a:r>
                      <a:r>
                        <a:rPr lang="ru-RU" sz="1400" b="1" strike="noStrike" spc="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иных</a:t>
                      </a:r>
                      <a:r>
                        <a:rPr lang="ru-RU" sz="1400" b="1" strike="noStrike" spc="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нормативных</a:t>
                      </a:r>
                      <a:r>
                        <a:rPr lang="ru-RU" sz="1400" b="1" strike="noStrike" spc="-15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правовых </a:t>
                      </a:r>
                      <a:r>
                        <a:rPr lang="ru-RU" sz="1400" b="1" strike="noStrike" spc="-335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актов,</a:t>
                      </a:r>
                      <a:r>
                        <a:rPr lang="ru-RU" sz="1400" b="1" strike="noStrike" spc="-26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регулирующих</a:t>
                      </a:r>
                      <a:r>
                        <a:rPr lang="ru-RU" sz="1400" b="1" strike="noStrike" spc="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15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бюджетные</a:t>
                      </a:r>
                      <a:r>
                        <a:rPr lang="ru-RU" sz="1400" b="1" strike="noStrike" spc="4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правоотношения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ед.</a:t>
                      </a:r>
                      <a:endParaRPr lang="ru-RU" sz="14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3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6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плановые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ед.</a:t>
                      </a:r>
                      <a:endParaRPr lang="ru-RU" sz="14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3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6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внеплановые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ед.</a:t>
                      </a:r>
                      <a:endParaRPr lang="ru-RU" sz="14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0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6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1.2</a:t>
                      </a:r>
                      <a:r>
                        <a:rPr lang="ru-RU" sz="1400" b="0" strike="noStrike" spc="-3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Объемы</a:t>
                      </a:r>
                      <a:r>
                        <a:rPr lang="ru-RU" sz="1400" b="0" strike="noStrike" spc="-55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проверенных</a:t>
                      </a:r>
                      <a:r>
                        <a:rPr lang="ru-RU" sz="1400" b="0" strike="noStrike" spc="-55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средств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тыс.</a:t>
                      </a:r>
                      <a:r>
                        <a:rPr lang="ru-RU" sz="1400" b="0" strike="noStrike" spc="-35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руб.</a:t>
                      </a:r>
                      <a:endParaRPr lang="ru-RU" sz="14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61 981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6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1.3</a:t>
                      </a:r>
                      <a:r>
                        <a:rPr lang="ru-RU" sz="1400" b="0" strike="noStrike" spc="-26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Сумма</a:t>
                      </a:r>
                      <a:r>
                        <a:rPr lang="ru-RU" sz="1400" b="0" strike="noStrike" spc="4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выявленных</a:t>
                      </a:r>
                      <a:r>
                        <a:rPr lang="ru-RU" sz="1400" b="0" strike="noStrike" spc="-4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нарушений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тыс.</a:t>
                      </a:r>
                      <a:r>
                        <a:rPr lang="ru-RU" sz="1400" b="0" strike="noStrike" spc="-35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руб.</a:t>
                      </a:r>
                      <a:endParaRPr lang="ru-RU" sz="14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0,00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56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</a:t>
                      </a:r>
                      <a:r>
                        <a:rPr lang="ru-RU" sz="1400" b="0" strike="noStrike" spc="-35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том</a:t>
                      </a:r>
                      <a:r>
                        <a:rPr lang="ru-RU" sz="1400" b="0" strike="noStrike" spc="-26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числе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0,00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96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нецелевое</a:t>
                      </a:r>
                      <a:r>
                        <a:rPr lang="ru-RU" sz="1400" b="0" strike="noStrike" spc="-32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использование</a:t>
                      </a:r>
                      <a:r>
                        <a:rPr lang="ru-RU" sz="1400" b="0" strike="noStrike" spc="-4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бюджетных</a:t>
                      </a:r>
                      <a:r>
                        <a:rPr lang="ru-RU" sz="1400" b="0" strike="noStrike" spc="-4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средств</a:t>
                      </a:r>
                      <a:endParaRPr lang="ru-RU" sz="14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тыс.</a:t>
                      </a:r>
                      <a:r>
                        <a:rPr lang="ru-RU" sz="1400" b="0" strike="noStrike" spc="-35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руб.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0,00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96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неправомерное</a:t>
                      </a:r>
                      <a:r>
                        <a:rPr lang="ru-RU" sz="1400" b="0" strike="noStrike" spc="-52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использование</a:t>
                      </a:r>
                      <a:r>
                        <a:rPr lang="ru-RU" sz="1400" b="0" strike="noStrike" spc="-35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бюджетных</a:t>
                      </a:r>
                      <a:r>
                        <a:rPr lang="ru-RU" sz="1400" b="0" strike="noStrike" spc="-46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средств</a:t>
                      </a:r>
                      <a:endParaRPr lang="ru-RU" sz="14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тыс.</a:t>
                      </a:r>
                      <a:r>
                        <a:rPr lang="ru-RU" sz="1400" b="0" strike="noStrike" spc="-35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руб.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0,00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96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неэффективное</a:t>
                      </a:r>
                      <a:r>
                        <a:rPr lang="ru-RU" sz="1400" b="0" strike="noStrike" spc="-2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использование</a:t>
                      </a:r>
                      <a:r>
                        <a:rPr lang="ru-RU" sz="1400" b="0" strike="noStrike" spc="-2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бюджетных</a:t>
                      </a:r>
                      <a:r>
                        <a:rPr lang="ru-RU" sz="1400" b="0" strike="noStrike" spc="-2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средств</a:t>
                      </a:r>
                      <a:endParaRPr lang="ru-RU" sz="14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тыс.</a:t>
                      </a:r>
                      <a:r>
                        <a:rPr lang="ru-RU" sz="1400" b="0" strike="noStrike" spc="-46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руб.</a:t>
                      </a:r>
                      <a:endParaRPr lang="ru-RU" sz="14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0,00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71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Прочие</a:t>
                      </a:r>
                      <a:r>
                        <a:rPr lang="ru-RU" sz="1400" b="0" strike="noStrike" spc="-75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нарушения</a:t>
                      </a:r>
                      <a:endParaRPr lang="ru-RU" sz="14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тыс.</a:t>
                      </a:r>
                      <a:r>
                        <a:rPr lang="ru-RU" sz="1400" b="0" strike="noStrike" spc="-35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руб.</a:t>
                      </a:r>
                      <a:endParaRPr lang="ru-RU" sz="14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0,00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750" name="CustomShape 4"/>
          <p:cNvSpPr/>
          <p:nvPr/>
        </p:nvSpPr>
        <p:spPr>
          <a:xfrm>
            <a:off x="5588280" y="6411600"/>
            <a:ext cx="3151800" cy="195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0" strike="noStrike" spc="-7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Продолжение</a:t>
            </a:r>
            <a:r>
              <a:rPr lang="ru-RU" sz="1200" b="0" strike="noStrike" spc="-26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200" b="0" strike="noStrike" spc="-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таблицы</a:t>
            </a:r>
            <a:r>
              <a:rPr lang="ru-RU" sz="1200" b="0" strike="noStrike" spc="-7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200" b="0" strike="noStrike" spc="-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на</a:t>
            </a:r>
            <a:r>
              <a:rPr lang="ru-RU" sz="1200" b="0" strike="noStrike" spc="-12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следующей</a:t>
            </a:r>
            <a:r>
              <a:rPr lang="ru-RU" sz="1200" b="0" strike="noStrike" spc="52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200" b="0" strike="noStrike" spc="-7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странице.</a:t>
            </a:r>
            <a:endParaRPr lang="ru-RU" sz="1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2" name="Table 1"/>
          <p:cNvGraphicFramePr/>
          <p:nvPr/>
        </p:nvGraphicFramePr>
        <p:xfrm>
          <a:off x="251640" y="1377815"/>
          <a:ext cx="8640000" cy="2896680"/>
        </p:xfrm>
        <a:graphic>
          <a:graphicData uri="http://schemas.openxmlformats.org/drawingml/2006/table">
            <a:tbl>
              <a:tblPr/>
              <a:tblGrid>
                <a:gridCol w="648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3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5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1.4</a:t>
                      </a:r>
                      <a:r>
                        <a:rPr lang="ru-RU" sz="1400" b="1" strike="noStrike" spc="-26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Возмещено </a:t>
                      </a:r>
                      <a:r>
                        <a:rPr lang="ru-RU" sz="1400" b="1" strike="noStrike" spc="-15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бюджетных</a:t>
                      </a:r>
                      <a:r>
                        <a:rPr lang="ru-RU" sz="1400" b="1" strike="noStrike" spc="4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средств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1" strike="noStrike" spc="-12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тыс.руб</a:t>
                      </a:r>
                      <a:endParaRPr lang="ru-RU" sz="14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               0,00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2.</a:t>
                      </a:r>
                      <a:r>
                        <a:rPr lang="ru-RU" sz="1400" b="1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Сведения</a:t>
                      </a:r>
                      <a:r>
                        <a:rPr lang="ru-RU" sz="1400" b="1" strike="noStrike" spc="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об</a:t>
                      </a:r>
                      <a:r>
                        <a:rPr lang="ru-RU" sz="1400" b="1" strike="noStrike" spc="-2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органе, осуществляющем</a:t>
                      </a:r>
                      <a:r>
                        <a:rPr lang="ru-RU" sz="1400" b="1" strike="noStrike" spc="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внутренний</a:t>
                      </a:r>
                      <a:r>
                        <a:rPr lang="ru-RU" sz="1400" b="1" strike="noStrike" spc="18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муниципальный </a:t>
                      </a:r>
                      <a:r>
                        <a:rPr lang="ru-RU" sz="1400" b="1" strike="noStrike" spc="4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финансовый </a:t>
                      </a:r>
                      <a:r>
                        <a:rPr lang="ru-RU" sz="1400" b="1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контроль </a:t>
                      </a: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 </a:t>
                      </a:r>
                      <a:r>
                        <a:rPr lang="ru-RU" sz="1400" b="1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сфере закупок </a:t>
                      </a: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 соответствии с частью 8 </a:t>
                      </a:r>
                      <a:r>
                        <a:rPr lang="ru-RU" sz="1400" b="1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статьи </a:t>
                      </a: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99 </a:t>
                      </a:r>
                      <a:r>
                        <a:rPr lang="ru-RU" sz="1400" b="1" strike="noStrike" spc="-335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Федерального</a:t>
                      </a:r>
                      <a:r>
                        <a:rPr lang="ru-RU" sz="1400" b="1" strike="noStrike" spc="-2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закона</a:t>
                      </a:r>
                      <a:r>
                        <a:rPr lang="ru-RU" sz="1400" b="1" strike="noStrike" spc="4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№ 44-ФЗ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</a:t>
                      </a:r>
                      <a:endParaRPr lang="ru-RU" sz="14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6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2.1 Количество </a:t>
                      </a:r>
                      <a:r>
                        <a:rPr lang="ru-RU" sz="14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проведенных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проверок в сфере </a:t>
                      </a:r>
                      <a:r>
                        <a:rPr lang="ru-RU" sz="14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закупок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 соответствии с частью 8 </a:t>
                      </a:r>
                      <a:r>
                        <a:rPr lang="ru-RU" sz="1400" b="0" strike="noStrike" spc="-335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статьи</a:t>
                      </a:r>
                      <a:r>
                        <a:rPr lang="ru-RU" sz="14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99</a:t>
                      </a:r>
                      <a:r>
                        <a:rPr lang="ru-RU" sz="14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Федерального</a:t>
                      </a:r>
                      <a:r>
                        <a:rPr lang="ru-RU" sz="1400" b="0" strike="noStrike" spc="-35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закона</a:t>
                      </a:r>
                      <a:r>
                        <a:rPr lang="ru-RU" sz="1400" b="0" strike="noStrike" spc="-3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№ 44-ФЗ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ед.</a:t>
                      </a:r>
                      <a:endParaRPr lang="ru-RU" sz="14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5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плановые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ед.</a:t>
                      </a:r>
                      <a:endParaRPr lang="ru-RU" sz="14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5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внеплановые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ед.</a:t>
                      </a:r>
                      <a:endParaRPr lang="ru-RU" sz="14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0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26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2.2</a:t>
                      </a:r>
                      <a:r>
                        <a:rPr lang="ru-RU" sz="1400" b="0" strike="noStrike" spc="-2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Основные</a:t>
                      </a:r>
                      <a:r>
                        <a:rPr lang="ru-RU" sz="1400" b="0" strike="noStrike" spc="-4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виды</a:t>
                      </a:r>
                      <a:r>
                        <a:rPr lang="ru-RU" sz="1400" b="0" strike="noStrike" spc="-15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нарушений,</a:t>
                      </a:r>
                      <a:r>
                        <a:rPr lang="ru-RU" sz="1400" b="0" strike="noStrike" spc="-26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выявленных</a:t>
                      </a:r>
                      <a:r>
                        <a:rPr lang="ru-RU" sz="1400" b="0" strike="noStrike" spc="-35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 ходе</a:t>
                      </a:r>
                      <a:r>
                        <a:rPr lang="ru-RU" sz="1400" b="0" strike="noStrike" spc="-35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проведения</a:t>
                      </a:r>
                      <a:r>
                        <a:rPr lang="ru-RU" sz="1400" b="0" strike="noStrike" spc="-4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плановых</a:t>
                      </a:r>
                      <a:r>
                        <a:rPr lang="ru-RU" sz="1400" b="0" strike="noStrike" spc="-2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 </a:t>
                      </a:r>
                      <a:r>
                        <a:rPr lang="ru-RU" sz="1400" b="0" strike="noStrike" spc="-335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внеплановых</a:t>
                      </a:r>
                      <a:r>
                        <a:rPr lang="ru-RU" sz="1400" b="0" strike="noStrike" spc="-4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проверок</a:t>
                      </a:r>
                      <a:r>
                        <a:rPr lang="ru-RU" sz="1400" b="0" strike="noStrike" spc="-4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</a:t>
                      </a:r>
                      <a:r>
                        <a:rPr lang="ru-RU" sz="14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сфере </a:t>
                      </a:r>
                      <a:r>
                        <a:rPr lang="ru-RU" sz="14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закупок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229870" indent="13335">
                        <a:lnSpc>
                          <a:spcPct val="100000"/>
                        </a:lnSpc>
                        <a:spcBef>
                          <a:spcPts val="325"/>
                        </a:spcBef>
                        <a:tabLst>
                          <a:tab pos="0" algn="l"/>
                        </a:tabLst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часть,  стат</a:t>
                      </a:r>
                      <a:r>
                        <a:rPr lang="ru-RU" sz="14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ь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я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68275" indent="266700" algn="r">
                        <a:lnSpc>
                          <a:spcPct val="100000"/>
                        </a:lnSpc>
                        <a:spcBef>
                          <a:spcPts val="325"/>
                        </a:spcBef>
                        <a:tabLst>
                          <a:tab pos="0" algn="l"/>
                        </a:tabLst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ч.1</a:t>
                      </a:r>
                      <a:r>
                        <a:rPr lang="ru-RU" sz="1400" b="0" strike="noStrike" spc="-5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ст.93.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53" name="TextShape 2"/>
          <p:cNvSpPr txBox="1"/>
          <p:nvPr/>
        </p:nvSpPr>
        <p:spPr>
          <a:xfrm>
            <a:off x="535320" y="214200"/>
            <a:ext cx="8072640" cy="115776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>
            <a:noAutofit/>
          </a:bodyPr>
          <a:lstStyle/>
          <a:p>
            <a:pPr marL="3049905" indent="-2546350">
              <a:lnSpc>
                <a:spcPct val="100000"/>
              </a:lnSpc>
              <a:spcBef>
                <a:spcPts val="100"/>
              </a:spcBef>
              <a:tabLst>
                <a:tab pos="0" algn="l"/>
              </a:tabLst>
            </a:pPr>
            <a:r>
              <a:rPr lang="ru-RU" sz="1800" b="1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Информация</a:t>
            </a:r>
            <a:r>
              <a:rPr lang="ru-RU" sz="1800" b="1" strike="noStrike" spc="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</a:t>
            </a:r>
            <a:r>
              <a:rPr lang="ru-RU" sz="1800" b="1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реализации</a:t>
            </a:r>
            <a:r>
              <a:rPr lang="ru-RU" sz="1800" b="1" strike="noStrike" spc="2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2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полномочий</a:t>
            </a:r>
            <a:r>
              <a:rPr lang="ru-RU" sz="1800" b="1" strike="noStrike" spc="2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</a:t>
            </a:r>
            <a:r>
              <a:rPr lang="ru-RU" sz="1800" b="1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контролю</a:t>
            </a:r>
            <a:r>
              <a:rPr lang="ru-RU" sz="1800" b="1" strike="noStrike" spc="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</a:t>
            </a:r>
            <a:r>
              <a:rPr lang="ru-RU" sz="1800" b="1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финансово- </a:t>
            </a:r>
            <a:r>
              <a:rPr lang="ru-RU" sz="1800" b="1" strike="noStrike" spc="-43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бюджетной</a:t>
            </a:r>
            <a:r>
              <a:rPr lang="ru-RU" sz="1800" b="1" strike="noStrike" spc="-2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сфере.</a:t>
            </a:r>
            <a:endParaRPr lang="ru-RU" sz="1800" b="0" strike="noStrike" spc="-1" dirty="0">
              <a:solidFill>
                <a:srgbClr val="0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i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Спасибо за внимание! 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241740" y="2708920"/>
            <a:ext cx="8659800" cy="2908440"/>
          </a:xfr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ru-RU" sz="14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Разработчик презентации «Бюджет для граждан» по проекту решения «О бюджете </a:t>
            </a:r>
            <a:r>
              <a:rPr lang="ru-RU" sz="1400" b="1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</a:t>
            </a:r>
            <a:r>
              <a:rPr lang="ru-RU" sz="14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-Туринского муниципального района  на 2020 год и плановый период 2021 и 2022 годов»</a:t>
            </a:r>
            <a:endParaRPr lang="ru-RU" b="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ctr"/>
            <a:r>
              <a:rPr lang="ru-RU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Финансовое управление администрации </a:t>
            </a:r>
          </a:p>
          <a:p>
            <a:pPr algn="ctr"/>
            <a:r>
              <a:rPr lang="ru-RU" b="1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</a:t>
            </a:r>
            <a:r>
              <a:rPr lang="ru-RU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-Туринского муниципального района</a:t>
            </a:r>
          </a:p>
          <a:p>
            <a:pPr algn="ctr"/>
            <a:endParaRPr lang="ru-RU" b="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ctr"/>
            <a:r>
              <a:rPr lang="ru-RU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Начальник 		</a:t>
            </a:r>
            <a:r>
              <a:rPr lang="ru-RU" b="1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Лыскина</a:t>
            </a:r>
            <a:endParaRPr lang="ru-RU" b="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ctr"/>
            <a:r>
              <a:rPr lang="ru-RU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			Оксана Михайловна</a:t>
            </a:r>
          </a:p>
          <a:p>
            <a:pPr algn="ctr"/>
            <a:r>
              <a:rPr lang="ru-RU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Наш адрес: 623930, с. Туринская Слобода, </a:t>
            </a:r>
            <a:r>
              <a:rPr lang="ru-RU" b="1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ул.Ленина</a:t>
            </a:r>
            <a:r>
              <a:rPr lang="ru-RU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, д.1</a:t>
            </a:r>
          </a:p>
          <a:p>
            <a:pPr algn="ctr"/>
            <a:r>
              <a:rPr lang="ru-RU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Телефон: (34361) 2-13-37, 2-10-79. Факс</a:t>
            </a:r>
            <a:r>
              <a:rPr lang="ru-RU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  <a:sym typeface="Wingdings" panose="05000000000000000000" pitchFamily="2" charset="2"/>
              </a:rPr>
              <a:t>: (34361) 2-</a:t>
            </a:r>
            <a:r>
              <a:rPr lang="en-US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  <a:sym typeface="Wingdings" panose="05000000000000000000" pitchFamily="2" charset="2"/>
              </a:rPr>
              <a:t>13-37</a:t>
            </a:r>
          </a:p>
          <a:p>
            <a:pPr algn="ctr"/>
            <a:r>
              <a:rPr lang="en-US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  <a:sym typeface="Wingdings" panose="05000000000000000000" pitchFamily="2" charset="2"/>
              </a:rPr>
              <a:t>E-mail: finsloboda@mail.ru</a:t>
            </a:r>
            <a:endParaRPr lang="ru-RU" b="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" name="Group 1"/>
          <p:cNvGrpSpPr/>
          <p:nvPr/>
        </p:nvGrpSpPr>
        <p:grpSpPr>
          <a:xfrm>
            <a:off x="210960" y="1054440"/>
            <a:ext cx="8753400" cy="5587200"/>
            <a:chOff x="210960" y="1054440"/>
            <a:chExt cx="8753400" cy="5587200"/>
          </a:xfrm>
        </p:grpSpPr>
        <p:sp>
          <p:nvSpPr>
            <p:cNvPr id="283" name="CustomShape 2"/>
            <p:cNvSpPr/>
            <p:nvPr/>
          </p:nvSpPr>
          <p:spPr>
            <a:xfrm>
              <a:off x="210960" y="1679400"/>
              <a:ext cx="8723160" cy="1329840"/>
            </a:xfrm>
            <a:custGeom>
              <a:avLst/>
              <a:gdLst/>
              <a:ahLst/>
              <a:cxnLst/>
              <a:rect l="l" t="t" r="r" b="b"/>
              <a:pathLst>
                <a:path w="8723630" h="1330325">
                  <a:moveTo>
                    <a:pt x="1556067" y="0"/>
                  </a:moveTo>
                  <a:lnTo>
                    <a:pt x="1402778" y="0"/>
                  </a:lnTo>
                  <a:lnTo>
                    <a:pt x="1257998" y="4445"/>
                  </a:lnTo>
                  <a:lnTo>
                    <a:pt x="1121854" y="11175"/>
                  </a:lnTo>
                  <a:lnTo>
                    <a:pt x="994092" y="22351"/>
                  </a:lnTo>
                  <a:lnTo>
                    <a:pt x="874890" y="33527"/>
                  </a:lnTo>
                  <a:lnTo>
                    <a:pt x="762063" y="49149"/>
                  </a:lnTo>
                  <a:lnTo>
                    <a:pt x="659891" y="64770"/>
                  </a:lnTo>
                  <a:lnTo>
                    <a:pt x="564095" y="82550"/>
                  </a:lnTo>
                  <a:lnTo>
                    <a:pt x="478955" y="102615"/>
                  </a:lnTo>
                  <a:lnTo>
                    <a:pt x="398068" y="120523"/>
                  </a:lnTo>
                  <a:lnTo>
                    <a:pt x="327812" y="140588"/>
                  </a:lnTo>
                  <a:lnTo>
                    <a:pt x="206476" y="178562"/>
                  </a:lnTo>
                  <a:lnTo>
                    <a:pt x="157518" y="196469"/>
                  </a:lnTo>
                  <a:lnTo>
                    <a:pt x="51092" y="241046"/>
                  </a:lnTo>
                  <a:lnTo>
                    <a:pt x="0" y="267842"/>
                  </a:lnTo>
                  <a:lnTo>
                    <a:pt x="0" y="1330325"/>
                  </a:lnTo>
                  <a:lnTo>
                    <a:pt x="8718994" y="1330325"/>
                  </a:lnTo>
                  <a:lnTo>
                    <a:pt x="8723312" y="1323594"/>
                  </a:lnTo>
                  <a:lnTo>
                    <a:pt x="8723312" y="569213"/>
                  </a:lnTo>
                  <a:lnTo>
                    <a:pt x="8718994" y="571373"/>
                  </a:lnTo>
                  <a:lnTo>
                    <a:pt x="8638222" y="604901"/>
                  </a:lnTo>
                  <a:lnTo>
                    <a:pt x="8557323" y="636142"/>
                  </a:lnTo>
                  <a:lnTo>
                    <a:pt x="8472106" y="665099"/>
                  </a:lnTo>
                  <a:lnTo>
                    <a:pt x="8384857" y="691896"/>
                  </a:lnTo>
                  <a:lnTo>
                    <a:pt x="8295449" y="718692"/>
                  </a:lnTo>
                  <a:lnTo>
                    <a:pt x="8201850" y="743330"/>
                  </a:lnTo>
                  <a:lnTo>
                    <a:pt x="8105965" y="763397"/>
                  </a:lnTo>
                  <a:lnTo>
                    <a:pt x="8005889" y="783463"/>
                  </a:lnTo>
                  <a:lnTo>
                    <a:pt x="7901622" y="801370"/>
                  </a:lnTo>
                  <a:lnTo>
                    <a:pt x="7793037" y="814704"/>
                  </a:lnTo>
                  <a:lnTo>
                    <a:pt x="7680261" y="828166"/>
                  </a:lnTo>
                  <a:lnTo>
                    <a:pt x="7563167" y="837057"/>
                  </a:lnTo>
                  <a:lnTo>
                    <a:pt x="7441882" y="845947"/>
                  </a:lnTo>
                  <a:lnTo>
                    <a:pt x="7314120" y="850391"/>
                  </a:lnTo>
                  <a:lnTo>
                    <a:pt x="7182167" y="850391"/>
                  </a:lnTo>
                  <a:lnTo>
                    <a:pt x="7043737" y="848233"/>
                  </a:lnTo>
                  <a:lnTo>
                    <a:pt x="6899084" y="843788"/>
                  </a:lnTo>
                  <a:lnTo>
                    <a:pt x="6749986" y="837057"/>
                  </a:lnTo>
                  <a:lnTo>
                    <a:pt x="6594665" y="825880"/>
                  </a:lnTo>
                  <a:lnTo>
                    <a:pt x="6430708" y="810260"/>
                  </a:lnTo>
                  <a:lnTo>
                    <a:pt x="6260401" y="792352"/>
                  </a:lnTo>
                  <a:lnTo>
                    <a:pt x="6083744" y="770127"/>
                  </a:lnTo>
                  <a:lnTo>
                    <a:pt x="5900737" y="745489"/>
                  </a:lnTo>
                  <a:lnTo>
                    <a:pt x="5709094" y="716534"/>
                  </a:lnTo>
                  <a:lnTo>
                    <a:pt x="5509069" y="683005"/>
                  </a:lnTo>
                  <a:lnTo>
                    <a:pt x="5302567" y="645033"/>
                  </a:lnTo>
                  <a:lnTo>
                    <a:pt x="5085397" y="602614"/>
                  </a:lnTo>
                  <a:lnTo>
                    <a:pt x="4861877" y="558038"/>
                  </a:lnTo>
                  <a:lnTo>
                    <a:pt x="4627689" y="506729"/>
                  </a:lnTo>
                  <a:lnTo>
                    <a:pt x="4387151" y="453136"/>
                  </a:lnTo>
                  <a:lnTo>
                    <a:pt x="4136072" y="395097"/>
                  </a:lnTo>
                  <a:lnTo>
                    <a:pt x="3874198" y="330326"/>
                  </a:lnTo>
                  <a:lnTo>
                    <a:pt x="3614483" y="267842"/>
                  </a:lnTo>
                  <a:lnTo>
                    <a:pt x="3363277" y="214249"/>
                  </a:lnTo>
                  <a:lnTo>
                    <a:pt x="3122739" y="165226"/>
                  </a:lnTo>
                  <a:lnTo>
                    <a:pt x="2892869" y="124967"/>
                  </a:lnTo>
                  <a:lnTo>
                    <a:pt x="2673667" y="91566"/>
                  </a:lnTo>
                  <a:lnTo>
                    <a:pt x="2462847" y="62484"/>
                  </a:lnTo>
                  <a:lnTo>
                    <a:pt x="2262822" y="40132"/>
                  </a:lnTo>
                  <a:lnTo>
                    <a:pt x="2073338" y="22351"/>
                  </a:lnTo>
                  <a:lnTo>
                    <a:pt x="1890204" y="11175"/>
                  </a:lnTo>
                  <a:lnTo>
                    <a:pt x="1720024" y="2286"/>
                  </a:lnTo>
                  <a:lnTo>
                    <a:pt x="155606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28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48000" y="2492280"/>
              <a:ext cx="6479640" cy="41493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85" name="CustomShape 3"/>
            <p:cNvSpPr/>
            <p:nvPr/>
          </p:nvSpPr>
          <p:spPr>
            <a:xfrm>
              <a:off x="251640" y="1054440"/>
              <a:ext cx="799200" cy="1141920"/>
            </a:xfrm>
            <a:custGeom>
              <a:avLst/>
              <a:gdLst/>
              <a:ahLst/>
              <a:cxnLst/>
              <a:rect l="l" t="t" r="r" b="b"/>
              <a:pathLst>
                <a:path w="799465" h="1142364">
                  <a:moveTo>
                    <a:pt x="799299" y="0"/>
                  </a:moveTo>
                  <a:lnTo>
                    <a:pt x="399656" y="399669"/>
                  </a:lnTo>
                  <a:lnTo>
                    <a:pt x="0" y="0"/>
                  </a:lnTo>
                  <a:lnTo>
                    <a:pt x="0" y="742188"/>
                  </a:lnTo>
                  <a:lnTo>
                    <a:pt x="399656" y="1141857"/>
                  </a:lnTo>
                  <a:lnTo>
                    <a:pt x="799299" y="742188"/>
                  </a:lnTo>
                  <a:lnTo>
                    <a:pt x="799299" y="0"/>
                  </a:lnTo>
                  <a:close/>
                </a:path>
              </a:pathLst>
            </a:custGeom>
            <a:solidFill>
              <a:srgbClr val="4F81B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6" name="CustomShape 4"/>
            <p:cNvSpPr/>
            <p:nvPr/>
          </p:nvSpPr>
          <p:spPr>
            <a:xfrm>
              <a:off x="251640" y="1054440"/>
              <a:ext cx="799200" cy="1141920"/>
            </a:xfrm>
            <a:custGeom>
              <a:avLst/>
              <a:gdLst/>
              <a:ahLst/>
              <a:cxnLst/>
              <a:rect l="l" t="t" r="r" b="b"/>
              <a:pathLst>
                <a:path w="799465" h="1142364">
                  <a:moveTo>
                    <a:pt x="799299" y="0"/>
                  </a:moveTo>
                  <a:lnTo>
                    <a:pt x="799299" y="742188"/>
                  </a:lnTo>
                  <a:lnTo>
                    <a:pt x="399656" y="1141857"/>
                  </a:lnTo>
                  <a:lnTo>
                    <a:pt x="0" y="742188"/>
                  </a:lnTo>
                  <a:lnTo>
                    <a:pt x="0" y="0"/>
                  </a:lnTo>
                  <a:lnTo>
                    <a:pt x="399656" y="399669"/>
                  </a:lnTo>
                  <a:lnTo>
                    <a:pt x="799299" y="0"/>
                  </a:lnTo>
                  <a:close/>
                </a:path>
              </a:pathLst>
            </a:custGeom>
            <a:noFill/>
            <a:ln w="15875">
              <a:solidFill>
                <a:srgbClr val="4F81BC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7" name="CustomShape 5"/>
            <p:cNvSpPr/>
            <p:nvPr/>
          </p:nvSpPr>
          <p:spPr>
            <a:xfrm>
              <a:off x="1050840" y="1054440"/>
              <a:ext cx="7913520" cy="741960"/>
            </a:xfrm>
            <a:custGeom>
              <a:avLst/>
              <a:gdLst/>
              <a:ahLst/>
              <a:cxnLst/>
              <a:rect l="l" t="t" r="r" b="b"/>
              <a:pathLst>
                <a:path w="7914005" h="742314">
                  <a:moveTo>
                    <a:pt x="7789900" y="0"/>
                  </a:moveTo>
                  <a:lnTo>
                    <a:pt x="0" y="0"/>
                  </a:lnTo>
                  <a:lnTo>
                    <a:pt x="0" y="742188"/>
                  </a:lnTo>
                  <a:lnTo>
                    <a:pt x="7789900" y="742188"/>
                  </a:lnTo>
                  <a:lnTo>
                    <a:pt x="7838073" y="732468"/>
                  </a:lnTo>
                  <a:lnTo>
                    <a:pt x="7877435" y="705961"/>
                  </a:lnTo>
                  <a:lnTo>
                    <a:pt x="7903986" y="666642"/>
                  </a:lnTo>
                  <a:lnTo>
                    <a:pt x="7913725" y="618490"/>
                  </a:lnTo>
                  <a:lnTo>
                    <a:pt x="7913725" y="123698"/>
                  </a:lnTo>
                  <a:lnTo>
                    <a:pt x="7903986" y="75545"/>
                  </a:lnTo>
                  <a:lnTo>
                    <a:pt x="7877435" y="36226"/>
                  </a:lnTo>
                  <a:lnTo>
                    <a:pt x="7838073" y="9719"/>
                  </a:lnTo>
                  <a:lnTo>
                    <a:pt x="7789900" y="0"/>
                  </a:lnTo>
                  <a:close/>
                </a:path>
              </a:pathLst>
            </a:custGeom>
            <a:solidFill>
              <a:srgbClr val="FCEADA">
                <a:alpha val="90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8" name="CustomShape 6"/>
            <p:cNvSpPr/>
            <p:nvPr/>
          </p:nvSpPr>
          <p:spPr>
            <a:xfrm>
              <a:off x="1050840" y="1054440"/>
              <a:ext cx="7913520" cy="741960"/>
            </a:xfrm>
            <a:custGeom>
              <a:avLst/>
              <a:gdLst/>
              <a:ahLst/>
              <a:cxnLst/>
              <a:rect l="l" t="t" r="r" b="b"/>
              <a:pathLst>
                <a:path w="7914005" h="742314">
                  <a:moveTo>
                    <a:pt x="7913725" y="123698"/>
                  </a:moveTo>
                  <a:lnTo>
                    <a:pt x="7913725" y="618490"/>
                  </a:lnTo>
                  <a:lnTo>
                    <a:pt x="7903986" y="666642"/>
                  </a:lnTo>
                  <a:lnTo>
                    <a:pt x="7877435" y="705961"/>
                  </a:lnTo>
                  <a:lnTo>
                    <a:pt x="7838073" y="732468"/>
                  </a:lnTo>
                  <a:lnTo>
                    <a:pt x="7789900" y="742188"/>
                  </a:lnTo>
                  <a:lnTo>
                    <a:pt x="0" y="742188"/>
                  </a:lnTo>
                  <a:lnTo>
                    <a:pt x="0" y="0"/>
                  </a:lnTo>
                  <a:lnTo>
                    <a:pt x="7789900" y="0"/>
                  </a:lnTo>
                  <a:lnTo>
                    <a:pt x="7838073" y="9719"/>
                  </a:lnTo>
                  <a:lnTo>
                    <a:pt x="7877435" y="36226"/>
                  </a:lnTo>
                  <a:lnTo>
                    <a:pt x="7903986" y="75545"/>
                  </a:lnTo>
                  <a:lnTo>
                    <a:pt x="7913725" y="123698"/>
                  </a:lnTo>
                  <a:close/>
                </a:path>
              </a:pathLst>
            </a:custGeom>
            <a:noFill/>
            <a:ln w="15875">
              <a:solidFill>
                <a:srgbClr val="4F81BC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9" name="CustomShape 7"/>
            <p:cNvSpPr/>
            <p:nvPr/>
          </p:nvSpPr>
          <p:spPr>
            <a:xfrm>
              <a:off x="251640" y="1994040"/>
              <a:ext cx="799200" cy="1141920"/>
            </a:xfrm>
            <a:custGeom>
              <a:avLst/>
              <a:gdLst/>
              <a:ahLst/>
              <a:cxnLst/>
              <a:rect l="l" t="t" r="r" b="b"/>
              <a:pathLst>
                <a:path w="799465" h="1142364">
                  <a:moveTo>
                    <a:pt x="799299" y="0"/>
                  </a:moveTo>
                  <a:lnTo>
                    <a:pt x="399656" y="399542"/>
                  </a:lnTo>
                  <a:lnTo>
                    <a:pt x="0" y="0"/>
                  </a:lnTo>
                  <a:lnTo>
                    <a:pt x="0" y="742188"/>
                  </a:lnTo>
                  <a:lnTo>
                    <a:pt x="399656" y="1141857"/>
                  </a:lnTo>
                  <a:lnTo>
                    <a:pt x="799299" y="742188"/>
                  </a:lnTo>
                  <a:lnTo>
                    <a:pt x="799299" y="0"/>
                  </a:lnTo>
                  <a:close/>
                </a:path>
              </a:pathLst>
            </a:custGeom>
            <a:solidFill>
              <a:srgbClr val="4F81B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0" name="CustomShape 8"/>
            <p:cNvSpPr/>
            <p:nvPr/>
          </p:nvSpPr>
          <p:spPr>
            <a:xfrm>
              <a:off x="251640" y="1994040"/>
              <a:ext cx="799200" cy="1141920"/>
            </a:xfrm>
            <a:custGeom>
              <a:avLst/>
              <a:gdLst/>
              <a:ahLst/>
              <a:cxnLst/>
              <a:rect l="l" t="t" r="r" b="b"/>
              <a:pathLst>
                <a:path w="799465" h="1142364">
                  <a:moveTo>
                    <a:pt x="799299" y="0"/>
                  </a:moveTo>
                  <a:lnTo>
                    <a:pt x="799299" y="742188"/>
                  </a:lnTo>
                  <a:lnTo>
                    <a:pt x="399656" y="1141857"/>
                  </a:lnTo>
                  <a:lnTo>
                    <a:pt x="0" y="742188"/>
                  </a:lnTo>
                  <a:lnTo>
                    <a:pt x="0" y="0"/>
                  </a:lnTo>
                  <a:lnTo>
                    <a:pt x="399656" y="399542"/>
                  </a:lnTo>
                  <a:lnTo>
                    <a:pt x="799299" y="0"/>
                  </a:lnTo>
                  <a:close/>
                </a:path>
              </a:pathLst>
            </a:custGeom>
            <a:noFill/>
            <a:ln w="15875">
              <a:solidFill>
                <a:srgbClr val="4F81BC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1" name="CustomShape 9"/>
            <p:cNvSpPr/>
            <p:nvPr/>
          </p:nvSpPr>
          <p:spPr>
            <a:xfrm>
              <a:off x="1050840" y="1994040"/>
              <a:ext cx="7913520" cy="741960"/>
            </a:xfrm>
            <a:custGeom>
              <a:avLst/>
              <a:gdLst/>
              <a:ahLst/>
              <a:cxnLst/>
              <a:rect l="l" t="t" r="r" b="b"/>
              <a:pathLst>
                <a:path w="7914005" h="742314">
                  <a:moveTo>
                    <a:pt x="7789900" y="0"/>
                  </a:moveTo>
                  <a:lnTo>
                    <a:pt x="0" y="0"/>
                  </a:lnTo>
                  <a:lnTo>
                    <a:pt x="0" y="742188"/>
                  </a:lnTo>
                  <a:lnTo>
                    <a:pt x="7789900" y="742188"/>
                  </a:lnTo>
                  <a:lnTo>
                    <a:pt x="7838073" y="732468"/>
                  </a:lnTo>
                  <a:lnTo>
                    <a:pt x="7877435" y="705961"/>
                  </a:lnTo>
                  <a:lnTo>
                    <a:pt x="7903986" y="666642"/>
                  </a:lnTo>
                  <a:lnTo>
                    <a:pt x="7913725" y="618489"/>
                  </a:lnTo>
                  <a:lnTo>
                    <a:pt x="7913725" y="123698"/>
                  </a:lnTo>
                  <a:lnTo>
                    <a:pt x="7903986" y="75545"/>
                  </a:lnTo>
                  <a:lnTo>
                    <a:pt x="7877435" y="36226"/>
                  </a:lnTo>
                  <a:lnTo>
                    <a:pt x="7838073" y="9719"/>
                  </a:lnTo>
                  <a:lnTo>
                    <a:pt x="7789900" y="0"/>
                  </a:lnTo>
                  <a:close/>
                </a:path>
              </a:pathLst>
            </a:custGeom>
            <a:solidFill>
              <a:srgbClr val="FCEADA">
                <a:alpha val="90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2" name="CustomShape 10"/>
            <p:cNvSpPr/>
            <p:nvPr/>
          </p:nvSpPr>
          <p:spPr>
            <a:xfrm>
              <a:off x="1050840" y="1994040"/>
              <a:ext cx="7913520" cy="741960"/>
            </a:xfrm>
            <a:custGeom>
              <a:avLst/>
              <a:gdLst/>
              <a:ahLst/>
              <a:cxnLst/>
              <a:rect l="l" t="t" r="r" b="b"/>
              <a:pathLst>
                <a:path w="7914005" h="742314">
                  <a:moveTo>
                    <a:pt x="7913725" y="123698"/>
                  </a:moveTo>
                  <a:lnTo>
                    <a:pt x="7913725" y="618489"/>
                  </a:lnTo>
                  <a:lnTo>
                    <a:pt x="7903986" y="666642"/>
                  </a:lnTo>
                  <a:lnTo>
                    <a:pt x="7877435" y="705961"/>
                  </a:lnTo>
                  <a:lnTo>
                    <a:pt x="7838073" y="732468"/>
                  </a:lnTo>
                  <a:lnTo>
                    <a:pt x="7789900" y="742188"/>
                  </a:lnTo>
                  <a:lnTo>
                    <a:pt x="0" y="742188"/>
                  </a:lnTo>
                  <a:lnTo>
                    <a:pt x="0" y="0"/>
                  </a:lnTo>
                  <a:lnTo>
                    <a:pt x="7789900" y="0"/>
                  </a:lnTo>
                  <a:lnTo>
                    <a:pt x="7838073" y="9719"/>
                  </a:lnTo>
                  <a:lnTo>
                    <a:pt x="7877435" y="36226"/>
                  </a:lnTo>
                  <a:lnTo>
                    <a:pt x="7903986" y="75545"/>
                  </a:lnTo>
                  <a:lnTo>
                    <a:pt x="7913725" y="123698"/>
                  </a:lnTo>
                  <a:close/>
                </a:path>
              </a:pathLst>
            </a:custGeom>
            <a:noFill/>
            <a:ln w="15875">
              <a:solidFill>
                <a:srgbClr val="4F81BC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3" name="CustomShape 11"/>
            <p:cNvSpPr/>
            <p:nvPr/>
          </p:nvSpPr>
          <p:spPr>
            <a:xfrm>
              <a:off x="251640" y="2933640"/>
              <a:ext cx="799200" cy="1141920"/>
            </a:xfrm>
            <a:custGeom>
              <a:avLst/>
              <a:gdLst/>
              <a:ahLst/>
              <a:cxnLst/>
              <a:rect l="l" t="t" r="r" b="b"/>
              <a:pathLst>
                <a:path w="799465" h="1142364">
                  <a:moveTo>
                    <a:pt x="799299" y="0"/>
                  </a:moveTo>
                  <a:lnTo>
                    <a:pt x="399656" y="399668"/>
                  </a:lnTo>
                  <a:lnTo>
                    <a:pt x="0" y="0"/>
                  </a:lnTo>
                  <a:lnTo>
                    <a:pt x="0" y="742188"/>
                  </a:lnTo>
                  <a:lnTo>
                    <a:pt x="399656" y="1141857"/>
                  </a:lnTo>
                  <a:lnTo>
                    <a:pt x="799299" y="742188"/>
                  </a:lnTo>
                  <a:lnTo>
                    <a:pt x="799299" y="0"/>
                  </a:lnTo>
                  <a:close/>
                </a:path>
              </a:pathLst>
            </a:custGeom>
            <a:solidFill>
              <a:srgbClr val="4F81B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4" name="CustomShape 12"/>
            <p:cNvSpPr/>
            <p:nvPr/>
          </p:nvSpPr>
          <p:spPr>
            <a:xfrm>
              <a:off x="251640" y="2933640"/>
              <a:ext cx="799200" cy="1141920"/>
            </a:xfrm>
            <a:custGeom>
              <a:avLst/>
              <a:gdLst/>
              <a:ahLst/>
              <a:cxnLst/>
              <a:rect l="l" t="t" r="r" b="b"/>
              <a:pathLst>
                <a:path w="799465" h="1142364">
                  <a:moveTo>
                    <a:pt x="799299" y="0"/>
                  </a:moveTo>
                  <a:lnTo>
                    <a:pt x="799299" y="742188"/>
                  </a:lnTo>
                  <a:lnTo>
                    <a:pt x="399656" y="1141857"/>
                  </a:lnTo>
                  <a:lnTo>
                    <a:pt x="0" y="742188"/>
                  </a:lnTo>
                  <a:lnTo>
                    <a:pt x="0" y="0"/>
                  </a:lnTo>
                  <a:lnTo>
                    <a:pt x="399656" y="399668"/>
                  </a:lnTo>
                  <a:lnTo>
                    <a:pt x="799299" y="0"/>
                  </a:lnTo>
                  <a:close/>
                </a:path>
              </a:pathLst>
            </a:custGeom>
            <a:noFill/>
            <a:ln w="15875">
              <a:solidFill>
                <a:srgbClr val="4F81BC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5" name="CustomShape 13"/>
            <p:cNvSpPr/>
            <p:nvPr/>
          </p:nvSpPr>
          <p:spPr>
            <a:xfrm>
              <a:off x="1050840" y="2933640"/>
              <a:ext cx="7913520" cy="741960"/>
            </a:xfrm>
            <a:custGeom>
              <a:avLst/>
              <a:gdLst/>
              <a:ahLst/>
              <a:cxnLst/>
              <a:rect l="l" t="t" r="r" b="b"/>
              <a:pathLst>
                <a:path w="7914005" h="742314">
                  <a:moveTo>
                    <a:pt x="7789900" y="0"/>
                  </a:moveTo>
                  <a:lnTo>
                    <a:pt x="0" y="0"/>
                  </a:lnTo>
                  <a:lnTo>
                    <a:pt x="0" y="742188"/>
                  </a:lnTo>
                  <a:lnTo>
                    <a:pt x="7789900" y="742188"/>
                  </a:lnTo>
                  <a:lnTo>
                    <a:pt x="7838073" y="732468"/>
                  </a:lnTo>
                  <a:lnTo>
                    <a:pt x="7877435" y="705961"/>
                  </a:lnTo>
                  <a:lnTo>
                    <a:pt x="7903986" y="666642"/>
                  </a:lnTo>
                  <a:lnTo>
                    <a:pt x="7913725" y="618489"/>
                  </a:lnTo>
                  <a:lnTo>
                    <a:pt x="7913725" y="123698"/>
                  </a:lnTo>
                  <a:lnTo>
                    <a:pt x="7903986" y="75545"/>
                  </a:lnTo>
                  <a:lnTo>
                    <a:pt x="7877435" y="36226"/>
                  </a:lnTo>
                  <a:lnTo>
                    <a:pt x="7838073" y="9719"/>
                  </a:lnTo>
                  <a:lnTo>
                    <a:pt x="7789900" y="0"/>
                  </a:lnTo>
                  <a:close/>
                </a:path>
              </a:pathLst>
            </a:custGeom>
            <a:solidFill>
              <a:srgbClr val="FCEADA">
                <a:alpha val="90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6" name="CustomShape 14"/>
            <p:cNvSpPr/>
            <p:nvPr/>
          </p:nvSpPr>
          <p:spPr>
            <a:xfrm>
              <a:off x="1050840" y="2933640"/>
              <a:ext cx="7913520" cy="741960"/>
            </a:xfrm>
            <a:custGeom>
              <a:avLst/>
              <a:gdLst/>
              <a:ahLst/>
              <a:cxnLst/>
              <a:rect l="l" t="t" r="r" b="b"/>
              <a:pathLst>
                <a:path w="7914005" h="742314">
                  <a:moveTo>
                    <a:pt x="7913725" y="123698"/>
                  </a:moveTo>
                  <a:lnTo>
                    <a:pt x="7913725" y="618489"/>
                  </a:lnTo>
                  <a:lnTo>
                    <a:pt x="7903986" y="666642"/>
                  </a:lnTo>
                  <a:lnTo>
                    <a:pt x="7877435" y="705961"/>
                  </a:lnTo>
                  <a:lnTo>
                    <a:pt x="7838073" y="732468"/>
                  </a:lnTo>
                  <a:lnTo>
                    <a:pt x="7789900" y="742188"/>
                  </a:lnTo>
                  <a:lnTo>
                    <a:pt x="0" y="742188"/>
                  </a:lnTo>
                  <a:lnTo>
                    <a:pt x="0" y="0"/>
                  </a:lnTo>
                  <a:lnTo>
                    <a:pt x="7789900" y="0"/>
                  </a:lnTo>
                  <a:lnTo>
                    <a:pt x="7838073" y="9719"/>
                  </a:lnTo>
                  <a:lnTo>
                    <a:pt x="7877435" y="36226"/>
                  </a:lnTo>
                  <a:lnTo>
                    <a:pt x="7903986" y="75545"/>
                  </a:lnTo>
                  <a:lnTo>
                    <a:pt x="7913725" y="123698"/>
                  </a:lnTo>
                  <a:close/>
                </a:path>
              </a:pathLst>
            </a:custGeom>
            <a:noFill/>
            <a:ln w="15875">
              <a:solidFill>
                <a:srgbClr val="4F81BC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97" name="CustomShape 15"/>
          <p:cNvSpPr/>
          <p:nvPr/>
        </p:nvSpPr>
        <p:spPr>
          <a:xfrm>
            <a:off x="1137960" y="1105200"/>
            <a:ext cx="7491960" cy="246283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>
            <a:spAutoFit/>
          </a:bodyPr>
          <a:lstStyle/>
          <a:p>
            <a:pPr marL="127000" indent="-114300">
              <a:lnSpc>
                <a:spcPts val="1560"/>
              </a:lnSpc>
              <a:spcBef>
                <a:spcPts val="105"/>
              </a:spcBef>
              <a:buClr>
                <a:srgbClr val="000000"/>
              </a:buClr>
              <a:buFont typeface="Symbol" panose="05050102010706020507" charset="2"/>
              <a:buChar char=""/>
              <a:tabLst>
                <a:tab pos="127000" algn="l"/>
              </a:tabLst>
            </a:pP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Публичные</a:t>
            </a:r>
            <a:r>
              <a:rPr lang="ru-RU" sz="1400" b="0" strike="noStrike" spc="-4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обсуждения</a:t>
            </a:r>
            <a:r>
              <a:rPr lang="ru-RU" sz="1400" b="0" strike="noStrike" spc="-5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муниципальных</a:t>
            </a:r>
            <a:endParaRPr lang="ru-RU" sz="1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0">
              <a:lnSpc>
                <a:spcPts val="1560"/>
              </a:lnSpc>
              <a:tabLst>
                <a:tab pos="127000" algn="l"/>
              </a:tabLst>
            </a:pP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программ</a:t>
            </a:r>
            <a:r>
              <a:rPr lang="ru-RU" sz="1400" b="0" strike="noStrike" spc="-3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(размещаются</a:t>
            </a:r>
            <a:r>
              <a:rPr lang="ru-RU" sz="14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 сайте администрации </a:t>
            </a:r>
            <a:r>
              <a:rPr lang="ru-RU" sz="1400" b="0" strike="noStrike" spc="-7" dirty="0" err="1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</a:t>
            </a:r>
            <a:r>
              <a:rPr lang="ru-RU" sz="14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-Туринского</a:t>
            </a:r>
            <a:r>
              <a:rPr lang="ru-RU" sz="1400" b="0" strike="noStrike" spc="-3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муниципального</a:t>
            </a:r>
            <a:r>
              <a:rPr lang="ru-RU" sz="1400" b="0" strike="noStrike" spc="-2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района)</a:t>
            </a:r>
            <a:endParaRPr lang="ru-RU" sz="1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>
              <a:lnSpc>
                <a:spcPct val="100000"/>
              </a:lnSpc>
              <a:tabLst>
                <a:tab pos="127000" algn="l"/>
              </a:tabLst>
            </a:pPr>
            <a:endParaRPr lang="ru-RU" sz="1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tabLst>
                <a:tab pos="127000" algn="l"/>
              </a:tabLst>
            </a:pPr>
            <a:endParaRPr lang="ru-RU" sz="1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tabLst>
                <a:tab pos="127000" algn="l"/>
              </a:tabLst>
            </a:pPr>
            <a:endParaRPr lang="ru-RU" sz="1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0" indent="-114300">
              <a:lnSpc>
                <a:spcPts val="1560"/>
              </a:lnSpc>
              <a:buClr>
                <a:srgbClr val="000000"/>
              </a:buClr>
              <a:buFont typeface="Symbol" panose="05050102010706020507" charset="2"/>
              <a:buChar char=""/>
              <a:tabLst>
                <a:tab pos="127000" algn="l"/>
              </a:tabLst>
            </a:pP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Публичные</a:t>
            </a:r>
            <a:r>
              <a:rPr lang="ru-RU" sz="1400" b="0" strike="noStrike" spc="-3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слушания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по</a:t>
            </a:r>
            <a:r>
              <a:rPr lang="ru-RU" sz="1400" b="0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проекту</a:t>
            </a:r>
            <a:r>
              <a:rPr lang="ru-RU" sz="1400" b="0" strike="noStrike" spc="-3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бюджета</a:t>
            </a:r>
            <a:endParaRPr lang="ru-RU" sz="1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0">
              <a:lnSpc>
                <a:spcPts val="1450"/>
              </a:lnSpc>
              <a:spcBef>
                <a:spcPts val="120"/>
              </a:spcBef>
              <a:tabLst>
                <a:tab pos="127000" algn="l"/>
              </a:tabLst>
            </a:pPr>
            <a:r>
              <a:rPr lang="ru-RU" sz="1400" b="0" strike="noStrike" spc="-7" dirty="0" err="1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</a:t>
            </a:r>
            <a:r>
              <a:rPr lang="ru-RU" sz="14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-Туринского муниципального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района </a:t>
            </a:r>
            <a:r>
              <a:rPr lang="ru-RU" sz="1400" b="0" strike="noStrike" spc="-33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(проходят</a:t>
            </a:r>
            <a:r>
              <a:rPr lang="ru-RU" sz="1400" b="0" strike="noStrike" spc="-4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ежегодно</a:t>
            </a:r>
            <a:r>
              <a:rPr lang="ru-RU" sz="1400" b="0" strike="noStrike" spc="-4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декабре)</a:t>
            </a:r>
            <a:endParaRPr lang="ru-RU" sz="1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>
              <a:lnSpc>
                <a:spcPct val="100000"/>
              </a:lnSpc>
              <a:tabLst>
                <a:tab pos="127000" algn="l"/>
              </a:tabLst>
            </a:pPr>
            <a:endParaRPr lang="ru-RU" sz="1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>
              <a:lnSpc>
                <a:spcPct val="100000"/>
              </a:lnSpc>
              <a:tabLst>
                <a:tab pos="127000" algn="l"/>
              </a:tabLst>
            </a:pPr>
            <a:endParaRPr lang="ru-RU" sz="1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0" indent="-114300">
              <a:lnSpc>
                <a:spcPts val="1560"/>
              </a:lnSpc>
              <a:spcBef>
                <a:spcPts val="1095"/>
              </a:spcBef>
              <a:buClr>
                <a:srgbClr val="000000"/>
              </a:buClr>
              <a:buFont typeface="Symbol" panose="05050102010706020507" charset="2"/>
              <a:buChar char=""/>
              <a:tabLst>
                <a:tab pos="127000" algn="l"/>
              </a:tabLst>
            </a:pP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Публичные</a:t>
            </a:r>
            <a:r>
              <a:rPr lang="ru-RU" sz="1400" b="0" strike="noStrike" spc="-4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слушания по</a:t>
            </a:r>
            <a:r>
              <a:rPr lang="ru-RU" sz="1400" b="0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отчету</a:t>
            </a:r>
            <a:r>
              <a:rPr lang="ru-RU" sz="1400" b="0" strike="noStrike" spc="-2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</a:t>
            </a:r>
            <a:r>
              <a:rPr lang="ru-RU" sz="1400" b="0" strike="noStrike" spc="-2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исполнении</a:t>
            </a:r>
            <a:endParaRPr lang="ru-RU" sz="1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0">
              <a:lnSpc>
                <a:spcPts val="1450"/>
              </a:lnSpc>
              <a:spcBef>
                <a:spcPts val="120"/>
              </a:spcBef>
              <a:tabLst>
                <a:tab pos="127000" algn="l"/>
              </a:tabLst>
            </a:pP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бюджета </a:t>
            </a:r>
            <a:r>
              <a:rPr lang="ru-RU" sz="1400" b="0" strike="noStrike" spc="-7" dirty="0" err="1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</a:t>
            </a:r>
            <a:r>
              <a:rPr lang="ru-RU" sz="14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-Туринского муниципального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района </a:t>
            </a:r>
            <a:r>
              <a:rPr lang="ru-RU" sz="1400" b="0" strike="noStrike" spc="-33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(проходят</a:t>
            </a:r>
            <a:r>
              <a:rPr lang="ru-RU" sz="1400" b="0" strike="noStrike" spc="-4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ежегодно</a:t>
            </a:r>
            <a:r>
              <a:rPr lang="ru-RU" sz="1400" b="0" strike="noStrike" spc="-4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мае)</a:t>
            </a:r>
            <a:endParaRPr lang="ru-RU" sz="1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298" name="TextShape 16"/>
          <p:cNvSpPr txBox="1"/>
          <p:nvPr/>
        </p:nvSpPr>
        <p:spPr>
          <a:xfrm>
            <a:off x="1476000" y="195840"/>
            <a:ext cx="6192720" cy="115776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>
            <a:no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2400" b="0" strike="noStrike" spc="-7" dirty="0">
                <a:solidFill>
                  <a:srgbClr val="FFFF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ВОЗМОЖНОСТИ</a:t>
            </a:r>
            <a:r>
              <a:rPr lang="ru-RU" sz="2400" b="0" strike="noStrike" spc="18" dirty="0">
                <a:solidFill>
                  <a:srgbClr val="FFFF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400" b="0" strike="noStrike" spc="-7" dirty="0">
                <a:solidFill>
                  <a:srgbClr val="FFFF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ВЛИЯНИЯ</a:t>
            </a:r>
            <a:r>
              <a:rPr lang="ru-RU" sz="2400" b="0" strike="noStrike" spc="9" dirty="0">
                <a:solidFill>
                  <a:srgbClr val="FFFF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400" b="0" strike="noStrike" spc="-12" dirty="0">
                <a:solidFill>
                  <a:srgbClr val="FFFF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ГРАЖДАНИНА</a:t>
            </a:r>
            <a:br>
              <a:rPr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2400" b="0" strike="noStrike" spc="-7" dirty="0">
                <a:solidFill>
                  <a:srgbClr val="FFFF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</a:t>
            </a:r>
            <a:r>
              <a:rPr lang="ru-RU" sz="2400" b="0" strike="noStrike" spc="-12" dirty="0">
                <a:solidFill>
                  <a:srgbClr val="FFFF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400" b="0" strike="noStrike" spc="-7" dirty="0">
                <a:solidFill>
                  <a:srgbClr val="FFFF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СОСТАВ</a:t>
            </a:r>
            <a:r>
              <a:rPr lang="ru-RU" sz="2400" b="0" strike="noStrike" spc="-15" dirty="0">
                <a:solidFill>
                  <a:srgbClr val="FFFF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400" b="0" strike="noStrike" spc="-7" dirty="0">
                <a:solidFill>
                  <a:srgbClr val="FFFF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БЮДЖЕТА</a:t>
            </a:r>
            <a:endParaRPr lang="ru-RU" sz="2400" b="0" strike="noStrike" spc="-1" dirty="0">
              <a:solidFill>
                <a:srgbClr val="0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20" name="CustomShape 10"/>
          <p:cNvSpPr/>
          <p:nvPr/>
        </p:nvSpPr>
        <p:spPr>
          <a:xfrm>
            <a:off x="611560" y="730080"/>
            <a:ext cx="8179288" cy="477300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100"/>
              </a:spcBef>
            </a:pPr>
            <a:r>
              <a:rPr lang="ru-RU" sz="2400" b="0" strike="noStrike" spc="-1" dirty="0">
                <a:solidFill>
                  <a:schemeClr val="accent6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ЧТО ТАКОЕ БЮДЖЕТ?</a:t>
            </a:r>
          </a:p>
          <a:p>
            <a:pPr marL="3175" algn="ctr">
              <a:lnSpc>
                <a:spcPct val="100000"/>
              </a:lnSpc>
              <a:spcBef>
                <a:spcPts val="100"/>
              </a:spcBef>
            </a:pPr>
            <a:r>
              <a:rPr lang="ru-RU" sz="2400" spc="-1" dirty="0">
                <a:solidFill>
                  <a:schemeClr val="accent2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 – ЭТО ПЛАН ДОХОДОВ И РАСХОДОВ</a:t>
            </a:r>
          </a:p>
          <a:p>
            <a:pPr marL="3175" algn="ctr">
              <a:lnSpc>
                <a:spcPct val="100000"/>
              </a:lnSpc>
              <a:spcBef>
                <a:spcPts val="100"/>
              </a:spcBef>
            </a:pPr>
            <a:endParaRPr lang="ru-RU" sz="1800" b="0" strike="noStrike" spc="-1" dirty="0">
              <a:solidFill>
                <a:schemeClr val="accent2">
                  <a:lumMod val="75000"/>
                </a:schemeClr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3175" algn="just">
              <a:lnSpc>
                <a:spcPct val="150000"/>
              </a:lnSpc>
              <a:spcBef>
                <a:spcPts val="100"/>
              </a:spcBef>
            </a:pPr>
            <a:r>
              <a:rPr lang="ru-RU" spc="-1" dirty="0">
                <a:solidFill>
                  <a:schemeClr val="accent2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	</a:t>
            </a:r>
            <a:r>
              <a:rPr lang="ru-RU" sz="2000" spc="-1" dirty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Каждый житель является участником формирования этого плана с одной стороны как налогоплательщик, наполняя доходы бюджета, с другой – он получает часть расходов как потребитель общественных услуг.</a:t>
            </a:r>
          </a:p>
          <a:p>
            <a:pPr marL="3175" algn="just">
              <a:lnSpc>
                <a:spcPct val="150000"/>
              </a:lnSpc>
              <a:spcBef>
                <a:spcPts val="100"/>
              </a:spcBef>
            </a:pPr>
            <a:r>
              <a:rPr lang="ru-RU" sz="2000" b="0" strike="noStrike" spc="-1" dirty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	Государство расходует поступившие доходы для выполнения своих функций и предоставления общественных (муниципальных) услуг: образование, здравоохранение, культура, спорт, социальное обеспечение, поддержка экономики, гарантии безопасности и правопорядка, защита общественных интересов, гражданских прав и свобод и др.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8695800" cy="1427040"/>
          </a:xfrm>
          <a:prstGeom prst="rect">
            <a:avLst/>
          </a:prstGeom>
          <a:ln w="0">
            <a:noFill/>
          </a:ln>
        </p:spPr>
      </p:pic>
      <p:grpSp>
        <p:nvGrpSpPr>
          <p:cNvPr id="318" name="Group 1"/>
          <p:cNvGrpSpPr/>
          <p:nvPr/>
        </p:nvGrpSpPr>
        <p:grpSpPr>
          <a:xfrm>
            <a:off x="0" y="0"/>
            <a:ext cx="9143640" cy="6857640"/>
            <a:chOff x="0" y="0"/>
            <a:chExt cx="9143640" cy="6857640"/>
          </a:xfrm>
        </p:grpSpPr>
        <p:sp>
          <p:nvSpPr>
            <p:cNvPr id="319" name="CustomShape 2"/>
            <p:cNvSpPr/>
            <p:nvPr/>
          </p:nvSpPr>
          <p:spPr>
            <a:xfrm>
              <a:off x="6046920" y="858960"/>
              <a:ext cx="2876040" cy="713880"/>
            </a:xfrm>
            <a:custGeom>
              <a:avLst/>
              <a:gdLst/>
              <a:ahLst/>
              <a:cxnLst/>
              <a:rect l="l" t="t" r="r" b="b"/>
              <a:pathLst>
                <a:path w="2876550" h="714375">
                  <a:moveTo>
                    <a:pt x="2876550" y="0"/>
                  </a:moveTo>
                  <a:lnTo>
                    <a:pt x="2870073" y="0"/>
                  </a:lnTo>
                  <a:lnTo>
                    <a:pt x="2748915" y="20065"/>
                  </a:lnTo>
                  <a:lnTo>
                    <a:pt x="2625598" y="42290"/>
                  </a:lnTo>
                  <a:lnTo>
                    <a:pt x="2500122" y="66928"/>
                  </a:lnTo>
                  <a:lnTo>
                    <a:pt x="2370454" y="91439"/>
                  </a:lnTo>
                  <a:lnTo>
                    <a:pt x="2238629" y="120523"/>
                  </a:lnTo>
                  <a:lnTo>
                    <a:pt x="2102612" y="149478"/>
                  </a:lnTo>
                  <a:lnTo>
                    <a:pt x="1964435" y="183007"/>
                  </a:lnTo>
                  <a:lnTo>
                    <a:pt x="1821942" y="216535"/>
                  </a:lnTo>
                  <a:lnTo>
                    <a:pt x="1564767" y="281177"/>
                  </a:lnTo>
                  <a:lnTo>
                    <a:pt x="1313815" y="339216"/>
                  </a:lnTo>
                  <a:lnTo>
                    <a:pt x="841882" y="444246"/>
                  </a:lnTo>
                  <a:lnTo>
                    <a:pt x="620776" y="488823"/>
                  </a:lnTo>
                  <a:lnTo>
                    <a:pt x="406019" y="529082"/>
                  </a:lnTo>
                  <a:lnTo>
                    <a:pt x="199771" y="566927"/>
                  </a:lnTo>
                  <a:lnTo>
                    <a:pt x="0" y="600456"/>
                  </a:lnTo>
                  <a:lnTo>
                    <a:pt x="138175" y="620522"/>
                  </a:lnTo>
                  <a:lnTo>
                    <a:pt x="270001" y="638428"/>
                  </a:lnTo>
                  <a:lnTo>
                    <a:pt x="397510" y="654050"/>
                  </a:lnTo>
                  <a:lnTo>
                    <a:pt x="522985" y="667385"/>
                  </a:lnTo>
                  <a:lnTo>
                    <a:pt x="644144" y="680847"/>
                  </a:lnTo>
                  <a:lnTo>
                    <a:pt x="761110" y="689737"/>
                  </a:lnTo>
                  <a:lnTo>
                    <a:pt x="873759" y="698626"/>
                  </a:lnTo>
                  <a:lnTo>
                    <a:pt x="984250" y="705358"/>
                  </a:lnTo>
                  <a:lnTo>
                    <a:pt x="1092707" y="709802"/>
                  </a:lnTo>
                  <a:lnTo>
                    <a:pt x="1296797" y="714375"/>
                  </a:lnTo>
                  <a:lnTo>
                    <a:pt x="1394587" y="714375"/>
                  </a:lnTo>
                  <a:lnTo>
                    <a:pt x="1583817" y="709802"/>
                  </a:lnTo>
                  <a:lnTo>
                    <a:pt x="1673098" y="705358"/>
                  </a:lnTo>
                  <a:lnTo>
                    <a:pt x="1843277" y="692023"/>
                  </a:lnTo>
                  <a:lnTo>
                    <a:pt x="1926081" y="683006"/>
                  </a:lnTo>
                  <a:lnTo>
                    <a:pt x="2083434" y="660781"/>
                  </a:lnTo>
                  <a:lnTo>
                    <a:pt x="2232279" y="633984"/>
                  </a:lnTo>
                  <a:lnTo>
                    <a:pt x="2372614" y="602741"/>
                  </a:lnTo>
                  <a:lnTo>
                    <a:pt x="2440685" y="584835"/>
                  </a:lnTo>
                  <a:lnTo>
                    <a:pt x="2506599" y="566927"/>
                  </a:lnTo>
                  <a:lnTo>
                    <a:pt x="2634106" y="526796"/>
                  </a:lnTo>
                  <a:lnTo>
                    <a:pt x="2755265" y="482091"/>
                  </a:lnTo>
                  <a:lnTo>
                    <a:pt x="2872231" y="435228"/>
                  </a:lnTo>
                  <a:lnTo>
                    <a:pt x="2876550" y="433070"/>
                  </a:lnTo>
                  <a:lnTo>
                    <a:pt x="2876550" y="0"/>
                  </a:lnTo>
                  <a:close/>
                </a:path>
              </a:pathLst>
            </a:custGeom>
            <a:solidFill>
              <a:srgbClr val="EDEBE0">
                <a:alpha val="29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0" name="CustomShape 3"/>
            <p:cNvSpPr/>
            <p:nvPr/>
          </p:nvSpPr>
          <p:spPr>
            <a:xfrm>
              <a:off x="2619360" y="731880"/>
              <a:ext cx="5543280" cy="849240"/>
            </a:xfrm>
            <a:custGeom>
              <a:avLst/>
              <a:gdLst/>
              <a:ahLst/>
              <a:cxnLst/>
              <a:rect l="l" t="t" r="r" b="b"/>
              <a:pathLst>
                <a:path w="5543550" h="849630">
                  <a:moveTo>
                    <a:pt x="852424" y="0"/>
                  </a:moveTo>
                  <a:lnTo>
                    <a:pt x="684402" y="0"/>
                  </a:lnTo>
                  <a:lnTo>
                    <a:pt x="527176" y="4445"/>
                  </a:lnTo>
                  <a:lnTo>
                    <a:pt x="380492" y="11049"/>
                  </a:lnTo>
                  <a:lnTo>
                    <a:pt x="244475" y="22225"/>
                  </a:lnTo>
                  <a:lnTo>
                    <a:pt x="116967" y="35560"/>
                  </a:lnTo>
                  <a:lnTo>
                    <a:pt x="0" y="53466"/>
                  </a:lnTo>
                  <a:lnTo>
                    <a:pt x="163702" y="73533"/>
                  </a:lnTo>
                  <a:lnTo>
                    <a:pt x="333756" y="95758"/>
                  </a:lnTo>
                  <a:lnTo>
                    <a:pt x="510158" y="124713"/>
                  </a:lnTo>
                  <a:lnTo>
                    <a:pt x="692912" y="155956"/>
                  </a:lnTo>
                  <a:lnTo>
                    <a:pt x="882141" y="193928"/>
                  </a:lnTo>
                  <a:lnTo>
                    <a:pt x="1077722" y="234061"/>
                  </a:lnTo>
                  <a:lnTo>
                    <a:pt x="1281684" y="278638"/>
                  </a:lnTo>
                  <a:lnTo>
                    <a:pt x="1490090" y="329819"/>
                  </a:lnTo>
                  <a:lnTo>
                    <a:pt x="1866264" y="421259"/>
                  </a:lnTo>
                  <a:lnTo>
                    <a:pt x="2223389" y="501523"/>
                  </a:lnTo>
                  <a:lnTo>
                    <a:pt x="2559177" y="575056"/>
                  </a:lnTo>
                  <a:lnTo>
                    <a:pt x="2722879" y="606298"/>
                  </a:lnTo>
                  <a:lnTo>
                    <a:pt x="2878074" y="637539"/>
                  </a:lnTo>
                  <a:lnTo>
                    <a:pt x="3031109" y="666496"/>
                  </a:lnTo>
                  <a:lnTo>
                    <a:pt x="3179826" y="691007"/>
                  </a:lnTo>
                  <a:lnTo>
                    <a:pt x="3324479" y="715518"/>
                  </a:lnTo>
                  <a:lnTo>
                    <a:pt x="3464687" y="737743"/>
                  </a:lnTo>
                  <a:lnTo>
                    <a:pt x="3600704" y="755650"/>
                  </a:lnTo>
                  <a:lnTo>
                    <a:pt x="3732529" y="773429"/>
                  </a:lnTo>
                  <a:lnTo>
                    <a:pt x="3985514" y="804672"/>
                  </a:lnTo>
                  <a:lnTo>
                    <a:pt x="4106672" y="815848"/>
                  </a:lnTo>
                  <a:lnTo>
                    <a:pt x="4223511" y="824738"/>
                  </a:lnTo>
                  <a:lnTo>
                    <a:pt x="4336160" y="833627"/>
                  </a:lnTo>
                  <a:lnTo>
                    <a:pt x="4446778" y="840359"/>
                  </a:lnTo>
                  <a:lnTo>
                    <a:pt x="4659249" y="849249"/>
                  </a:lnTo>
                  <a:lnTo>
                    <a:pt x="4856988" y="849249"/>
                  </a:lnTo>
                  <a:lnTo>
                    <a:pt x="5044058" y="844803"/>
                  </a:lnTo>
                  <a:lnTo>
                    <a:pt x="5133340" y="840359"/>
                  </a:lnTo>
                  <a:lnTo>
                    <a:pt x="5220461" y="833627"/>
                  </a:lnTo>
                  <a:lnTo>
                    <a:pt x="5305425" y="824738"/>
                  </a:lnTo>
                  <a:lnTo>
                    <a:pt x="5466969" y="806958"/>
                  </a:lnTo>
                  <a:lnTo>
                    <a:pt x="5543550" y="795782"/>
                  </a:lnTo>
                  <a:lnTo>
                    <a:pt x="5422392" y="780161"/>
                  </a:lnTo>
                  <a:lnTo>
                    <a:pt x="5297043" y="764539"/>
                  </a:lnTo>
                  <a:lnTo>
                    <a:pt x="5035550" y="726694"/>
                  </a:lnTo>
                  <a:lnTo>
                    <a:pt x="4759198" y="679831"/>
                  </a:lnTo>
                  <a:lnTo>
                    <a:pt x="4467986" y="628523"/>
                  </a:lnTo>
                  <a:lnTo>
                    <a:pt x="4159757" y="566165"/>
                  </a:lnTo>
                  <a:lnTo>
                    <a:pt x="3834511" y="497077"/>
                  </a:lnTo>
                  <a:lnTo>
                    <a:pt x="3492373" y="416813"/>
                  </a:lnTo>
                  <a:lnTo>
                    <a:pt x="3131058" y="329819"/>
                  </a:lnTo>
                  <a:lnTo>
                    <a:pt x="2988564" y="296418"/>
                  </a:lnTo>
                  <a:lnTo>
                    <a:pt x="2850388" y="263016"/>
                  </a:lnTo>
                  <a:lnTo>
                    <a:pt x="2582545" y="204977"/>
                  </a:lnTo>
                  <a:lnTo>
                    <a:pt x="2452878" y="180466"/>
                  </a:lnTo>
                  <a:lnTo>
                    <a:pt x="2327529" y="155956"/>
                  </a:lnTo>
                  <a:lnTo>
                    <a:pt x="2204212" y="133731"/>
                  </a:lnTo>
                  <a:lnTo>
                    <a:pt x="2083053" y="113664"/>
                  </a:lnTo>
                  <a:lnTo>
                    <a:pt x="1966214" y="95758"/>
                  </a:lnTo>
                  <a:lnTo>
                    <a:pt x="1849247" y="80137"/>
                  </a:lnTo>
                  <a:lnTo>
                    <a:pt x="1628266" y="51181"/>
                  </a:lnTo>
                  <a:lnTo>
                    <a:pt x="1417827" y="31114"/>
                  </a:lnTo>
                  <a:lnTo>
                    <a:pt x="1220089" y="15494"/>
                  </a:lnTo>
                  <a:lnTo>
                    <a:pt x="1030859" y="4445"/>
                  </a:lnTo>
                  <a:lnTo>
                    <a:pt x="852424" y="0"/>
                  </a:lnTo>
                  <a:close/>
                </a:path>
              </a:pathLst>
            </a:custGeom>
            <a:solidFill>
              <a:srgbClr val="EDEBE0">
                <a:alpha val="40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1" name="CustomShape 4"/>
            <p:cNvSpPr/>
            <p:nvPr/>
          </p:nvSpPr>
          <p:spPr>
            <a:xfrm>
              <a:off x="2828880" y="730080"/>
              <a:ext cx="6087960" cy="786960"/>
            </a:xfrm>
            <a:custGeom>
              <a:avLst/>
              <a:gdLst/>
              <a:ahLst/>
              <a:cxnLst/>
              <a:rect l="l" t="t" r="r" b="b"/>
              <a:pathLst>
                <a:path w="6088380" h="787400">
                  <a:moveTo>
                    <a:pt x="0" y="90804"/>
                  </a:moveTo>
                  <a:lnTo>
                    <a:pt x="19176" y="86360"/>
                  </a:lnTo>
                  <a:lnTo>
                    <a:pt x="76581" y="75184"/>
                  </a:lnTo>
                  <a:lnTo>
                    <a:pt x="174370" y="59562"/>
                  </a:lnTo>
                  <a:lnTo>
                    <a:pt x="238125" y="50673"/>
                  </a:lnTo>
                  <a:lnTo>
                    <a:pt x="312419" y="41783"/>
                  </a:lnTo>
                  <a:lnTo>
                    <a:pt x="395350" y="35051"/>
                  </a:lnTo>
                  <a:lnTo>
                    <a:pt x="490982" y="28321"/>
                  </a:lnTo>
                  <a:lnTo>
                    <a:pt x="595249" y="21589"/>
                  </a:lnTo>
                  <a:lnTo>
                    <a:pt x="712088" y="17145"/>
                  </a:lnTo>
                  <a:lnTo>
                    <a:pt x="839597" y="14986"/>
                  </a:lnTo>
                  <a:lnTo>
                    <a:pt x="977773" y="12700"/>
                  </a:lnTo>
                  <a:lnTo>
                    <a:pt x="1126616" y="14986"/>
                  </a:lnTo>
                  <a:lnTo>
                    <a:pt x="1286002" y="19430"/>
                  </a:lnTo>
                  <a:lnTo>
                    <a:pt x="1458214" y="28321"/>
                  </a:lnTo>
                  <a:lnTo>
                    <a:pt x="1641094" y="39497"/>
                  </a:lnTo>
                  <a:lnTo>
                    <a:pt x="1834514" y="57403"/>
                  </a:lnTo>
                  <a:lnTo>
                    <a:pt x="2040636" y="77470"/>
                  </a:lnTo>
                  <a:lnTo>
                    <a:pt x="2259584" y="101980"/>
                  </a:lnTo>
                  <a:lnTo>
                    <a:pt x="2489200" y="131063"/>
                  </a:lnTo>
                  <a:lnTo>
                    <a:pt x="2731516" y="166750"/>
                  </a:lnTo>
                  <a:lnTo>
                    <a:pt x="2984500" y="206883"/>
                  </a:lnTo>
                  <a:lnTo>
                    <a:pt x="3250184" y="253873"/>
                  </a:lnTo>
                  <a:lnTo>
                    <a:pt x="3528695" y="309625"/>
                  </a:lnTo>
                  <a:lnTo>
                    <a:pt x="3819905" y="369950"/>
                  </a:lnTo>
                  <a:lnTo>
                    <a:pt x="4123944" y="436879"/>
                  </a:lnTo>
                  <a:lnTo>
                    <a:pt x="4440682" y="512825"/>
                  </a:lnTo>
                  <a:lnTo>
                    <a:pt x="4770120" y="595376"/>
                  </a:lnTo>
                  <a:lnTo>
                    <a:pt x="5112384" y="686942"/>
                  </a:lnTo>
                  <a:lnTo>
                    <a:pt x="5467350" y="787400"/>
                  </a:lnTo>
                  <a:moveTo>
                    <a:pt x="2779776" y="650875"/>
                  </a:moveTo>
                  <a:lnTo>
                    <a:pt x="2875407" y="624077"/>
                  </a:lnTo>
                  <a:lnTo>
                    <a:pt x="3136900" y="554989"/>
                  </a:lnTo>
                  <a:lnTo>
                    <a:pt x="3317621" y="508253"/>
                  </a:lnTo>
                  <a:lnTo>
                    <a:pt x="3526028" y="456946"/>
                  </a:lnTo>
                  <a:lnTo>
                    <a:pt x="3757803" y="401192"/>
                  </a:lnTo>
                  <a:lnTo>
                    <a:pt x="4006469" y="340995"/>
                  </a:lnTo>
                  <a:lnTo>
                    <a:pt x="4270121" y="283083"/>
                  </a:lnTo>
                  <a:lnTo>
                    <a:pt x="4540250" y="225171"/>
                  </a:lnTo>
                  <a:lnTo>
                    <a:pt x="4816602" y="171576"/>
                  </a:lnTo>
                  <a:lnTo>
                    <a:pt x="5090922" y="120396"/>
                  </a:lnTo>
                  <a:lnTo>
                    <a:pt x="5226939" y="98044"/>
                  </a:lnTo>
                  <a:lnTo>
                    <a:pt x="5358765" y="75819"/>
                  </a:lnTo>
                  <a:lnTo>
                    <a:pt x="5490591" y="57912"/>
                  </a:lnTo>
                  <a:lnTo>
                    <a:pt x="5618226" y="40132"/>
                  </a:lnTo>
                  <a:lnTo>
                    <a:pt x="5743575" y="26797"/>
                  </a:lnTo>
                  <a:lnTo>
                    <a:pt x="5862701" y="15621"/>
                  </a:lnTo>
                  <a:lnTo>
                    <a:pt x="5977508" y="6730"/>
                  </a:lnTo>
                  <a:lnTo>
                    <a:pt x="6088126" y="0"/>
                  </a:lnTo>
                </a:path>
              </a:pathLst>
            </a:custGeom>
            <a:noFill/>
            <a:ln w="317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2" name="CustomShape 5"/>
            <p:cNvSpPr/>
            <p:nvPr/>
          </p:nvSpPr>
          <p:spPr>
            <a:xfrm>
              <a:off x="210960" y="714240"/>
              <a:ext cx="8723160" cy="1329840"/>
            </a:xfrm>
            <a:custGeom>
              <a:avLst/>
              <a:gdLst/>
              <a:ahLst/>
              <a:cxnLst/>
              <a:rect l="l" t="t" r="r" b="b"/>
              <a:pathLst>
                <a:path w="8723630" h="1330325">
                  <a:moveTo>
                    <a:pt x="1556067" y="0"/>
                  </a:moveTo>
                  <a:lnTo>
                    <a:pt x="1402778" y="0"/>
                  </a:lnTo>
                  <a:lnTo>
                    <a:pt x="1257998" y="4445"/>
                  </a:lnTo>
                  <a:lnTo>
                    <a:pt x="1121854" y="11175"/>
                  </a:lnTo>
                  <a:lnTo>
                    <a:pt x="994092" y="22351"/>
                  </a:lnTo>
                  <a:lnTo>
                    <a:pt x="874890" y="33527"/>
                  </a:lnTo>
                  <a:lnTo>
                    <a:pt x="762063" y="49149"/>
                  </a:lnTo>
                  <a:lnTo>
                    <a:pt x="659891" y="64770"/>
                  </a:lnTo>
                  <a:lnTo>
                    <a:pt x="564095" y="82550"/>
                  </a:lnTo>
                  <a:lnTo>
                    <a:pt x="478955" y="102615"/>
                  </a:lnTo>
                  <a:lnTo>
                    <a:pt x="398068" y="120523"/>
                  </a:lnTo>
                  <a:lnTo>
                    <a:pt x="327812" y="140588"/>
                  </a:lnTo>
                  <a:lnTo>
                    <a:pt x="206476" y="178562"/>
                  </a:lnTo>
                  <a:lnTo>
                    <a:pt x="157518" y="196469"/>
                  </a:lnTo>
                  <a:lnTo>
                    <a:pt x="51092" y="241046"/>
                  </a:lnTo>
                  <a:lnTo>
                    <a:pt x="0" y="267842"/>
                  </a:lnTo>
                  <a:lnTo>
                    <a:pt x="0" y="1330325"/>
                  </a:lnTo>
                  <a:lnTo>
                    <a:pt x="8718994" y="1330325"/>
                  </a:lnTo>
                  <a:lnTo>
                    <a:pt x="8723312" y="1323594"/>
                  </a:lnTo>
                  <a:lnTo>
                    <a:pt x="8723312" y="569213"/>
                  </a:lnTo>
                  <a:lnTo>
                    <a:pt x="8718994" y="571373"/>
                  </a:lnTo>
                  <a:lnTo>
                    <a:pt x="8638222" y="604901"/>
                  </a:lnTo>
                  <a:lnTo>
                    <a:pt x="8557323" y="636142"/>
                  </a:lnTo>
                  <a:lnTo>
                    <a:pt x="8472106" y="665099"/>
                  </a:lnTo>
                  <a:lnTo>
                    <a:pt x="8384857" y="691896"/>
                  </a:lnTo>
                  <a:lnTo>
                    <a:pt x="8295449" y="718692"/>
                  </a:lnTo>
                  <a:lnTo>
                    <a:pt x="8201850" y="743330"/>
                  </a:lnTo>
                  <a:lnTo>
                    <a:pt x="8105965" y="763397"/>
                  </a:lnTo>
                  <a:lnTo>
                    <a:pt x="8005889" y="783463"/>
                  </a:lnTo>
                  <a:lnTo>
                    <a:pt x="7901622" y="801370"/>
                  </a:lnTo>
                  <a:lnTo>
                    <a:pt x="7793037" y="814704"/>
                  </a:lnTo>
                  <a:lnTo>
                    <a:pt x="7680261" y="828166"/>
                  </a:lnTo>
                  <a:lnTo>
                    <a:pt x="7563167" y="837057"/>
                  </a:lnTo>
                  <a:lnTo>
                    <a:pt x="7441882" y="845947"/>
                  </a:lnTo>
                  <a:lnTo>
                    <a:pt x="7314120" y="850391"/>
                  </a:lnTo>
                  <a:lnTo>
                    <a:pt x="7182167" y="850391"/>
                  </a:lnTo>
                  <a:lnTo>
                    <a:pt x="7043737" y="848233"/>
                  </a:lnTo>
                  <a:lnTo>
                    <a:pt x="6899084" y="843788"/>
                  </a:lnTo>
                  <a:lnTo>
                    <a:pt x="6749986" y="837057"/>
                  </a:lnTo>
                  <a:lnTo>
                    <a:pt x="6594665" y="825880"/>
                  </a:lnTo>
                  <a:lnTo>
                    <a:pt x="6430708" y="810260"/>
                  </a:lnTo>
                  <a:lnTo>
                    <a:pt x="6260401" y="792352"/>
                  </a:lnTo>
                  <a:lnTo>
                    <a:pt x="6083744" y="770127"/>
                  </a:lnTo>
                  <a:lnTo>
                    <a:pt x="5900737" y="745489"/>
                  </a:lnTo>
                  <a:lnTo>
                    <a:pt x="5709094" y="716534"/>
                  </a:lnTo>
                  <a:lnTo>
                    <a:pt x="5509069" y="683005"/>
                  </a:lnTo>
                  <a:lnTo>
                    <a:pt x="5302567" y="645033"/>
                  </a:lnTo>
                  <a:lnTo>
                    <a:pt x="5085397" y="602614"/>
                  </a:lnTo>
                  <a:lnTo>
                    <a:pt x="4861877" y="558038"/>
                  </a:lnTo>
                  <a:lnTo>
                    <a:pt x="4627689" y="506729"/>
                  </a:lnTo>
                  <a:lnTo>
                    <a:pt x="4387151" y="453136"/>
                  </a:lnTo>
                  <a:lnTo>
                    <a:pt x="4136072" y="395097"/>
                  </a:lnTo>
                  <a:lnTo>
                    <a:pt x="3874198" y="330326"/>
                  </a:lnTo>
                  <a:lnTo>
                    <a:pt x="3614483" y="267842"/>
                  </a:lnTo>
                  <a:lnTo>
                    <a:pt x="3363277" y="214249"/>
                  </a:lnTo>
                  <a:lnTo>
                    <a:pt x="3122739" y="165226"/>
                  </a:lnTo>
                  <a:lnTo>
                    <a:pt x="2892869" y="124967"/>
                  </a:lnTo>
                  <a:lnTo>
                    <a:pt x="2673667" y="91566"/>
                  </a:lnTo>
                  <a:lnTo>
                    <a:pt x="2462847" y="62484"/>
                  </a:lnTo>
                  <a:lnTo>
                    <a:pt x="2262822" y="40132"/>
                  </a:lnTo>
                  <a:lnTo>
                    <a:pt x="2073338" y="22351"/>
                  </a:lnTo>
                  <a:lnTo>
                    <a:pt x="1890204" y="11175"/>
                  </a:lnTo>
                  <a:lnTo>
                    <a:pt x="1720024" y="2286"/>
                  </a:lnTo>
                  <a:lnTo>
                    <a:pt x="155606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323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3640" cy="68576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325" name="CustomShape 6"/>
          <p:cNvSpPr/>
          <p:nvPr/>
        </p:nvSpPr>
        <p:spPr>
          <a:xfrm>
            <a:off x="8367840" y="2155320"/>
            <a:ext cx="348840" cy="409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600" b="1" strike="noStrike" spc="-7">
                <a:solidFill>
                  <a:srgbClr val="974707"/>
                </a:solidFill>
                <a:latin typeface="Times New Roman" panose="02020603050405020304"/>
                <a:ea typeface="Times New Roman" panose="02020603050405020304"/>
              </a:rPr>
              <a:t>из</a:t>
            </a:r>
            <a:endParaRPr lang="ru-RU" sz="2600" b="0" strike="noStrike" spc="-1">
              <a:latin typeface="Arial" panose="020B0604020202020204"/>
            </a:endParaRPr>
          </a:p>
        </p:txBody>
      </p:sp>
      <p:sp>
        <p:nvSpPr>
          <p:cNvPr id="326" name="CustomShape 7"/>
          <p:cNvSpPr/>
          <p:nvPr/>
        </p:nvSpPr>
        <p:spPr>
          <a:xfrm>
            <a:off x="395536" y="1362600"/>
            <a:ext cx="8497184" cy="44146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3320" rIns="0" bIns="0">
            <a:spAutoFit/>
          </a:bodyPr>
          <a:lstStyle/>
          <a:p>
            <a:pPr marL="12700" indent="495300" algn="just">
              <a:lnSpc>
                <a:spcPct val="100000"/>
              </a:lnSpc>
              <a:spcBef>
                <a:spcPts val="105"/>
              </a:spcBef>
              <a:tabLst>
                <a:tab pos="0" algn="l"/>
              </a:tabLst>
            </a:pPr>
            <a:r>
              <a:rPr lang="ru-RU" sz="2600" b="1" i="1" strike="noStrike" spc="-26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Доходы </a:t>
            </a:r>
            <a:r>
              <a:rPr lang="ru-RU" sz="2600" b="1" i="1" strike="noStrike" spc="-15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бюджета </a:t>
            </a:r>
            <a:r>
              <a:rPr lang="ru-RU" sz="26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 </a:t>
            </a:r>
            <a:r>
              <a:rPr lang="ru-RU" sz="2600" b="1" strike="noStrike" spc="-7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поступающие </a:t>
            </a:r>
            <a:r>
              <a:rPr lang="ru-RU" sz="2600" b="1" strike="noStrike" spc="-636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600" b="1" strike="noStrike" spc="-1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</a:t>
            </a:r>
            <a:r>
              <a:rPr lang="ru-RU" sz="2600" b="1" strike="noStrike" spc="-7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600" b="1" strike="noStrike" spc="-32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</a:t>
            </a:r>
            <a:r>
              <a:rPr lang="ru-RU" sz="2600" b="1" strike="noStrike" spc="-46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600" b="1" strike="noStrike" spc="-7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денежные</a:t>
            </a:r>
            <a:r>
              <a:rPr lang="ru-RU" sz="2600" b="1" strike="noStrike" spc="-12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600" b="1" strike="noStrike" spc="-7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средства</a:t>
            </a:r>
            <a:endParaRPr lang="ru-RU" sz="2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" indent="495300" algn="just">
              <a:lnSpc>
                <a:spcPct val="100000"/>
              </a:lnSpc>
              <a:tabLst>
                <a:tab pos="0" algn="l"/>
              </a:tabLst>
            </a:pPr>
            <a:r>
              <a:rPr lang="ru-RU" sz="2600" b="1" i="1" strike="noStrike" spc="-32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Расходы</a:t>
            </a:r>
            <a:r>
              <a:rPr lang="ru-RU" sz="2600" b="1" i="1" strike="noStrike" spc="-72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600" b="1" i="1" strike="noStrike" spc="-15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бюджета </a:t>
            </a:r>
            <a:r>
              <a:rPr lang="ru-RU" sz="2600" b="1" strike="noStrike" spc="-1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</a:t>
            </a:r>
            <a:r>
              <a:rPr lang="ru-RU" sz="2600" b="1" strike="noStrike" spc="-21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600" b="1" strike="noStrike" spc="-12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выплачиваемые </a:t>
            </a:r>
            <a:r>
              <a:rPr lang="ru-RU" sz="2600" b="1" strike="noStrike" spc="-636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600" b="1" strike="noStrike" spc="-21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бюджета</a:t>
            </a:r>
            <a:r>
              <a:rPr lang="ru-RU" sz="2600" b="1" strike="noStrike" spc="-15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600" b="1" strike="noStrike" spc="-7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денежные</a:t>
            </a:r>
            <a:r>
              <a:rPr lang="ru-RU" sz="2600" b="1" strike="noStrike" spc="-52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600" b="1" strike="noStrike" spc="-7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средства</a:t>
            </a:r>
            <a:endParaRPr lang="ru-RU" sz="2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" indent="495300" algn="just">
              <a:lnSpc>
                <a:spcPct val="100000"/>
              </a:lnSpc>
              <a:spcBef>
                <a:spcPts val="5"/>
              </a:spcBef>
              <a:tabLst>
                <a:tab pos="0" algn="l"/>
              </a:tabLst>
            </a:pPr>
            <a:r>
              <a:rPr lang="ru-RU" sz="2600" b="1" i="1" strike="noStrike" spc="-12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Дефицит </a:t>
            </a:r>
            <a:r>
              <a:rPr lang="ru-RU" sz="2600" b="1" i="1" strike="noStrike" spc="-15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бюджета </a:t>
            </a:r>
            <a:r>
              <a:rPr lang="ru-RU" sz="26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 </a:t>
            </a:r>
            <a:r>
              <a:rPr lang="ru-RU" sz="2600" b="1" strike="noStrike" spc="-7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превышение </a:t>
            </a:r>
            <a:r>
              <a:rPr lang="ru-RU" sz="2600" b="1" strike="noStrike" spc="-35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расходов </a:t>
            </a:r>
            <a:r>
              <a:rPr lang="ru-RU" sz="2600" b="1" strike="noStrike" spc="-636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600" b="1" strike="noStrike" spc="-21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бюджета</a:t>
            </a:r>
            <a:r>
              <a:rPr lang="ru-RU" sz="2600" b="1" strike="noStrike" spc="-15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600" b="1" strike="noStrike" spc="-7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над</a:t>
            </a:r>
            <a:r>
              <a:rPr lang="ru-RU" sz="2600" b="1" strike="noStrike" spc="-46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600" b="1" strike="noStrike" spc="-21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его </a:t>
            </a:r>
            <a:r>
              <a:rPr lang="ru-RU" sz="2600" b="1" strike="noStrike" spc="-32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доходами</a:t>
            </a:r>
            <a:endParaRPr lang="ru-RU" sz="2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" indent="495300" algn="just">
              <a:lnSpc>
                <a:spcPct val="100000"/>
              </a:lnSpc>
              <a:tabLst>
                <a:tab pos="0" algn="l"/>
              </a:tabLst>
            </a:pPr>
            <a:r>
              <a:rPr lang="ru-RU" sz="2600" b="1" i="1" strike="noStrike" spc="-1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Профицит </a:t>
            </a:r>
            <a:r>
              <a:rPr lang="ru-RU" sz="2600" b="1" i="1" strike="noStrike" spc="-15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бюджета </a:t>
            </a:r>
            <a:r>
              <a:rPr lang="ru-RU" sz="2600" b="1" strike="noStrike" spc="-1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 </a:t>
            </a:r>
            <a:r>
              <a:rPr lang="ru-RU" sz="2600" b="1" strike="noStrike" spc="-7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превышение </a:t>
            </a:r>
            <a:r>
              <a:rPr lang="ru-RU" sz="2600" b="1" strike="noStrike" spc="-46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доходов </a:t>
            </a:r>
            <a:r>
              <a:rPr lang="ru-RU" sz="2600" b="1" strike="noStrike" spc="-7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над </a:t>
            </a:r>
            <a:r>
              <a:rPr lang="ru-RU" sz="2600" b="1" strike="noStrike" spc="-636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600" b="1" strike="noStrike" spc="-21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его</a:t>
            </a:r>
            <a:r>
              <a:rPr lang="ru-RU" sz="2600" b="1" strike="noStrike" spc="-26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расходами</a:t>
            </a:r>
            <a:endParaRPr lang="ru-RU" sz="2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" indent="495300" algn="just">
              <a:lnSpc>
                <a:spcPct val="100000"/>
              </a:lnSpc>
              <a:tabLst>
                <a:tab pos="0" algn="l"/>
              </a:tabLst>
            </a:pPr>
            <a:r>
              <a:rPr lang="ru-RU" sz="2600" b="1" i="1" strike="noStrike" spc="-12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Бюджетные </a:t>
            </a:r>
            <a:r>
              <a:rPr lang="ru-RU" sz="2600" b="1" i="1" strike="noStrike" spc="-15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обязательства </a:t>
            </a:r>
            <a:r>
              <a:rPr lang="ru-RU" sz="26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 </a:t>
            </a:r>
            <a:r>
              <a:rPr lang="ru-RU" sz="2600" b="1" strike="noStrike" spc="-26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расходные </a:t>
            </a:r>
            <a:r>
              <a:rPr lang="ru-RU" sz="2600" b="1" strike="noStrike" spc="-636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600" b="1" strike="noStrike" spc="-12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обязательства,</a:t>
            </a:r>
            <a:r>
              <a:rPr lang="ru-RU" sz="2600" b="1" strike="noStrike" spc="-52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600" b="1" strike="noStrike" spc="-12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подлежащие</a:t>
            </a:r>
            <a:r>
              <a:rPr lang="ru-RU" sz="2600" b="1" strike="noStrike" spc="-32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600" b="1" strike="noStrike" spc="-12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исполнению</a:t>
            </a:r>
            <a:r>
              <a:rPr lang="ru-RU" sz="2600" b="1" strike="noStrike" spc="-15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600" b="1" strike="noStrike" spc="-1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</a:t>
            </a:r>
            <a:r>
              <a:rPr lang="ru-RU" sz="2600" spc="-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600" b="1" strike="noStrike" spc="-12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соответствующем</a:t>
            </a:r>
            <a:r>
              <a:rPr lang="ru-RU" sz="2600" b="1" strike="noStrike" spc="-46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600" b="1" strike="noStrike" spc="-15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финансовом</a:t>
            </a:r>
            <a:r>
              <a:rPr lang="ru-RU" sz="2600" b="1" strike="noStrike" spc="-41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600" b="1" strike="noStrike" spc="-32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году</a:t>
            </a:r>
            <a:endParaRPr lang="ru-RU" sz="2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roup 1"/>
          <p:cNvGrpSpPr/>
          <p:nvPr/>
        </p:nvGrpSpPr>
        <p:grpSpPr>
          <a:xfrm>
            <a:off x="179280" y="228600"/>
            <a:ext cx="8784720" cy="6419520"/>
            <a:chOff x="179280" y="228600"/>
            <a:chExt cx="8784720" cy="6419520"/>
          </a:xfrm>
        </p:grpSpPr>
        <p:pic>
          <p:nvPicPr>
            <p:cNvPr id="328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00" y="228600"/>
              <a:ext cx="8695800" cy="14270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29" name="CustomShape 2"/>
            <p:cNvSpPr/>
            <p:nvPr/>
          </p:nvSpPr>
          <p:spPr>
            <a:xfrm>
              <a:off x="6046920" y="858960"/>
              <a:ext cx="2876040" cy="713880"/>
            </a:xfrm>
            <a:custGeom>
              <a:avLst/>
              <a:gdLst/>
              <a:ahLst/>
              <a:cxnLst/>
              <a:rect l="l" t="t" r="r" b="b"/>
              <a:pathLst>
                <a:path w="2876550" h="714375">
                  <a:moveTo>
                    <a:pt x="2876550" y="0"/>
                  </a:moveTo>
                  <a:lnTo>
                    <a:pt x="2870073" y="0"/>
                  </a:lnTo>
                  <a:lnTo>
                    <a:pt x="2748915" y="20065"/>
                  </a:lnTo>
                  <a:lnTo>
                    <a:pt x="2625598" y="42290"/>
                  </a:lnTo>
                  <a:lnTo>
                    <a:pt x="2500122" y="66928"/>
                  </a:lnTo>
                  <a:lnTo>
                    <a:pt x="2370454" y="91439"/>
                  </a:lnTo>
                  <a:lnTo>
                    <a:pt x="2238629" y="120523"/>
                  </a:lnTo>
                  <a:lnTo>
                    <a:pt x="2102612" y="149478"/>
                  </a:lnTo>
                  <a:lnTo>
                    <a:pt x="1964435" y="183007"/>
                  </a:lnTo>
                  <a:lnTo>
                    <a:pt x="1821942" y="216535"/>
                  </a:lnTo>
                  <a:lnTo>
                    <a:pt x="1564767" y="281177"/>
                  </a:lnTo>
                  <a:lnTo>
                    <a:pt x="1313815" y="339216"/>
                  </a:lnTo>
                  <a:lnTo>
                    <a:pt x="841882" y="444246"/>
                  </a:lnTo>
                  <a:lnTo>
                    <a:pt x="620776" y="488823"/>
                  </a:lnTo>
                  <a:lnTo>
                    <a:pt x="406019" y="529082"/>
                  </a:lnTo>
                  <a:lnTo>
                    <a:pt x="199771" y="566927"/>
                  </a:lnTo>
                  <a:lnTo>
                    <a:pt x="0" y="600456"/>
                  </a:lnTo>
                  <a:lnTo>
                    <a:pt x="138175" y="620522"/>
                  </a:lnTo>
                  <a:lnTo>
                    <a:pt x="270001" y="638428"/>
                  </a:lnTo>
                  <a:lnTo>
                    <a:pt x="397510" y="654050"/>
                  </a:lnTo>
                  <a:lnTo>
                    <a:pt x="522985" y="667385"/>
                  </a:lnTo>
                  <a:lnTo>
                    <a:pt x="644144" y="680847"/>
                  </a:lnTo>
                  <a:lnTo>
                    <a:pt x="761110" y="689737"/>
                  </a:lnTo>
                  <a:lnTo>
                    <a:pt x="873759" y="698626"/>
                  </a:lnTo>
                  <a:lnTo>
                    <a:pt x="984250" y="705358"/>
                  </a:lnTo>
                  <a:lnTo>
                    <a:pt x="1092707" y="709802"/>
                  </a:lnTo>
                  <a:lnTo>
                    <a:pt x="1296797" y="714375"/>
                  </a:lnTo>
                  <a:lnTo>
                    <a:pt x="1394587" y="714375"/>
                  </a:lnTo>
                  <a:lnTo>
                    <a:pt x="1583817" y="709802"/>
                  </a:lnTo>
                  <a:lnTo>
                    <a:pt x="1673098" y="705358"/>
                  </a:lnTo>
                  <a:lnTo>
                    <a:pt x="1843277" y="692023"/>
                  </a:lnTo>
                  <a:lnTo>
                    <a:pt x="1926081" y="683006"/>
                  </a:lnTo>
                  <a:lnTo>
                    <a:pt x="2083434" y="660781"/>
                  </a:lnTo>
                  <a:lnTo>
                    <a:pt x="2232279" y="633984"/>
                  </a:lnTo>
                  <a:lnTo>
                    <a:pt x="2372614" y="602741"/>
                  </a:lnTo>
                  <a:lnTo>
                    <a:pt x="2440685" y="584835"/>
                  </a:lnTo>
                  <a:lnTo>
                    <a:pt x="2506599" y="566927"/>
                  </a:lnTo>
                  <a:lnTo>
                    <a:pt x="2634106" y="526796"/>
                  </a:lnTo>
                  <a:lnTo>
                    <a:pt x="2755265" y="482091"/>
                  </a:lnTo>
                  <a:lnTo>
                    <a:pt x="2872231" y="435228"/>
                  </a:lnTo>
                  <a:lnTo>
                    <a:pt x="2876550" y="433070"/>
                  </a:lnTo>
                  <a:lnTo>
                    <a:pt x="2876550" y="0"/>
                  </a:lnTo>
                  <a:close/>
                </a:path>
              </a:pathLst>
            </a:custGeom>
            <a:solidFill>
              <a:srgbClr val="EDEBE0">
                <a:alpha val="29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0" name="CustomShape 3"/>
            <p:cNvSpPr/>
            <p:nvPr/>
          </p:nvSpPr>
          <p:spPr>
            <a:xfrm>
              <a:off x="2619360" y="731880"/>
              <a:ext cx="5543280" cy="849240"/>
            </a:xfrm>
            <a:custGeom>
              <a:avLst/>
              <a:gdLst/>
              <a:ahLst/>
              <a:cxnLst/>
              <a:rect l="l" t="t" r="r" b="b"/>
              <a:pathLst>
                <a:path w="5543550" h="849630">
                  <a:moveTo>
                    <a:pt x="852424" y="0"/>
                  </a:moveTo>
                  <a:lnTo>
                    <a:pt x="684402" y="0"/>
                  </a:lnTo>
                  <a:lnTo>
                    <a:pt x="527176" y="4445"/>
                  </a:lnTo>
                  <a:lnTo>
                    <a:pt x="380492" y="11049"/>
                  </a:lnTo>
                  <a:lnTo>
                    <a:pt x="244475" y="22225"/>
                  </a:lnTo>
                  <a:lnTo>
                    <a:pt x="116967" y="35560"/>
                  </a:lnTo>
                  <a:lnTo>
                    <a:pt x="0" y="53466"/>
                  </a:lnTo>
                  <a:lnTo>
                    <a:pt x="163702" y="73533"/>
                  </a:lnTo>
                  <a:lnTo>
                    <a:pt x="333756" y="95758"/>
                  </a:lnTo>
                  <a:lnTo>
                    <a:pt x="510158" y="124713"/>
                  </a:lnTo>
                  <a:lnTo>
                    <a:pt x="692912" y="155956"/>
                  </a:lnTo>
                  <a:lnTo>
                    <a:pt x="882141" y="193928"/>
                  </a:lnTo>
                  <a:lnTo>
                    <a:pt x="1077722" y="234061"/>
                  </a:lnTo>
                  <a:lnTo>
                    <a:pt x="1281684" y="278638"/>
                  </a:lnTo>
                  <a:lnTo>
                    <a:pt x="1490090" y="329819"/>
                  </a:lnTo>
                  <a:lnTo>
                    <a:pt x="1866264" y="421259"/>
                  </a:lnTo>
                  <a:lnTo>
                    <a:pt x="2223389" y="501523"/>
                  </a:lnTo>
                  <a:lnTo>
                    <a:pt x="2559177" y="575056"/>
                  </a:lnTo>
                  <a:lnTo>
                    <a:pt x="2722879" y="606298"/>
                  </a:lnTo>
                  <a:lnTo>
                    <a:pt x="2878074" y="637539"/>
                  </a:lnTo>
                  <a:lnTo>
                    <a:pt x="3031109" y="666496"/>
                  </a:lnTo>
                  <a:lnTo>
                    <a:pt x="3179826" y="691007"/>
                  </a:lnTo>
                  <a:lnTo>
                    <a:pt x="3324479" y="715518"/>
                  </a:lnTo>
                  <a:lnTo>
                    <a:pt x="3464687" y="737743"/>
                  </a:lnTo>
                  <a:lnTo>
                    <a:pt x="3600704" y="755650"/>
                  </a:lnTo>
                  <a:lnTo>
                    <a:pt x="3732529" y="773429"/>
                  </a:lnTo>
                  <a:lnTo>
                    <a:pt x="3985514" y="804672"/>
                  </a:lnTo>
                  <a:lnTo>
                    <a:pt x="4106672" y="815848"/>
                  </a:lnTo>
                  <a:lnTo>
                    <a:pt x="4223511" y="824738"/>
                  </a:lnTo>
                  <a:lnTo>
                    <a:pt x="4336160" y="833627"/>
                  </a:lnTo>
                  <a:lnTo>
                    <a:pt x="4446778" y="840359"/>
                  </a:lnTo>
                  <a:lnTo>
                    <a:pt x="4659249" y="849249"/>
                  </a:lnTo>
                  <a:lnTo>
                    <a:pt x="4856988" y="849249"/>
                  </a:lnTo>
                  <a:lnTo>
                    <a:pt x="5044058" y="844803"/>
                  </a:lnTo>
                  <a:lnTo>
                    <a:pt x="5133340" y="840359"/>
                  </a:lnTo>
                  <a:lnTo>
                    <a:pt x="5220461" y="833627"/>
                  </a:lnTo>
                  <a:lnTo>
                    <a:pt x="5305425" y="824738"/>
                  </a:lnTo>
                  <a:lnTo>
                    <a:pt x="5466969" y="806958"/>
                  </a:lnTo>
                  <a:lnTo>
                    <a:pt x="5543550" y="795782"/>
                  </a:lnTo>
                  <a:lnTo>
                    <a:pt x="5422392" y="780161"/>
                  </a:lnTo>
                  <a:lnTo>
                    <a:pt x="5297043" y="764539"/>
                  </a:lnTo>
                  <a:lnTo>
                    <a:pt x="5035550" y="726694"/>
                  </a:lnTo>
                  <a:lnTo>
                    <a:pt x="4759198" y="679831"/>
                  </a:lnTo>
                  <a:lnTo>
                    <a:pt x="4467986" y="628523"/>
                  </a:lnTo>
                  <a:lnTo>
                    <a:pt x="4159757" y="566165"/>
                  </a:lnTo>
                  <a:lnTo>
                    <a:pt x="3834511" y="497077"/>
                  </a:lnTo>
                  <a:lnTo>
                    <a:pt x="3492373" y="416813"/>
                  </a:lnTo>
                  <a:lnTo>
                    <a:pt x="3131058" y="329819"/>
                  </a:lnTo>
                  <a:lnTo>
                    <a:pt x="2988564" y="296418"/>
                  </a:lnTo>
                  <a:lnTo>
                    <a:pt x="2850388" y="263016"/>
                  </a:lnTo>
                  <a:lnTo>
                    <a:pt x="2582545" y="204977"/>
                  </a:lnTo>
                  <a:lnTo>
                    <a:pt x="2452878" y="180466"/>
                  </a:lnTo>
                  <a:lnTo>
                    <a:pt x="2327529" y="155956"/>
                  </a:lnTo>
                  <a:lnTo>
                    <a:pt x="2204212" y="133731"/>
                  </a:lnTo>
                  <a:lnTo>
                    <a:pt x="2083053" y="113664"/>
                  </a:lnTo>
                  <a:lnTo>
                    <a:pt x="1966214" y="95758"/>
                  </a:lnTo>
                  <a:lnTo>
                    <a:pt x="1849247" y="80137"/>
                  </a:lnTo>
                  <a:lnTo>
                    <a:pt x="1628266" y="51181"/>
                  </a:lnTo>
                  <a:lnTo>
                    <a:pt x="1417827" y="31114"/>
                  </a:lnTo>
                  <a:lnTo>
                    <a:pt x="1220089" y="15494"/>
                  </a:lnTo>
                  <a:lnTo>
                    <a:pt x="1030859" y="4445"/>
                  </a:lnTo>
                  <a:lnTo>
                    <a:pt x="852424" y="0"/>
                  </a:lnTo>
                  <a:close/>
                </a:path>
              </a:pathLst>
            </a:custGeom>
            <a:solidFill>
              <a:srgbClr val="EDEBE0">
                <a:alpha val="40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1" name="CustomShape 4"/>
            <p:cNvSpPr/>
            <p:nvPr/>
          </p:nvSpPr>
          <p:spPr>
            <a:xfrm>
              <a:off x="2828880" y="730080"/>
              <a:ext cx="6087960" cy="786960"/>
            </a:xfrm>
            <a:custGeom>
              <a:avLst/>
              <a:gdLst/>
              <a:ahLst/>
              <a:cxnLst/>
              <a:rect l="l" t="t" r="r" b="b"/>
              <a:pathLst>
                <a:path w="6088380" h="787400">
                  <a:moveTo>
                    <a:pt x="0" y="90804"/>
                  </a:moveTo>
                  <a:lnTo>
                    <a:pt x="19176" y="86360"/>
                  </a:lnTo>
                  <a:lnTo>
                    <a:pt x="76581" y="75184"/>
                  </a:lnTo>
                  <a:lnTo>
                    <a:pt x="174370" y="59562"/>
                  </a:lnTo>
                  <a:lnTo>
                    <a:pt x="238125" y="50673"/>
                  </a:lnTo>
                  <a:lnTo>
                    <a:pt x="312419" y="41783"/>
                  </a:lnTo>
                  <a:lnTo>
                    <a:pt x="395350" y="35051"/>
                  </a:lnTo>
                  <a:lnTo>
                    <a:pt x="490982" y="28321"/>
                  </a:lnTo>
                  <a:lnTo>
                    <a:pt x="595249" y="21589"/>
                  </a:lnTo>
                  <a:lnTo>
                    <a:pt x="712088" y="17145"/>
                  </a:lnTo>
                  <a:lnTo>
                    <a:pt x="839597" y="14986"/>
                  </a:lnTo>
                  <a:lnTo>
                    <a:pt x="977773" y="12700"/>
                  </a:lnTo>
                  <a:lnTo>
                    <a:pt x="1126616" y="14986"/>
                  </a:lnTo>
                  <a:lnTo>
                    <a:pt x="1286002" y="19430"/>
                  </a:lnTo>
                  <a:lnTo>
                    <a:pt x="1458214" y="28321"/>
                  </a:lnTo>
                  <a:lnTo>
                    <a:pt x="1641094" y="39497"/>
                  </a:lnTo>
                  <a:lnTo>
                    <a:pt x="1834514" y="57403"/>
                  </a:lnTo>
                  <a:lnTo>
                    <a:pt x="2040636" y="77470"/>
                  </a:lnTo>
                  <a:lnTo>
                    <a:pt x="2259584" y="101980"/>
                  </a:lnTo>
                  <a:lnTo>
                    <a:pt x="2489200" y="131063"/>
                  </a:lnTo>
                  <a:lnTo>
                    <a:pt x="2731516" y="166750"/>
                  </a:lnTo>
                  <a:lnTo>
                    <a:pt x="2984500" y="206883"/>
                  </a:lnTo>
                  <a:lnTo>
                    <a:pt x="3250184" y="253873"/>
                  </a:lnTo>
                  <a:lnTo>
                    <a:pt x="3528695" y="309625"/>
                  </a:lnTo>
                  <a:lnTo>
                    <a:pt x="3819905" y="369950"/>
                  </a:lnTo>
                  <a:lnTo>
                    <a:pt x="4123944" y="436879"/>
                  </a:lnTo>
                  <a:lnTo>
                    <a:pt x="4440682" y="512825"/>
                  </a:lnTo>
                  <a:lnTo>
                    <a:pt x="4770120" y="595376"/>
                  </a:lnTo>
                  <a:lnTo>
                    <a:pt x="5112384" y="686942"/>
                  </a:lnTo>
                  <a:lnTo>
                    <a:pt x="5467350" y="787400"/>
                  </a:lnTo>
                  <a:moveTo>
                    <a:pt x="2779776" y="650875"/>
                  </a:moveTo>
                  <a:lnTo>
                    <a:pt x="2875407" y="624077"/>
                  </a:lnTo>
                  <a:lnTo>
                    <a:pt x="3136900" y="554989"/>
                  </a:lnTo>
                  <a:lnTo>
                    <a:pt x="3317621" y="508253"/>
                  </a:lnTo>
                  <a:lnTo>
                    <a:pt x="3526028" y="456946"/>
                  </a:lnTo>
                  <a:lnTo>
                    <a:pt x="3757803" y="401192"/>
                  </a:lnTo>
                  <a:lnTo>
                    <a:pt x="4006469" y="340995"/>
                  </a:lnTo>
                  <a:lnTo>
                    <a:pt x="4270121" y="283083"/>
                  </a:lnTo>
                  <a:lnTo>
                    <a:pt x="4540250" y="225171"/>
                  </a:lnTo>
                  <a:lnTo>
                    <a:pt x="4816602" y="171576"/>
                  </a:lnTo>
                  <a:lnTo>
                    <a:pt x="5090922" y="120396"/>
                  </a:lnTo>
                  <a:lnTo>
                    <a:pt x="5226939" y="98044"/>
                  </a:lnTo>
                  <a:lnTo>
                    <a:pt x="5358765" y="75819"/>
                  </a:lnTo>
                  <a:lnTo>
                    <a:pt x="5490591" y="57912"/>
                  </a:lnTo>
                  <a:lnTo>
                    <a:pt x="5618226" y="40132"/>
                  </a:lnTo>
                  <a:lnTo>
                    <a:pt x="5743575" y="26797"/>
                  </a:lnTo>
                  <a:lnTo>
                    <a:pt x="5862701" y="15621"/>
                  </a:lnTo>
                  <a:lnTo>
                    <a:pt x="5977508" y="6730"/>
                  </a:lnTo>
                  <a:lnTo>
                    <a:pt x="6088126" y="0"/>
                  </a:lnTo>
                </a:path>
              </a:pathLst>
            </a:custGeom>
            <a:noFill/>
            <a:ln w="317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332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280" y="476280"/>
              <a:ext cx="8784720" cy="6171840"/>
            </a:xfrm>
            <a:prstGeom prst="rect">
              <a:avLst/>
            </a:prstGeom>
            <a:ln w="0">
              <a:noFill/>
            </a:ln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CustomShape 1"/>
          <p:cNvSpPr/>
          <p:nvPr/>
        </p:nvSpPr>
        <p:spPr>
          <a:xfrm>
            <a:off x="210960" y="1679400"/>
            <a:ext cx="8723160" cy="1329840"/>
          </a:xfrm>
          <a:custGeom>
            <a:avLst/>
            <a:gdLst/>
            <a:ahLst/>
            <a:cxnLst/>
            <a:rect l="l" t="t" r="r" b="b"/>
            <a:pathLst>
              <a:path w="8723630" h="1330325">
                <a:moveTo>
                  <a:pt x="1556067" y="0"/>
                </a:moveTo>
                <a:lnTo>
                  <a:pt x="1402778" y="0"/>
                </a:lnTo>
                <a:lnTo>
                  <a:pt x="1257998" y="4445"/>
                </a:lnTo>
                <a:lnTo>
                  <a:pt x="1121854" y="11175"/>
                </a:lnTo>
                <a:lnTo>
                  <a:pt x="994092" y="22351"/>
                </a:lnTo>
                <a:lnTo>
                  <a:pt x="874890" y="33527"/>
                </a:lnTo>
                <a:lnTo>
                  <a:pt x="762063" y="49149"/>
                </a:lnTo>
                <a:lnTo>
                  <a:pt x="659891" y="64770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68" y="120523"/>
                </a:lnTo>
                <a:lnTo>
                  <a:pt x="327812" y="140588"/>
                </a:lnTo>
                <a:lnTo>
                  <a:pt x="206476" y="178562"/>
                </a:lnTo>
                <a:lnTo>
                  <a:pt x="157518" y="196469"/>
                </a:lnTo>
                <a:lnTo>
                  <a:pt x="51092" y="241046"/>
                </a:lnTo>
                <a:lnTo>
                  <a:pt x="0" y="267842"/>
                </a:lnTo>
                <a:lnTo>
                  <a:pt x="0" y="1330325"/>
                </a:lnTo>
                <a:lnTo>
                  <a:pt x="8718994" y="1330325"/>
                </a:lnTo>
                <a:lnTo>
                  <a:pt x="8723312" y="1323594"/>
                </a:lnTo>
                <a:lnTo>
                  <a:pt x="8723312" y="569213"/>
                </a:lnTo>
                <a:lnTo>
                  <a:pt x="8718994" y="571373"/>
                </a:lnTo>
                <a:lnTo>
                  <a:pt x="8638222" y="604901"/>
                </a:lnTo>
                <a:lnTo>
                  <a:pt x="8557323" y="636142"/>
                </a:lnTo>
                <a:lnTo>
                  <a:pt x="8472106" y="665099"/>
                </a:lnTo>
                <a:lnTo>
                  <a:pt x="8384857" y="691896"/>
                </a:lnTo>
                <a:lnTo>
                  <a:pt x="8295449" y="718692"/>
                </a:lnTo>
                <a:lnTo>
                  <a:pt x="8201850" y="743330"/>
                </a:lnTo>
                <a:lnTo>
                  <a:pt x="8105965" y="763397"/>
                </a:lnTo>
                <a:lnTo>
                  <a:pt x="8005889" y="783463"/>
                </a:lnTo>
                <a:lnTo>
                  <a:pt x="7901622" y="801370"/>
                </a:lnTo>
                <a:lnTo>
                  <a:pt x="7793037" y="814704"/>
                </a:lnTo>
                <a:lnTo>
                  <a:pt x="7680261" y="828166"/>
                </a:lnTo>
                <a:lnTo>
                  <a:pt x="7563167" y="837057"/>
                </a:lnTo>
                <a:lnTo>
                  <a:pt x="7441882" y="845947"/>
                </a:lnTo>
                <a:lnTo>
                  <a:pt x="7314120" y="850391"/>
                </a:lnTo>
                <a:lnTo>
                  <a:pt x="7182167" y="850391"/>
                </a:lnTo>
                <a:lnTo>
                  <a:pt x="7043737" y="848233"/>
                </a:lnTo>
                <a:lnTo>
                  <a:pt x="6899084" y="843788"/>
                </a:lnTo>
                <a:lnTo>
                  <a:pt x="6749986" y="837057"/>
                </a:lnTo>
                <a:lnTo>
                  <a:pt x="6594665" y="825880"/>
                </a:lnTo>
                <a:lnTo>
                  <a:pt x="6430708" y="810260"/>
                </a:lnTo>
                <a:lnTo>
                  <a:pt x="6260401" y="792352"/>
                </a:lnTo>
                <a:lnTo>
                  <a:pt x="6083744" y="770127"/>
                </a:lnTo>
                <a:lnTo>
                  <a:pt x="5900737" y="745489"/>
                </a:lnTo>
                <a:lnTo>
                  <a:pt x="5709094" y="716534"/>
                </a:lnTo>
                <a:lnTo>
                  <a:pt x="5509069" y="683005"/>
                </a:lnTo>
                <a:lnTo>
                  <a:pt x="5302567" y="645033"/>
                </a:lnTo>
                <a:lnTo>
                  <a:pt x="5085397" y="602614"/>
                </a:lnTo>
                <a:lnTo>
                  <a:pt x="4861877" y="558038"/>
                </a:lnTo>
                <a:lnTo>
                  <a:pt x="4627689" y="506729"/>
                </a:lnTo>
                <a:lnTo>
                  <a:pt x="4387151" y="453136"/>
                </a:lnTo>
                <a:lnTo>
                  <a:pt x="4136072" y="395097"/>
                </a:lnTo>
                <a:lnTo>
                  <a:pt x="3874198" y="330326"/>
                </a:lnTo>
                <a:lnTo>
                  <a:pt x="3614483" y="267842"/>
                </a:lnTo>
                <a:lnTo>
                  <a:pt x="3363277" y="214249"/>
                </a:lnTo>
                <a:lnTo>
                  <a:pt x="3122739" y="165226"/>
                </a:lnTo>
                <a:lnTo>
                  <a:pt x="2892869" y="124967"/>
                </a:lnTo>
                <a:lnTo>
                  <a:pt x="2673667" y="91566"/>
                </a:lnTo>
                <a:lnTo>
                  <a:pt x="2462847" y="62484"/>
                </a:lnTo>
                <a:lnTo>
                  <a:pt x="2262822" y="40132"/>
                </a:lnTo>
                <a:lnTo>
                  <a:pt x="2073338" y="22351"/>
                </a:lnTo>
                <a:lnTo>
                  <a:pt x="1890204" y="11175"/>
                </a:lnTo>
                <a:lnTo>
                  <a:pt x="1720024" y="2286"/>
                </a:lnTo>
                <a:lnTo>
                  <a:pt x="1556067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4" name="TextShape 2"/>
          <p:cNvSpPr txBox="1"/>
          <p:nvPr/>
        </p:nvSpPr>
        <p:spPr>
          <a:xfrm>
            <a:off x="1516680" y="613440"/>
            <a:ext cx="6187680" cy="1158480"/>
          </a:xfrm>
          <a:prstGeom prst="rect">
            <a:avLst/>
          </a:prstGeom>
          <a:noFill/>
          <a:ln w="0">
            <a:noFill/>
          </a:ln>
        </p:spPr>
        <p:txBody>
          <a:bodyPr lIns="0" tIns="13320" rIns="0" bIns="0">
            <a:no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4400" b="1" strike="noStrike" spc="-12" dirty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Какие</a:t>
            </a:r>
            <a:r>
              <a:rPr lang="ru-RU" sz="4400" b="1" strike="noStrike" spc="-26" dirty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4400" b="1" strike="noStrike" spc="-12" dirty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бывают</a:t>
            </a:r>
            <a:r>
              <a:rPr lang="ru-RU" sz="4400" b="1" strike="noStrike" spc="-26" dirty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4400" b="1" strike="noStrike" spc="-46" dirty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бюджеты</a:t>
            </a:r>
            <a:endParaRPr lang="ru-RU" sz="4400" b="0" strike="noStrike" spc="-1" dirty="0">
              <a:solidFill>
                <a:schemeClr val="accent2">
                  <a:lumMod val="50000"/>
                </a:schemeClr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pSp>
        <p:nvGrpSpPr>
          <p:cNvPr id="335" name="Group 3"/>
          <p:cNvGrpSpPr/>
          <p:nvPr/>
        </p:nvGrpSpPr>
        <p:grpSpPr>
          <a:xfrm>
            <a:off x="1639800" y="1328760"/>
            <a:ext cx="376920" cy="261360"/>
            <a:chOff x="1639800" y="1328760"/>
            <a:chExt cx="376920" cy="261360"/>
          </a:xfrm>
        </p:grpSpPr>
        <p:sp>
          <p:nvSpPr>
            <p:cNvPr id="336" name="CustomShape 4"/>
            <p:cNvSpPr/>
            <p:nvPr/>
          </p:nvSpPr>
          <p:spPr>
            <a:xfrm>
              <a:off x="1639800" y="1328760"/>
              <a:ext cx="376920" cy="261360"/>
            </a:xfrm>
            <a:custGeom>
              <a:avLst/>
              <a:gdLst/>
              <a:ahLst/>
              <a:cxnLst/>
              <a:rect l="l" t="t" r="r" b="b"/>
              <a:pathLst>
                <a:path w="377189" h="261619">
                  <a:moveTo>
                    <a:pt x="145922" y="0"/>
                  </a:moveTo>
                  <a:lnTo>
                    <a:pt x="94106" y="108076"/>
                  </a:lnTo>
                  <a:lnTo>
                    <a:pt x="0" y="63119"/>
                  </a:lnTo>
                  <a:lnTo>
                    <a:pt x="136651" y="261238"/>
                  </a:lnTo>
                  <a:lnTo>
                    <a:pt x="376681" y="243204"/>
                  </a:lnTo>
                  <a:lnTo>
                    <a:pt x="282447" y="198120"/>
                  </a:lnTo>
                  <a:lnTo>
                    <a:pt x="334136" y="90043"/>
                  </a:lnTo>
                  <a:lnTo>
                    <a:pt x="145922" y="0"/>
                  </a:lnTo>
                  <a:close/>
                </a:path>
              </a:pathLst>
            </a:custGeom>
            <a:solidFill>
              <a:srgbClr val="4F81B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7" name="CustomShape 5"/>
            <p:cNvSpPr/>
            <p:nvPr/>
          </p:nvSpPr>
          <p:spPr>
            <a:xfrm>
              <a:off x="1639800" y="1328760"/>
              <a:ext cx="376920" cy="261360"/>
            </a:xfrm>
            <a:custGeom>
              <a:avLst/>
              <a:gdLst/>
              <a:ahLst/>
              <a:cxnLst/>
              <a:rect l="l" t="t" r="r" b="b"/>
              <a:pathLst>
                <a:path w="377189" h="261619">
                  <a:moveTo>
                    <a:pt x="0" y="63119"/>
                  </a:moveTo>
                  <a:lnTo>
                    <a:pt x="94106" y="108076"/>
                  </a:lnTo>
                  <a:lnTo>
                    <a:pt x="145922" y="0"/>
                  </a:lnTo>
                  <a:lnTo>
                    <a:pt x="334136" y="90043"/>
                  </a:lnTo>
                  <a:lnTo>
                    <a:pt x="282447" y="198120"/>
                  </a:lnTo>
                  <a:lnTo>
                    <a:pt x="376681" y="243204"/>
                  </a:lnTo>
                  <a:lnTo>
                    <a:pt x="136651" y="261238"/>
                  </a:lnTo>
                  <a:lnTo>
                    <a:pt x="0" y="63119"/>
                  </a:lnTo>
                  <a:close/>
                </a:path>
              </a:pathLst>
            </a:custGeom>
            <a:noFill/>
            <a:ln w="15875">
              <a:solidFill>
                <a:srgbClr val="25416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338" name="Group 6"/>
          <p:cNvGrpSpPr/>
          <p:nvPr/>
        </p:nvGrpSpPr>
        <p:grpSpPr>
          <a:xfrm>
            <a:off x="173160" y="1329120"/>
            <a:ext cx="8726400" cy="1542240"/>
            <a:chOff x="173160" y="1329120"/>
            <a:chExt cx="8726400" cy="1542240"/>
          </a:xfrm>
        </p:grpSpPr>
        <p:sp>
          <p:nvSpPr>
            <p:cNvPr id="339" name="CustomShape 7"/>
            <p:cNvSpPr/>
            <p:nvPr/>
          </p:nvSpPr>
          <p:spPr>
            <a:xfrm>
              <a:off x="4284720" y="1392480"/>
              <a:ext cx="431280" cy="287280"/>
            </a:xfrm>
            <a:custGeom>
              <a:avLst/>
              <a:gdLst/>
              <a:ahLst/>
              <a:cxnLst/>
              <a:rect l="l" t="t" r="r" b="b"/>
              <a:pathLst>
                <a:path w="431800" h="287655">
                  <a:moveTo>
                    <a:pt x="323850" y="0"/>
                  </a:moveTo>
                  <a:lnTo>
                    <a:pt x="107950" y="0"/>
                  </a:lnTo>
                  <a:lnTo>
                    <a:pt x="107950" y="143637"/>
                  </a:lnTo>
                  <a:lnTo>
                    <a:pt x="0" y="143637"/>
                  </a:lnTo>
                  <a:lnTo>
                    <a:pt x="215900" y="287274"/>
                  </a:lnTo>
                  <a:lnTo>
                    <a:pt x="431800" y="143637"/>
                  </a:lnTo>
                  <a:lnTo>
                    <a:pt x="323850" y="143637"/>
                  </a:lnTo>
                  <a:lnTo>
                    <a:pt x="323850" y="0"/>
                  </a:lnTo>
                  <a:close/>
                </a:path>
              </a:pathLst>
            </a:custGeom>
            <a:solidFill>
              <a:srgbClr val="4F81B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0" name="CustomShape 8"/>
            <p:cNvSpPr/>
            <p:nvPr/>
          </p:nvSpPr>
          <p:spPr>
            <a:xfrm>
              <a:off x="4284720" y="1392480"/>
              <a:ext cx="431280" cy="287280"/>
            </a:xfrm>
            <a:custGeom>
              <a:avLst/>
              <a:gdLst/>
              <a:ahLst/>
              <a:cxnLst/>
              <a:rect l="l" t="t" r="r" b="b"/>
              <a:pathLst>
                <a:path w="431800" h="287655">
                  <a:moveTo>
                    <a:pt x="0" y="143637"/>
                  </a:moveTo>
                  <a:lnTo>
                    <a:pt x="107950" y="143637"/>
                  </a:lnTo>
                  <a:lnTo>
                    <a:pt x="107950" y="0"/>
                  </a:lnTo>
                  <a:lnTo>
                    <a:pt x="323850" y="0"/>
                  </a:lnTo>
                  <a:lnTo>
                    <a:pt x="323850" y="143637"/>
                  </a:lnTo>
                  <a:lnTo>
                    <a:pt x="431800" y="143637"/>
                  </a:lnTo>
                  <a:lnTo>
                    <a:pt x="215900" y="287274"/>
                  </a:lnTo>
                  <a:lnTo>
                    <a:pt x="0" y="143637"/>
                  </a:lnTo>
                  <a:close/>
                </a:path>
              </a:pathLst>
            </a:custGeom>
            <a:noFill/>
            <a:ln w="15875">
              <a:solidFill>
                <a:srgbClr val="25416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1" name="CustomShape 9"/>
            <p:cNvSpPr/>
            <p:nvPr/>
          </p:nvSpPr>
          <p:spPr>
            <a:xfrm>
              <a:off x="7312680" y="1329120"/>
              <a:ext cx="365400" cy="259920"/>
            </a:xfrm>
            <a:custGeom>
              <a:avLst/>
              <a:gdLst/>
              <a:ahLst/>
              <a:cxnLst/>
              <a:rect l="l" t="t" r="r" b="b"/>
              <a:pathLst>
                <a:path w="365759" h="260350">
                  <a:moveTo>
                    <a:pt x="220725" y="0"/>
                  </a:moveTo>
                  <a:lnTo>
                    <a:pt x="38100" y="90804"/>
                  </a:lnTo>
                  <a:lnTo>
                    <a:pt x="91440" y="198119"/>
                  </a:lnTo>
                  <a:lnTo>
                    <a:pt x="0" y="243585"/>
                  </a:lnTo>
                  <a:lnTo>
                    <a:pt x="236093" y="260095"/>
                  </a:lnTo>
                  <a:lnTo>
                    <a:pt x="365379" y="61975"/>
                  </a:lnTo>
                  <a:lnTo>
                    <a:pt x="274066" y="107314"/>
                  </a:lnTo>
                  <a:lnTo>
                    <a:pt x="220725" y="0"/>
                  </a:lnTo>
                  <a:close/>
                </a:path>
              </a:pathLst>
            </a:custGeom>
            <a:solidFill>
              <a:srgbClr val="4F81B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2" name="CustomShape 10"/>
            <p:cNvSpPr/>
            <p:nvPr/>
          </p:nvSpPr>
          <p:spPr>
            <a:xfrm>
              <a:off x="7312680" y="1329120"/>
              <a:ext cx="365400" cy="259920"/>
            </a:xfrm>
            <a:custGeom>
              <a:avLst/>
              <a:gdLst/>
              <a:ahLst/>
              <a:cxnLst/>
              <a:rect l="l" t="t" r="r" b="b"/>
              <a:pathLst>
                <a:path w="365759" h="260350">
                  <a:moveTo>
                    <a:pt x="0" y="243585"/>
                  </a:moveTo>
                  <a:lnTo>
                    <a:pt x="91440" y="198119"/>
                  </a:lnTo>
                  <a:lnTo>
                    <a:pt x="38100" y="90804"/>
                  </a:lnTo>
                  <a:lnTo>
                    <a:pt x="220725" y="0"/>
                  </a:lnTo>
                  <a:lnTo>
                    <a:pt x="274066" y="107314"/>
                  </a:lnTo>
                  <a:lnTo>
                    <a:pt x="365379" y="61975"/>
                  </a:lnTo>
                  <a:lnTo>
                    <a:pt x="236093" y="260095"/>
                  </a:lnTo>
                  <a:lnTo>
                    <a:pt x="0" y="243585"/>
                  </a:lnTo>
                </a:path>
              </a:pathLst>
            </a:custGeom>
            <a:noFill/>
            <a:ln w="15875">
              <a:solidFill>
                <a:srgbClr val="25416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3" name="CustomShape 11"/>
            <p:cNvSpPr/>
            <p:nvPr/>
          </p:nvSpPr>
          <p:spPr>
            <a:xfrm>
              <a:off x="179280" y="1916280"/>
              <a:ext cx="8713800" cy="936360"/>
            </a:xfrm>
            <a:custGeom>
              <a:avLst/>
              <a:gdLst/>
              <a:ahLst/>
              <a:cxnLst/>
              <a:rect l="l" t="t" r="r" b="b"/>
              <a:pathLst>
                <a:path w="8714105" h="936625">
                  <a:moveTo>
                    <a:pt x="2520950" y="0"/>
                  </a:moveTo>
                  <a:lnTo>
                    <a:pt x="0" y="0"/>
                  </a:lnTo>
                  <a:lnTo>
                    <a:pt x="0" y="936625"/>
                  </a:lnTo>
                  <a:lnTo>
                    <a:pt x="2520950" y="936625"/>
                  </a:lnTo>
                  <a:lnTo>
                    <a:pt x="2520950" y="0"/>
                  </a:lnTo>
                  <a:close/>
                  <a:moveTo>
                    <a:pt x="8713787" y="0"/>
                  </a:moveTo>
                  <a:lnTo>
                    <a:pt x="6192837" y="0"/>
                  </a:lnTo>
                  <a:lnTo>
                    <a:pt x="2521013" y="0"/>
                  </a:lnTo>
                  <a:lnTo>
                    <a:pt x="2521013" y="936625"/>
                  </a:lnTo>
                  <a:lnTo>
                    <a:pt x="6192837" y="936625"/>
                  </a:lnTo>
                  <a:lnTo>
                    <a:pt x="8713787" y="936625"/>
                  </a:lnTo>
                  <a:lnTo>
                    <a:pt x="8713787" y="0"/>
                  </a:lnTo>
                  <a:close/>
                </a:path>
              </a:pathLst>
            </a:custGeom>
            <a:solidFill>
              <a:srgbClr val="F1DCDB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4" name="CustomShape 12"/>
            <p:cNvSpPr/>
            <p:nvPr/>
          </p:nvSpPr>
          <p:spPr>
            <a:xfrm>
              <a:off x="173160" y="1909800"/>
              <a:ext cx="8726400" cy="961560"/>
            </a:xfrm>
            <a:custGeom>
              <a:avLst/>
              <a:gdLst/>
              <a:ahLst/>
              <a:cxnLst/>
              <a:rect l="l" t="t" r="r" b="b"/>
              <a:pathLst>
                <a:path w="8726805" h="962025">
                  <a:moveTo>
                    <a:pt x="2527363" y="0"/>
                  </a:moveTo>
                  <a:lnTo>
                    <a:pt x="2527363" y="962025"/>
                  </a:lnTo>
                  <a:moveTo>
                    <a:pt x="6199187" y="0"/>
                  </a:moveTo>
                  <a:lnTo>
                    <a:pt x="6199187" y="962025"/>
                  </a:lnTo>
                  <a:moveTo>
                    <a:pt x="6350" y="0"/>
                  </a:moveTo>
                  <a:lnTo>
                    <a:pt x="6350" y="962025"/>
                  </a:lnTo>
                  <a:moveTo>
                    <a:pt x="8720137" y="0"/>
                  </a:moveTo>
                  <a:lnTo>
                    <a:pt x="8720137" y="962025"/>
                  </a:lnTo>
                  <a:moveTo>
                    <a:pt x="0" y="6350"/>
                  </a:moveTo>
                  <a:lnTo>
                    <a:pt x="8726487" y="635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5" name="CustomShape 13"/>
            <p:cNvSpPr/>
            <p:nvPr/>
          </p:nvSpPr>
          <p:spPr>
            <a:xfrm>
              <a:off x="173160" y="2852640"/>
              <a:ext cx="8726400" cy="360"/>
            </a:xfrm>
            <a:custGeom>
              <a:avLst/>
              <a:gdLst/>
              <a:ahLst/>
              <a:cxnLst/>
              <a:rect l="l" t="t" r="r" b="b"/>
              <a:pathLst>
                <a:path w="8726805">
                  <a:moveTo>
                    <a:pt x="0" y="0"/>
                  </a:moveTo>
                  <a:lnTo>
                    <a:pt x="8726487" y="0"/>
                  </a:lnTo>
                </a:path>
              </a:pathLst>
            </a:custGeom>
            <a:noFill/>
            <a:ln w="3810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46" name="CustomShape 14"/>
          <p:cNvSpPr/>
          <p:nvPr/>
        </p:nvSpPr>
        <p:spPr>
          <a:xfrm>
            <a:off x="185760" y="1938960"/>
            <a:ext cx="2508480" cy="378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63195">
              <a:lnSpc>
                <a:spcPct val="100000"/>
              </a:lnSpc>
              <a:spcBef>
                <a:spcPts val="100"/>
              </a:spcBef>
            </a:pPr>
            <a:r>
              <a:rPr lang="ru-RU" sz="2400" b="1" strike="noStrike" spc="-32" dirty="0">
                <a:solidFill>
                  <a:srgbClr val="FF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Бюджеты</a:t>
            </a:r>
            <a:r>
              <a:rPr lang="ru-RU" sz="2400" b="1" strike="noStrike" spc="-26" dirty="0">
                <a:solidFill>
                  <a:srgbClr val="FF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400" b="1" strike="noStrike" spc="-1" dirty="0">
                <a:solidFill>
                  <a:srgbClr val="FF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семей</a:t>
            </a:r>
            <a:endParaRPr lang="ru-RU" sz="2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347" name="CustomShape 15"/>
          <p:cNvSpPr/>
          <p:nvPr/>
        </p:nvSpPr>
        <p:spPr>
          <a:xfrm>
            <a:off x="2706840" y="1938960"/>
            <a:ext cx="3659040" cy="744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242570" indent="185420">
              <a:lnSpc>
                <a:spcPct val="100000"/>
              </a:lnSpc>
              <a:spcBef>
                <a:spcPts val="100"/>
              </a:spcBef>
              <a:tabLst>
                <a:tab pos="0" algn="l"/>
              </a:tabLst>
            </a:pPr>
            <a:r>
              <a:rPr lang="ru-RU" sz="2400" b="1" strike="noStrike" spc="-32" dirty="0">
                <a:solidFill>
                  <a:srgbClr val="FF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Бюджеты</a:t>
            </a:r>
            <a:r>
              <a:rPr lang="ru-RU" sz="2400" b="1" strike="noStrike" spc="-21" dirty="0">
                <a:solidFill>
                  <a:srgbClr val="FF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400" b="1" strike="noStrike" spc="-15" dirty="0">
                <a:solidFill>
                  <a:srgbClr val="FF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публично- </a:t>
            </a:r>
            <a:r>
              <a:rPr lang="ru-RU" sz="2400" b="1" strike="noStrike" spc="-12" dirty="0">
                <a:solidFill>
                  <a:srgbClr val="FF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400" b="1" strike="noStrike" spc="-15" dirty="0">
                <a:solidFill>
                  <a:srgbClr val="FF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правовых</a:t>
            </a:r>
            <a:r>
              <a:rPr lang="ru-RU" sz="2400" b="1" strike="noStrike" spc="-60" dirty="0">
                <a:solidFill>
                  <a:srgbClr val="FF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400" b="1" strike="noStrike" spc="-12" dirty="0">
                <a:solidFill>
                  <a:srgbClr val="FF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образований</a:t>
            </a:r>
            <a:endParaRPr lang="ru-RU" sz="2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348" name="CustomShape 16"/>
          <p:cNvSpPr/>
          <p:nvPr/>
        </p:nvSpPr>
        <p:spPr>
          <a:xfrm>
            <a:off x="6378480" y="1938960"/>
            <a:ext cx="2507760" cy="744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372745" indent="225425">
              <a:lnSpc>
                <a:spcPct val="100000"/>
              </a:lnSpc>
              <a:spcBef>
                <a:spcPts val="100"/>
              </a:spcBef>
              <a:tabLst>
                <a:tab pos="0" algn="l"/>
              </a:tabLst>
            </a:pPr>
            <a:r>
              <a:rPr lang="ru-RU" sz="2400" b="1" strike="noStrike" spc="-32" dirty="0">
                <a:solidFill>
                  <a:srgbClr val="FF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Бюджеты </a:t>
            </a:r>
            <a:r>
              <a:rPr lang="ru-RU" sz="2400" b="1" strike="noStrike" spc="-26" dirty="0">
                <a:solidFill>
                  <a:srgbClr val="FF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400" b="1" strike="noStrike" spc="-1" dirty="0">
                <a:solidFill>
                  <a:srgbClr val="FF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органи</a:t>
            </a:r>
            <a:r>
              <a:rPr lang="ru-RU" sz="2400" b="1" strike="noStrike" spc="-12" dirty="0">
                <a:solidFill>
                  <a:srgbClr val="FF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</a:t>
            </a:r>
            <a:r>
              <a:rPr lang="ru-RU" sz="2400" b="1" strike="noStrike" spc="-1" dirty="0">
                <a:solidFill>
                  <a:srgbClr val="FF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аций</a:t>
            </a:r>
            <a:endParaRPr lang="ru-RU" sz="2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pSp>
        <p:nvGrpSpPr>
          <p:cNvPr id="349" name="Group 17"/>
          <p:cNvGrpSpPr/>
          <p:nvPr/>
        </p:nvGrpSpPr>
        <p:grpSpPr>
          <a:xfrm>
            <a:off x="2662200" y="3123360"/>
            <a:ext cx="357120" cy="329040"/>
            <a:chOff x="2662200" y="3123360"/>
            <a:chExt cx="357120" cy="329040"/>
          </a:xfrm>
        </p:grpSpPr>
        <p:sp>
          <p:nvSpPr>
            <p:cNvPr id="350" name="CustomShape 18"/>
            <p:cNvSpPr/>
            <p:nvPr/>
          </p:nvSpPr>
          <p:spPr>
            <a:xfrm>
              <a:off x="2662200" y="3123360"/>
              <a:ext cx="357120" cy="329040"/>
            </a:xfrm>
            <a:custGeom>
              <a:avLst/>
              <a:gdLst/>
              <a:ahLst/>
              <a:cxnLst/>
              <a:rect l="l" t="t" r="r" b="b"/>
              <a:pathLst>
                <a:path w="357505" h="329564">
                  <a:moveTo>
                    <a:pt x="166496" y="0"/>
                  </a:moveTo>
                  <a:lnTo>
                    <a:pt x="89281" y="84327"/>
                  </a:lnTo>
                  <a:lnTo>
                    <a:pt x="0" y="2666"/>
                  </a:lnTo>
                  <a:lnTo>
                    <a:pt x="101473" y="250316"/>
                  </a:lnTo>
                  <a:lnTo>
                    <a:pt x="357377" y="329311"/>
                  </a:lnTo>
                  <a:lnTo>
                    <a:pt x="267969" y="247650"/>
                  </a:lnTo>
                  <a:lnTo>
                    <a:pt x="345058" y="163322"/>
                  </a:lnTo>
                  <a:lnTo>
                    <a:pt x="166496" y="0"/>
                  </a:lnTo>
                  <a:close/>
                </a:path>
              </a:pathLst>
            </a:custGeom>
            <a:solidFill>
              <a:srgbClr val="4F81B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1" name="CustomShape 19"/>
            <p:cNvSpPr/>
            <p:nvPr/>
          </p:nvSpPr>
          <p:spPr>
            <a:xfrm>
              <a:off x="2662200" y="3123360"/>
              <a:ext cx="357120" cy="329040"/>
            </a:xfrm>
            <a:custGeom>
              <a:avLst/>
              <a:gdLst/>
              <a:ahLst/>
              <a:cxnLst/>
              <a:rect l="l" t="t" r="r" b="b"/>
              <a:pathLst>
                <a:path w="357505" h="329564">
                  <a:moveTo>
                    <a:pt x="0" y="2666"/>
                  </a:moveTo>
                  <a:lnTo>
                    <a:pt x="89281" y="84327"/>
                  </a:lnTo>
                  <a:lnTo>
                    <a:pt x="166496" y="0"/>
                  </a:lnTo>
                  <a:lnTo>
                    <a:pt x="345058" y="163322"/>
                  </a:lnTo>
                  <a:lnTo>
                    <a:pt x="267969" y="247650"/>
                  </a:lnTo>
                  <a:lnTo>
                    <a:pt x="357377" y="329311"/>
                  </a:lnTo>
                  <a:lnTo>
                    <a:pt x="101473" y="250316"/>
                  </a:lnTo>
                  <a:lnTo>
                    <a:pt x="0" y="2666"/>
                  </a:lnTo>
                </a:path>
              </a:pathLst>
            </a:custGeom>
            <a:noFill/>
            <a:ln w="15875">
              <a:solidFill>
                <a:srgbClr val="25416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352" name="Group 20"/>
          <p:cNvGrpSpPr/>
          <p:nvPr/>
        </p:nvGrpSpPr>
        <p:grpSpPr>
          <a:xfrm>
            <a:off x="4456080" y="3170160"/>
            <a:ext cx="484200" cy="239760"/>
            <a:chOff x="4456080" y="3170160"/>
            <a:chExt cx="484200" cy="239760"/>
          </a:xfrm>
        </p:grpSpPr>
        <p:sp>
          <p:nvSpPr>
            <p:cNvPr id="353" name="CustomShape 21"/>
            <p:cNvSpPr/>
            <p:nvPr/>
          </p:nvSpPr>
          <p:spPr>
            <a:xfrm>
              <a:off x="4456080" y="3170160"/>
              <a:ext cx="484200" cy="239760"/>
            </a:xfrm>
            <a:custGeom>
              <a:avLst/>
              <a:gdLst/>
              <a:ahLst/>
              <a:cxnLst/>
              <a:rect l="l" t="t" r="r" b="b"/>
              <a:pathLst>
                <a:path w="484504" h="240029">
                  <a:moveTo>
                    <a:pt x="363093" y="0"/>
                  </a:moveTo>
                  <a:lnTo>
                    <a:pt x="121031" y="0"/>
                  </a:lnTo>
                  <a:lnTo>
                    <a:pt x="121031" y="119761"/>
                  </a:lnTo>
                  <a:lnTo>
                    <a:pt x="0" y="119761"/>
                  </a:lnTo>
                  <a:lnTo>
                    <a:pt x="242062" y="239649"/>
                  </a:lnTo>
                  <a:lnTo>
                    <a:pt x="484124" y="119761"/>
                  </a:lnTo>
                  <a:lnTo>
                    <a:pt x="363093" y="119761"/>
                  </a:lnTo>
                  <a:lnTo>
                    <a:pt x="363093" y="0"/>
                  </a:lnTo>
                  <a:close/>
                </a:path>
              </a:pathLst>
            </a:custGeom>
            <a:solidFill>
              <a:srgbClr val="4F81B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4" name="CustomShape 22"/>
            <p:cNvSpPr/>
            <p:nvPr/>
          </p:nvSpPr>
          <p:spPr>
            <a:xfrm>
              <a:off x="4456080" y="3170160"/>
              <a:ext cx="484200" cy="239760"/>
            </a:xfrm>
            <a:custGeom>
              <a:avLst/>
              <a:gdLst/>
              <a:ahLst/>
              <a:cxnLst/>
              <a:rect l="l" t="t" r="r" b="b"/>
              <a:pathLst>
                <a:path w="484504" h="240029">
                  <a:moveTo>
                    <a:pt x="0" y="119761"/>
                  </a:moveTo>
                  <a:lnTo>
                    <a:pt x="121031" y="119761"/>
                  </a:lnTo>
                  <a:lnTo>
                    <a:pt x="121031" y="0"/>
                  </a:lnTo>
                  <a:lnTo>
                    <a:pt x="363093" y="0"/>
                  </a:lnTo>
                  <a:lnTo>
                    <a:pt x="363093" y="119761"/>
                  </a:lnTo>
                  <a:lnTo>
                    <a:pt x="484124" y="119761"/>
                  </a:lnTo>
                  <a:lnTo>
                    <a:pt x="242062" y="239649"/>
                  </a:lnTo>
                  <a:lnTo>
                    <a:pt x="0" y="119761"/>
                  </a:lnTo>
                  <a:close/>
                </a:path>
              </a:pathLst>
            </a:custGeom>
            <a:noFill/>
            <a:ln w="15875">
              <a:solidFill>
                <a:srgbClr val="25416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355" name="Group 23"/>
          <p:cNvGrpSpPr/>
          <p:nvPr/>
        </p:nvGrpSpPr>
        <p:grpSpPr>
          <a:xfrm>
            <a:off x="6122520" y="3137760"/>
            <a:ext cx="407160" cy="282240"/>
            <a:chOff x="6122520" y="3137760"/>
            <a:chExt cx="407160" cy="282240"/>
          </a:xfrm>
        </p:grpSpPr>
        <p:sp>
          <p:nvSpPr>
            <p:cNvPr id="356" name="CustomShape 24"/>
            <p:cNvSpPr/>
            <p:nvPr/>
          </p:nvSpPr>
          <p:spPr>
            <a:xfrm>
              <a:off x="6122520" y="3137760"/>
              <a:ext cx="407160" cy="282240"/>
            </a:xfrm>
            <a:custGeom>
              <a:avLst/>
              <a:gdLst/>
              <a:ahLst/>
              <a:cxnLst/>
              <a:rect l="l" t="t" r="r" b="b"/>
              <a:pathLst>
                <a:path w="407670" h="282575">
                  <a:moveTo>
                    <a:pt x="250952" y="0"/>
                  </a:moveTo>
                  <a:lnTo>
                    <a:pt x="47371" y="132461"/>
                  </a:lnTo>
                  <a:lnTo>
                    <a:pt x="101854" y="216280"/>
                  </a:lnTo>
                  <a:lnTo>
                    <a:pt x="0" y="282448"/>
                  </a:lnTo>
                  <a:lnTo>
                    <a:pt x="258191" y="233934"/>
                  </a:lnTo>
                  <a:lnTo>
                    <a:pt x="407288" y="17652"/>
                  </a:lnTo>
                  <a:lnTo>
                    <a:pt x="305435" y="83820"/>
                  </a:lnTo>
                  <a:lnTo>
                    <a:pt x="250952" y="0"/>
                  </a:lnTo>
                  <a:close/>
                </a:path>
              </a:pathLst>
            </a:custGeom>
            <a:solidFill>
              <a:srgbClr val="4F81B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7" name="CustomShape 25"/>
            <p:cNvSpPr/>
            <p:nvPr/>
          </p:nvSpPr>
          <p:spPr>
            <a:xfrm>
              <a:off x="6122520" y="3137760"/>
              <a:ext cx="407160" cy="282240"/>
            </a:xfrm>
            <a:custGeom>
              <a:avLst/>
              <a:gdLst/>
              <a:ahLst/>
              <a:cxnLst/>
              <a:rect l="l" t="t" r="r" b="b"/>
              <a:pathLst>
                <a:path w="407670" h="282575">
                  <a:moveTo>
                    <a:pt x="0" y="282448"/>
                  </a:moveTo>
                  <a:lnTo>
                    <a:pt x="101854" y="216280"/>
                  </a:lnTo>
                  <a:lnTo>
                    <a:pt x="47371" y="132461"/>
                  </a:lnTo>
                  <a:lnTo>
                    <a:pt x="250952" y="0"/>
                  </a:lnTo>
                  <a:lnTo>
                    <a:pt x="305435" y="83820"/>
                  </a:lnTo>
                  <a:lnTo>
                    <a:pt x="407288" y="17652"/>
                  </a:lnTo>
                  <a:lnTo>
                    <a:pt x="258191" y="233934"/>
                  </a:lnTo>
                  <a:lnTo>
                    <a:pt x="0" y="282448"/>
                  </a:lnTo>
                  <a:close/>
                </a:path>
              </a:pathLst>
            </a:custGeom>
            <a:noFill/>
            <a:ln w="15874">
              <a:solidFill>
                <a:srgbClr val="25416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aphicFrame>
        <p:nvGraphicFramePr>
          <p:cNvPr id="358" name="Table 26"/>
          <p:cNvGraphicFramePr/>
          <p:nvPr/>
        </p:nvGraphicFramePr>
        <p:xfrm>
          <a:off x="173160" y="3530520"/>
          <a:ext cx="8713080" cy="3326071"/>
        </p:xfrm>
        <a:graphic>
          <a:graphicData uri="http://schemas.openxmlformats.org/drawingml/2006/table">
            <a:tbl>
              <a:tblPr/>
              <a:tblGrid>
                <a:gridCol w="2736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5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0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93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2000" b="1" strike="noStrike" spc="-12" dirty="0">
                          <a:solidFill>
                            <a:srgbClr val="375F9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Российской</a:t>
                      </a:r>
                      <a:endParaRPr lang="ru-RU" sz="2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2000" b="1" strike="noStrike" spc="-26">
                          <a:solidFill>
                            <a:srgbClr val="375F9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Субъектов</a:t>
                      </a:r>
                      <a:r>
                        <a:rPr lang="ru-RU" sz="2000" b="1" strike="noStrike" spc="-60">
                          <a:solidFill>
                            <a:srgbClr val="375F9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2000" b="1" strike="noStrike" spc="-12">
                          <a:solidFill>
                            <a:srgbClr val="375F9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Российской</a:t>
                      </a:r>
                      <a:endParaRPr lang="ru-RU" sz="2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2000" b="1" strike="noStrike" spc="-7">
                          <a:solidFill>
                            <a:srgbClr val="375F9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Муниципальных</a:t>
                      </a:r>
                      <a:endParaRPr lang="ru-RU" sz="2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solidFill>
                      <a:srgbClr val="F1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157">
                <a:tc>
                  <a:txBody>
                    <a:bodyPr/>
                    <a:lstStyle/>
                    <a:p>
                      <a:pPr algn="ctr">
                        <a:lnSpc>
                          <a:spcPts val="2275"/>
                        </a:lnSpc>
                      </a:pPr>
                      <a:r>
                        <a:rPr lang="ru-RU" sz="2000" b="1" strike="noStrike" spc="-7" dirty="0">
                          <a:solidFill>
                            <a:srgbClr val="375F9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Федерации</a:t>
                      </a:r>
                      <a:endParaRPr lang="ru-RU" sz="2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75"/>
                        </a:lnSpc>
                      </a:pPr>
                      <a:r>
                        <a:rPr lang="ru-RU" sz="2000" b="1" strike="noStrike" spc="-7">
                          <a:solidFill>
                            <a:srgbClr val="375F9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Федерации</a:t>
                      </a:r>
                      <a:r>
                        <a:rPr lang="ru-RU" sz="2000" b="1" strike="noStrike" spc="-55">
                          <a:solidFill>
                            <a:srgbClr val="375F9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2000" b="1" strike="noStrike" spc="-1">
                          <a:solidFill>
                            <a:srgbClr val="375F9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(региональные</a:t>
                      </a:r>
                      <a:endParaRPr lang="ru-RU" sz="2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275"/>
                        </a:lnSpc>
                      </a:pPr>
                      <a:r>
                        <a:rPr lang="ru-RU" sz="2000" b="1" strike="noStrike" spc="-12">
                          <a:solidFill>
                            <a:srgbClr val="375F9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образований</a:t>
                      </a:r>
                      <a:endParaRPr lang="ru-RU" sz="2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solidFill>
                      <a:srgbClr val="F1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157">
                <a:tc>
                  <a:txBody>
                    <a:bodyPr/>
                    <a:lstStyle/>
                    <a:p>
                      <a:pPr algn="ctr">
                        <a:lnSpc>
                          <a:spcPts val="2275"/>
                        </a:lnSpc>
                      </a:pPr>
                      <a:r>
                        <a:rPr lang="ru-RU" sz="2000" b="1" strike="noStrike" spc="-7" dirty="0">
                          <a:solidFill>
                            <a:srgbClr val="375F9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(федеральный</a:t>
                      </a:r>
                      <a:endParaRPr lang="ru-RU" sz="2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275"/>
                        </a:lnSpc>
                      </a:pPr>
                      <a:r>
                        <a:rPr lang="ru-RU" sz="2000" b="1" strike="noStrike" spc="-21">
                          <a:solidFill>
                            <a:srgbClr val="375F9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бюджеты,</a:t>
                      </a:r>
                      <a:r>
                        <a:rPr lang="ru-RU" sz="2000" b="1" strike="noStrike" spc="-41">
                          <a:solidFill>
                            <a:srgbClr val="375F9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2000" b="1" strike="noStrike" spc="-21">
                          <a:solidFill>
                            <a:srgbClr val="375F9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бюджеты</a:t>
                      </a:r>
                      <a:endParaRPr lang="ru-RU" sz="2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75"/>
                        </a:lnSpc>
                      </a:pPr>
                      <a:r>
                        <a:rPr lang="ru-RU" sz="2000" b="1" strike="noStrike" spc="-1">
                          <a:solidFill>
                            <a:srgbClr val="375F9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(местные</a:t>
                      </a:r>
                      <a:r>
                        <a:rPr lang="ru-RU" sz="2000" b="1" strike="noStrike" spc="-35">
                          <a:solidFill>
                            <a:srgbClr val="375F9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2000" b="1" strike="noStrike" spc="-21">
                          <a:solidFill>
                            <a:srgbClr val="375F9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бюджеты)</a:t>
                      </a:r>
                      <a:endParaRPr lang="ru-RU" sz="2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solidFill>
                      <a:srgbClr val="F1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157">
                <a:tc>
                  <a:txBody>
                    <a:bodyPr/>
                    <a:lstStyle/>
                    <a:p>
                      <a:pPr algn="ctr">
                        <a:lnSpc>
                          <a:spcPts val="2275"/>
                        </a:lnSpc>
                      </a:pPr>
                      <a:r>
                        <a:rPr lang="ru-RU" sz="2000" b="1" strike="noStrike" spc="-46" dirty="0">
                          <a:solidFill>
                            <a:srgbClr val="375F9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бюджет,</a:t>
                      </a:r>
                      <a:r>
                        <a:rPr lang="ru-RU" sz="2000" b="1" strike="noStrike" spc="-32" dirty="0">
                          <a:solidFill>
                            <a:srgbClr val="375F9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2000" b="1" strike="noStrike" spc="-21" dirty="0">
                          <a:solidFill>
                            <a:srgbClr val="375F9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бюджеты</a:t>
                      </a:r>
                      <a:endParaRPr lang="ru-RU" sz="2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75"/>
                        </a:lnSpc>
                      </a:pPr>
                      <a:r>
                        <a:rPr lang="ru-RU" sz="2000" b="1" strike="noStrike" spc="-7">
                          <a:solidFill>
                            <a:srgbClr val="375F9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территориальных</a:t>
                      </a:r>
                      <a:r>
                        <a:rPr lang="ru-RU" sz="2000" b="1" strike="noStrike" spc="-32">
                          <a:solidFill>
                            <a:srgbClr val="375F9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2000" b="1" strike="noStrike" spc="-12">
                          <a:solidFill>
                            <a:srgbClr val="375F9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фондов</a:t>
                      </a:r>
                      <a:endParaRPr lang="ru-RU" sz="2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solidFill>
                      <a:srgbClr val="F1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157">
                <a:tc>
                  <a:txBody>
                    <a:bodyPr/>
                    <a:lstStyle/>
                    <a:p>
                      <a:pPr algn="ctr">
                        <a:lnSpc>
                          <a:spcPts val="2275"/>
                        </a:lnSpc>
                      </a:pPr>
                      <a:r>
                        <a:rPr lang="ru-RU" sz="2000" b="1" strike="noStrike" spc="-15" dirty="0">
                          <a:solidFill>
                            <a:srgbClr val="375F9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государственных</a:t>
                      </a:r>
                      <a:endParaRPr lang="ru-RU" sz="2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75"/>
                        </a:lnSpc>
                      </a:pPr>
                      <a:r>
                        <a:rPr lang="ru-RU" sz="2000" b="1" strike="noStrike" spc="-15" dirty="0">
                          <a:solidFill>
                            <a:srgbClr val="375F9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обязательного</a:t>
                      </a:r>
                      <a:endParaRPr lang="ru-RU" sz="2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solidFill>
                      <a:srgbClr val="F1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157">
                <a:tc>
                  <a:txBody>
                    <a:bodyPr/>
                    <a:lstStyle/>
                    <a:p>
                      <a:pPr algn="ctr">
                        <a:lnSpc>
                          <a:spcPts val="2275"/>
                        </a:lnSpc>
                      </a:pPr>
                      <a:r>
                        <a:rPr lang="ru-RU" sz="2000" b="1" strike="noStrike" spc="-15">
                          <a:solidFill>
                            <a:srgbClr val="375F9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внебюджетных</a:t>
                      </a:r>
                      <a:endParaRPr lang="ru-RU" sz="2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75"/>
                        </a:lnSpc>
                      </a:pPr>
                      <a:r>
                        <a:rPr lang="ru-RU" sz="2000" b="1" strike="noStrike" spc="-15" dirty="0">
                          <a:solidFill>
                            <a:srgbClr val="375F9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медицинского</a:t>
                      </a:r>
                      <a:r>
                        <a:rPr lang="ru-RU" sz="2000" b="1" strike="noStrike" spc="-46" dirty="0">
                          <a:solidFill>
                            <a:srgbClr val="375F9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2000" b="1" strike="noStrike" spc="-12" dirty="0">
                          <a:solidFill>
                            <a:srgbClr val="375F9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страхования)</a:t>
                      </a:r>
                      <a:endParaRPr lang="ru-RU" sz="2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solidFill>
                      <a:srgbClr val="F1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157">
                <a:tc>
                  <a:txBody>
                    <a:bodyPr/>
                    <a:lstStyle/>
                    <a:p>
                      <a:pPr algn="ctr">
                        <a:lnSpc>
                          <a:spcPts val="2275"/>
                        </a:lnSpc>
                      </a:pPr>
                      <a:r>
                        <a:rPr lang="ru-RU" sz="2000" b="1" strike="noStrike" spc="-12">
                          <a:solidFill>
                            <a:srgbClr val="375F9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фондов</a:t>
                      </a:r>
                      <a:r>
                        <a:rPr lang="ru-RU" sz="2000" b="1" strike="noStrike" spc="-46">
                          <a:solidFill>
                            <a:srgbClr val="375F9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2000" b="1" strike="noStrike" spc="-12">
                          <a:solidFill>
                            <a:srgbClr val="375F9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Российской</a:t>
                      </a:r>
                      <a:endParaRPr lang="ru-RU" sz="2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solidFill>
                      <a:srgbClr val="F1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8591">
                <a:tc>
                  <a:txBody>
                    <a:bodyPr/>
                    <a:lstStyle/>
                    <a:p>
                      <a:pPr algn="ctr">
                        <a:lnSpc>
                          <a:spcPts val="2275"/>
                        </a:lnSpc>
                      </a:pPr>
                      <a:r>
                        <a:rPr lang="ru-RU" sz="2000" b="1" strike="noStrike" spc="-7">
                          <a:solidFill>
                            <a:srgbClr val="375F9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Федерации</a:t>
                      </a:r>
                      <a:endParaRPr lang="ru-RU" sz="2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B w="38160">
                      <a:solidFill>
                        <a:srgbClr val="FFFFFF"/>
                      </a:solidFill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B w="38160">
                      <a:solidFill>
                        <a:srgbClr val="FFFFFF"/>
                      </a:solidFill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B w="38160">
                      <a:solidFill>
                        <a:srgbClr val="FFFFFF"/>
                      </a:solidFill>
                    </a:lnB>
                    <a:solidFill>
                      <a:srgbClr val="F1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3827</Words>
  <Application>Microsoft Office PowerPoint</Application>
  <PresentationFormat>Экран (4:3)</PresentationFormat>
  <Paragraphs>802</Paragraphs>
  <Slides>47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47</vt:i4>
      </vt:variant>
    </vt:vector>
  </HeadingPairs>
  <TitlesOfParts>
    <vt:vector size="58" baseType="lpstr">
      <vt:lpstr>Arial</vt:lpstr>
      <vt:lpstr>Calibri</vt:lpstr>
      <vt:lpstr>Liberation Serif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Достижение прогнозных значений социально-экономических показателей за 2022 год по Слободо-Туринскому муниципальному району </vt:lpstr>
      <vt:lpstr>Презентация PowerPoint</vt:lpstr>
      <vt:lpstr>Динамика доходов и расходов бюджета за 2014-2022 годы, тыс. руб.</vt:lpstr>
      <vt:lpstr>Презентация PowerPoint</vt:lpstr>
      <vt:lpstr>Доходы бюджета Слободо-Туринского муниципального района за 2022 год, млн. рублей</vt:lpstr>
      <vt:lpstr>Презентация PowerPoint</vt:lpstr>
      <vt:lpstr>Структура доходов МО Слободо-Туринский муниципальный район в 2022 году</vt:lpstr>
      <vt:lpstr>Налог на доходы физических лиц</vt:lpstr>
      <vt:lpstr>Презентация PowerPoint</vt:lpstr>
      <vt:lpstr>Налог, взимаемый с применением упрощенной системы налогообложения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Спасибо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LyskinaOM</dc:creator>
  <cp:lastModifiedBy>Сергей Пашкевич</cp:lastModifiedBy>
  <cp:revision>267</cp:revision>
  <dcterms:created xsi:type="dcterms:W3CDTF">2021-04-19T05:12:00Z</dcterms:created>
  <dcterms:modified xsi:type="dcterms:W3CDTF">2023-04-20T05:52:36Z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reated">
    <vt:filetime>2020-08-27T16:00:00Z</vt:filetime>
  </property>
  <property fmtid="{D5CDD505-2E9C-101B-9397-08002B2CF9AE}" pid="4" name="Creator">
    <vt:lpwstr>Microsoft® PowerPoint® 2010</vt:lpwstr>
  </property>
  <property fmtid="{D5CDD505-2E9C-101B-9397-08002B2CF9AE}" pid="5" name="HiddenSlides">
    <vt:i4>0</vt:i4>
  </property>
  <property fmtid="{D5CDD505-2E9C-101B-9397-08002B2CF9AE}" pid="6" name="HyperlinksChanged">
    <vt:bool>false</vt:bool>
  </property>
  <property fmtid="{D5CDD505-2E9C-101B-9397-08002B2CF9AE}" pid="7" name="ICV">
    <vt:lpwstr>24A96B27684D409DB8924CA80FC645F0</vt:lpwstr>
  </property>
  <property fmtid="{D5CDD505-2E9C-101B-9397-08002B2CF9AE}" pid="8" name="KSOProductBuildVer">
    <vt:lpwstr>1049-11.2.0.11516</vt:lpwstr>
  </property>
  <property fmtid="{D5CDD505-2E9C-101B-9397-08002B2CF9AE}" pid="9" name="LastSaved">
    <vt:filetime>2021-04-20T16:00:00Z</vt:filetime>
  </property>
  <property fmtid="{D5CDD505-2E9C-101B-9397-08002B2CF9AE}" pid="10" name="LinksUpToDate">
    <vt:bool>false</vt:bool>
  </property>
  <property fmtid="{D5CDD505-2E9C-101B-9397-08002B2CF9AE}" pid="11" name="MMClips">
    <vt:i4>0</vt:i4>
  </property>
  <property fmtid="{D5CDD505-2E9C-101B-9397-08002B2CF9AE}" pid="12" name="Notes">
    <vt:i4>0</vt:i4>
  </property>
  <property fmtid="{D5CDD505-2E9C-101B-9397-08002B2CF9AE}" pid="13" name="PresentationFormat">
    <vt:lpwstr>Экран (4:3)</vt:lpwstr>
  </property>
  <property fmtid="{D5CDD505-2E9C-101B-9397-08002B2CF9AE}" pid="14" name="ScaleCrop">
    <vt:bool>false</vt:bool>
  </property>
  <property fmtid="{D5CDD505-2E9C-101B-9397-08002B2CF9AE}" pid="15" name="ShareDoc">
    <vt:bool>false</vt:bool>
  </property>
  <property fmtid="{D5CDD505-2E9C-101B-9397-08002B2CF9AE}" pid="16" name="Slides">
    <vt:i4>46</vt:i4>
  </property>
</Properties>
</file>